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9"/>
  </p:notesMasterIdLst>
  <p:handoutMasterIdLst>
    <p:handoutMasterId r:id="rId60"/>
  </p:handoutMasterIdLst>
  <p:sldIdLst>
    <p:sldId id="572" r:id="rId2"/>
    <p:sldId id="569" r:id="rId3"/>
    <p:sldId id="491" r:id="rId4"/>
    <p:sldId id="492" r:id="rId5"/>
    <p:sldId id="495" r:id="rId6"/>
    <p:sldId id="520" r:id="rId7"/>
    <p:sldId id="349" r:id="rId8"/>
    <p:sldId id="424" r:id="rId9"/>
    <p:sldId id="401" r:id="rId10"/>
    <p:sldId id="425" r:id="rId11"/>
    <p:sldId id="376" r:id="rId12"/>
    <p:sldId id="383" r:id="rId13"/>
    <p:sldId id="395" r:id="rId14"/>
    <p:sldId id="385" r:id="rId15"/>
    <p:sldId id="526" r:id="rId16"/>
    <p:sldId id="527" r:id="rId17"/>
    <p:sldId id="528" r:id="rId18"/>
    <p:sldId id="529" r:id="rId19"/>
    <p:sldId id="530" r:id="rId20"/>
    <p:sldId id="531" r:id="rId21"/>
    <p:sldId id="523" r:id="rId22"/>
    <p:sldId id="524" r:id="rId23"/>
    <p:sldId id="532" r:id="rId24"/>
    <p:sldId id="525" r:id="rId25"/>
    <p:sldId id="571" r:id="rId26"/>
    <p:sldId id="498" r:id="rId27"/>
    <p:sldId id="499" r:id="rId28"/>
    <p:sldId id="502" r:id="rId29"/>
    <p:sldId id="521" r:id="rId30"/>
    <p:sldId id="533" r:id="rId31"/>
    <p:sldId id="522" r:id="rId32"/>
    <p:sldId id="558" r:id="rId33"/>
    <p:sldId id="564" r:id="rId34"/>
    <p:sldId id="534" r:id="rId35"/>
    <p:sldId id="535" r:id="rId36"/>
    <p:sldId id="536" r:id="rId37"/>
    <p:sldId id="537" r:id="rId38"/>
    <p:sldId id="538" r:id="rId39"/>
    <p:sldId id="540" r:id="rId40"/>
    <p:sldId id="570" r:id="rId41"/>
    <p:sldId id="542" r:id="rId42"/>
    <p:sldId id="543" r:id="rId43"/>
    <p:sldId id="544" r:id="rId44"/>
    <p:sldId id="560" r:id="rId45"/>
    <p:sldId id="546" r:id="rId46"/>
    <p:sldId id="561" r:id="rId47"/>
    <p:sldId id="547" r:id="rId48"/>
    <p:sldId id="548" r:id="rId49"/>
    <p:sldId id="549" r:id="rId50"/>
    <p:sldId id="550" r:id="rId51"/>
    <p:sldId id="551" r:id="rId52"/>
    <p:sldId id="552" r:id="rId53"/>
    <p:sldId id="553" r:id="rId54"/>
    <p:sldId id="554" r:id="rId55"/>
    <p:sldId id="555" r:id="rId56"/>
    <p:sldId id="556" r:id="rId57"/>
    <p:sldId id="567" r:id="rId58"/>
  </p:sldIdLst>
  <p:sldSz cx="9144000" cy="6858000" type="screen4x3"/>
  <p:notesSz cx="6794500" cy="9925050"/>
  <p:defaultTextStyle>
    <a:defPPr>
      <a:defRPr lang="ja-JP"/>
    </a:defPPr>
    <a:lvl1pPr algn="l" rtl="0" fontAlgn="base">
      <a:spcBef>
        <a:spcPct val="0"/>
      </a:spcBef>
      <a:spcAft>
        <a:spcPct val="0"/>
      </a:spcAft>
      <a:defRPr kumimoji="1" sz="2400" kern="1200">
        <a:solidFill>
          <a:schemeClr val="tx1"/>
        </a:solidFill>
        <a:latin typeface="Tahoma" pitchFamily="34" charset="0"/>
        <a:ea typeface="ＭＳ Ｐゴシック" pitchFamily="50" charset="-128"/>
        <a:cs typeface="+mn-cs"/>
      </a:defRPr>
    </a:lvl1pPr>
    <a:lvl2pPr marL="457200" algn="l" rtl="0" fontAlgn="base">
      <a:spcBef>
        <a:spcPct val="0"/>
      </a:spcBef>
      <a:spcAft>
        <a:spcPct val="0"/>
      </a:spcAft>
      <a:defRPr kumimoji="1" sz="2400" kern="1200">
        <a:solidFill>
          <a:schemeClr val="tx1"/>
        </a:solidFill>
        <a:latin typeface="Tahoma" pitchFamily="34"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Tahoma" pitchFamily="34"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Tahoma" pitchFamily="34"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Tahoma" pitchFamily="34" charset="0"/>
        <a:ea typeface="ＭＳ Ｐゴシック" pitchFamily="50" charset="-128"/>
        <a:cs typeface="+mn-cs"/>
      </a:defRPr>
    </a:lvl5pPr>
    <a:lvl6pPr marL="2286000" algn="l" defTabSz="914400" rtl="0" eaLnBrk="1" latinLnBrk="0" hangingPunct="1">
      <a:defRPr kumimoji="1" sz="2400" kern="1200">
        <a:solidFill>
          <a:schemeClr val="tx1"/>
        </a:solidFill>
        <a:latin typeface="Tahoma" pitchFamily="34" charset="0"/>
        <a:ea typeface="ＭＳ Ｐゴシック" pitchFamily="50" charset="-128"/>
        <a:cs typeface="+mn-cs"/>
      </a:defRPr>
    </a:lvl6pPr>
    <a:lvl7pPr marL="2743200" algn="l" defTabSz="914400" rtl="0" eaLnBrk="1" latinLnBrk="0" hangingPunct="1">
      <a:defRPr kumimoji="1" sz="2400" kern="1200">
        <a:solidFill>
          <a:schemeClr val="tx1"/>
        </a:solidFill>
        <a:latin typeface="Tahoma" pitchFamily="34" charset="0"/>
        <a:ea typeface="ＭＳ Ｐゴシック" pitchFamily="50" charset="-128"/>
        <a:cs typeface="+mn-cs"/>
      </a:defRPr>
    </a:lvl7pPr>
    <a:lvl8pPr marL="3200400" algn="l" defTabSz="914400" rtl="0" eaLnBrk="1" latinLnBrk="0" hangingPunct="1">
      <a:defRPr kumimoji="1" sz="2400" kern="1200">
        <a:solidFill>
          <a:schemeClr val="tx1"/>
        </a:solidFill>
        <a:latin typeface="Tahoma" pitchFamily="34" charset="0"/>
        <a:ea typeface="ＭＳ Ｐゴシック" pitchFamily="50" charset="-128"/>
        <a:cs typeface="+mn-cs"/>
      </a:defRPr>
    </a:lvl8pPr>
    <a:lvl9pPr marL="3657600" algn="l" defTabSz="914400" rtl="0" eaLnBrk="1" latinLnBrk="0" hangingPunct="1">
      <a:defRPr kumimoji="1" sz="2400" kern="1200">
        <a:solidFill>
          <a:schemeClr val="tx1"/>
        </a:solidFill>
        <a:latin typeface="Tahoma"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9900"/>
    <a:srgbClr val="333300"/>
    <a:srgbClr val="D60093"/>
    <a:srgbClr val="CC6600"/>
    <a:srgbClr val="EAEAEA"/>
    <a:srgbClr val="0066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8" autoAdjust="0"/>
    <p:restoredTop sz="93287" autoAdjust="0"/>
  </p:normalViewPr>
  <p:slideViewPr>
    <p:cSldViewPr snapToGrid="0">
      <p:cViewPr>
        <p:scale>
          <a:sx n="68" d="100"/>
          <a:sy n="68" d="100"/>
        </p:scale>
        <p:origin x="-1656" y="-846"/>
      </p:cViewPr>
      <p:guideLst>
        <p:guide orient="horz" pos="333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2" d="100"/>
          <a:sy n="52" d="100"/>
        </p:scale>
        <p:origin x="-1968" y="-102"/>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 Id="rId5" Type="http://schemas.openxmlformats.org/officeDocument/2006/relationships/image" Target="../media/image57.wmf"/><Relationship Id="rId4" Type="http://schemas.openxmlformats.org/officeDocument/2006/relationships/image" Target="../media/image56.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43.wmf"/><Relationship Id="rId1" Type="http://schemas.openxmlformats.org/officeDocument/2006/relationships/image" Target="../media/image45.wmf"/><Relationship Id="rId6" Type="http://schemas.openxmlformats.org/officeDocument/2006/relationships/image" Target="../media/image62.wmf"/><Relationship Id="rId5" Type="http://schemas.openxmlformats.org/officeDocument/2006/relationships/image" Target="../media/image61.wmf"/><Relationship Id="rId4" Type="http://schemas.openxmlformats.org/officeDocument/2006/relationships/image" Target="../media/image6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6" Type="http://schemas.openxmlformats.org/officeDocument/2006/relationships/image" Target="../media/image43.wmf"/><Relationship Id="rId5" Type="http://schemas.openxmlformats.org/officeDocument/2006/relationships/image" Target="../media/image45.wmf"/><Relationship Id="rId4" Type="http://schemas.openxmlformats.org/officeDocument/2006/relationships/image" Target="../media/image70.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71.emf"/><Relationship Id="rId1" Type="http://schemas.openxmlformats.org/officeDocument/2006/relationships/image" Target="../media/image62.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45.wmf"/><Relationship Id="rId4" Type="http://schemas.openxmlformats.org/officeDocument/2006/relationships/image" Target="../media/image59.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29.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29.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29.wmf"/><Relationship Id="rId1" Type="http://schemas.openxmlformats.org/officeDocument/2006/relationships/image" Target="../media/image77.wmf"/><Relationship Id="rId4" Type="http://schemas.openxmlformats.org/officeDocument/2006/relationships/image" Target="../media/image80.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7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76.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83.wmf"/><Relationship Id="rId1" Type="http://schemas.openxmlformats.org/officeDocument/2006/relationships/image" Target="../media/image9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5506" name="Rectangle 2"/>
          <p:cNvSpPr>
            <a:spLocks noGrp="1" noChangeArrowheads="1"/>
          </p:cNvSpPr>
          <p:nvPr>
            <p:ph type="hdr" sz="quarter"/>
          </p:nvPr>
        </p:nvSpPr>
        <p:spPr bwMode="auto">
          <a:xfrm>
            <a:off x="1" y="2"/>
            <a:ext cx="2944872" cy="496492"/>
          </a:xfrm>
          <a:prstGeom prst="rect">
            <a:avLst/>
          </a:prstGeom>
          <a:noFill/>
          <a:ln w="9525">
            <a:noFill/>
            <a:miter lim="800000"/>
            <a:headEnd/>
            <a:tailEnd/>
          </a:ln>
          <a:effectLst/>
        </p:spPr>
        <p:txBody>
          <a:bodyPr vert="horz" wrap="square" lIns="92055" tIns="46027" rIns="92055" bIns="46027" numCol="1" anchor="t" anchorCtr="0" compatLnSpc="1">
            <a:prstTxWarp prst="textNoShape">
              <a:avLst/>
            </a:prstTxWarp>
          </a:bodyPr>
          <a:lstStyle>
            <a:lvl1pPr>
              <a:defRPr sz="1300">
                <a:latin typeface="Times New Roman" pitchFamily="18" charset="0"/>
              </a:defRPr>
            </a:lvl1pPr>
          </a:lstStyle>
          <a:p>
            <a:endParaRPr lang="en-US" altLang="ja-JP"/>
          </a:p>
        </p:txBody>
      </p:sp>
      <p:sp>
        <p:nvSpPr>
          <p:cNvPr id="405507" name="Rectangle 3"/>
          <p:cNvSpPr>
            <a:spLocks noGrp="1" noChangeArrowheads="1"/>
          </p:cNvSpPr>
          <p:nvPr>
            <p:ph type="dt" sz="quarter" idx="1"/>
          </p:nvPr>
        </p:nvSpPr>
        <p:spPr bwMode="auto">
          <a:xfrm>
            <a:off x="3848029" y="2"/>
            <a:ext cx="2944870" cy="496492"/>
          </a:xfrm>
          <a:prstGeom prst="rect">
            <a:avLst/>
          </a:prstGeom>
          <a:noFill/>
          <a:ln w="9525">
            <a:noFill/>
            <a:miter lim="800000"/>
            <a:headEnd/>
            <a:tailEnd/>
          </a:ln>
          <a:effectLst/>
        </p:spPr>
        <p:txBody>
          <a:bodyPr vert="horz" wrap="square" lIns="92055" tIns="46027" rIns="92055" bIns="46027" numCol="1" anchor="t" anchorCtr="0" compatLnSpc="1">
            <a:prstTxWarp prst="textNoShape">
              <a:avLst/>
            </a:prstTxWarp>
          </a:bodyPr>
          <a:lstStyle>
            <a:lvl1pPr algn="r">
              <a:defRPr sz="1300">
                <a:latin typeface="Times New Roman" pitchFamily="18" charset="0"/>
              </a:defRPr>
            </a:lvl1pPr>
          </a:lstStyle>
          <a:p>
            <a:endParaRPr lang="en-US" altLang="ja-JP"/>
          </a:p>
        </p:txBody>
      </p:sp>
      <p:sp>
        <p:nvSpPr>
          <p:cNvPr id="405508" name="Rectangle 4"/>
          <p:cNvSpPr>
            <a:spLocks noGrp="1" noChangeArrowheads="1"/>
          </p:cNvSpPr>
          <p:nvPr>
            <p:ph type="ftr" sz="quarter" idx="2"/>
          </p:nvPr>
        </p:nvSpPr>
        <p:spPr bwMode="auto">
          <a:xfrm>
            <a:off x="1" y="9426962"/>
            <a:ext cx="2944872" cy="496491"/>
          </a:xfrm>
          <a:prstGeom prst="rect">
            <a:avLst/>
          </a:prstGeom>
          <a:noFill/>
          <a:ln w="9525">
            <a:noFill/>
            <a:miter lim="800000"/>
            <a:headEnd/>
            <a:tailEnd/>
          </a:ln>
          <a:effectLst/>
        </p:spPr>
        <p:txBody>
          <a:bodyPr vert="horz" wrap="square" lIns="92055" tIns="46027" rIns="92055" bIns="46027" numCol="1" anchor="b" anchorCtr="0" compatLnSpc="1">
            <a:prstTxWarp prst="textNoShape">
              <a:avLst/>
            </a:prstTxWarp>
          </a:bodyPr>
          <a:lstStyle>
            <a:lvl1pPr>
              <a:defRPr sz="1300">
                <a:latin typeface="Times New Roman" pitchFamily="18" charset="0"/>
              </a:defRPr>
            </a:lvl1pPr>
          </a:lstStyle>
          <a:p>
            <a:endParaRPr lang="en-US" altLang="ja-JP"/>
          </a:p>
        </p:txBody>
      </p:sp>
      <p:sp>
        <p:nvSpPr>
          <p:cNvPr id="405509" name="Rectangle 5"/>
          <p:cNvSpPr>
            <a:spLocks noGrp="1" noChangeArrowheads="1"/>
          </p:cNvSpPr>
          <p:nvPr>
            <p:ph type="sldNum" sz="quarter" idx="3"/>
          </p:nvPr>
        </p:nvSpPr>
        <p:spPr bwMode="auto">
          <a:xfrm>
            <a:off x="3848029" y="9426962"/>
            <a:ext cx="2944870" cy="496491"/>
          </a:xfrm>
          <a:prstGeom prst="rect">
            <a:avLst/>
          </a:prstGeom>
          <a:noFill/>
          <a:ln w="9525">
            <a:noFill/>
            <a:miter lim="800000"/>
            <a:headEnd/>
            <a:tailEnd/>
          </a:ln>
          <a:effectLst/>
        </p:spPr>
        <p:txBody>
          <a:bodyPr vert="horz" wrap="square" lIns="92055" tIns="46027" rIns="92055" bIns="46027" numCol="1" anchor="b" anchorCtr="0" compatLnSpc="1">
            <a:prstTxWarp prst="textNoShape">
              <a:avLst/>
            </a:prstTxWarp>
          </a:bodyPr>
          <a:lstStyle>
            <a:lvl1pPr algn="r">
              <a:defRPr sz="1300">
                <a:latin typeface="Times New Roman" pitchFamily="18" charset="0"/>
              </a:defRPr>
            </a:lvl1pPr>
          </a:lstStyle>
          <a:p>
            <a:fld id="{EBDA4BE4-E15A-47FA-88F6-41220F9EF825}" type="slidenum">
              <a:rPr lang="en-US" altLang="ja-JP"/>
              <a:pPr/>
              <a:t>‹#›</a:t>
            </a:fld>
            <a:endParaRPr lang="en-US" altLang="ja-JP"/>
          </a:p>
        </p:txBody>
      </p:sp>
    </p:spTree>
    <p:extLst>
      <p:ext uri="{BB962C8B-B14F-4D97-AF65-F5344CB8AC3E}">
        <p14:creationId xmlns:p14="http://schemas.microsoft.com/office/powerpoint/2010/main" val="2510609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2"/>
            <a:ext cx="2944872" cy="496492"/>
          </a:xfrm>
          <a:prstGeom prst="rect">
            <a:avLst/>
          </a:prstGeom>
          <a:noFill/>
          <a:ln w="9525">
            <a:noFill/>
            <a:miter lim="800000"/>
            <a:headEnd/>
            <a:tailEnd/>
          </a:ln>
          <a:effectLst/>
        </p:spPr>
        <p:txBody>
          <a:bodyPr vert="horz" wrap="square" lIns="92055" tIns="46027" rIns="92055" bIns="46027" numCol="1" anchor="t" anchorCtr="0" compatLnSpc="1">
            <a:prstTxWarp prst="textNoShape">
              <a:avLst/>
            </a:prstTxWarp>
          </a:bodyPr>
          <a:lstStyle>
            <a:lvl1pPr>
              <a:defRPr sz="1300">
                <a:latin typeface="Times New Roman" pitchFamily="18" charset="0"/>
              </a:defRPr>
            </a:lvl1pPr>
          </a:lstStyle>
          <a:p>
            <a:endParaRPr lang="en-US" altLang="ja-JP"/>
          </a:p>
        </p:txBody>
      </p:sp>
      <p:sp>
        <p:nvSpPr>
          <p:cNvPr id="5123" name="Rectangle 3"/>
          <p:cNvSpPr>
            <a:spLocks noGrp="1" noChangeArrowheads="1"/>
          </p:cNvSpPr>
          <p:nvPr>
            <p:ph type="dt" idx="1"/>
          </p:nvPr>
        </p:nvSpPr>
        <p:spPr bwMode="auto">
          <a:xfrm>
            <a:off x="3849631" y="2"/>
            <a:ext cx="2944872" cy="496492"/>
          </a:xfrm>
          <a:prstGeom prst="rect">
            <a:avLst/>
          </a:prstGeom>
          <a:noFill/>
          <a:ln w="9525">
            <a:noFill/>
            <a:miter lim="800000"/>
            <a:headEnd/>
            <a:tailEnd/>
          </a:ln>
          <a:effectLst/>
        </p:spPr>
        <p:txBody>
          <a:bodyPr vert="horz" wrap="square" lIns="92055" tIns="46027" rIns="92055" bIns="46027" numCol="1" anchor="t" anchorCtr="0" compatLnSpc="1">
            <a:prstTxWarp prst="textNoShape">
              <a:avLst/>
            </a:prstTxWarp>
          </a:bodyPr>
          <a:lstStyle>
            <a:lvl1pPr algn="r">
              <a:defRPr sz="1300">
                <a:latin typeface="Times New Roman" pitchFamily="18" charset="0"/>
              </a:defRPr>
            </a:lvl1pPr>
          </a:lstStyle>
          <a:p>
            <a:endParaRPr lang="en-US" altLang="ja-JP"/>
          </a:p>
        </p:txBody>
      </p:sp>
      <p:sp>
        <p:nvSpPr>
          <p:cNvPr id="5124" name="Rectangle 4"/>
          <p:cNvSpPr>
            <a:spLocks noGrp="1" noRot="1" noChangeAspect="1" noChangeArrowheads="1" noTextEdit="1"/>
          </p:cNvSpPr>
          <p:nvPr>
            <p:ph type="sldImg" idx="2"/>
          </p:nvPr>
        </p:nvSpPr>
        <p:spPr bwMode="auto">
          <a:xfrm>
            <a:off x="914400" y="742950"/>
            <a:ext cx="4965700" cy="3724275"/>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06363" y="4714281"/>
            <a:ext cx="4981779" cy="4466830"/>
          </a:xfrm>
          <a:prstGeom prst="rect">
            <a:avLst/>
          </a:prstGeom>
          <a:noFill/>
          <a:ln w="9525">
            <a:noFill/>
            <a:miter lim="800000"/>
            <a:headEnd/>
            <a:tailEnd/>
          </a:ln>
          <a:effectLst/>
        </p:spPr>
        <p:txBody>
          <a:bodyPr vert="horz" wrap="square" lIns="92055" tIns="46027" rIns="92055" bIns="46027"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126" name="Rectangle 6"/>
          <p:cNvSpPr>
            <a:spLocks noGrp="1" noChangeArrowheads="1"/>
          </p:cNvSpPr>
          <p:nvPr>
            <p:ph type="ftr" sz="quarter" idx="4"/>
          </p:nvPr>
        </p:nvSpPr>
        <p:spPr bwMode="auto">
          <a:xfrm>
            <a:off x="1" y="9428559"/>
            <a:ext cx="2944872" cy="496492"/>
          </a:xfrm>
          <a:prstGeom prst="rect">
            <a:avLst/>
          </a:prstGeom>
          <a:noFill/>
          <a:ln w="9525">
            <a:noFill/>
            <a:miter lim="800000"/>
            <a:headEnd/>
            <a:tailEnd/>
          </a:ln>
          <a:effectLst/>
        </p:spPr>
        <p:txBody>
          <a:bodyPr vert="horz" wrap="square" lIns="92055" tIns="46027" rIns="92055" bIns="46027" numCol="1" anchor="b" anchorCtr="0" compatLnSpc="1">
            <a:prstTxWarp prst="textNoShape">
              <a:avLst/>
            </a:prstTxWarp>
          </a:bodyPr>
          <a:lstStyle>
            <a:lvl1pPr>
              <a:defRPr sz="1300">
                <a:latin typeface="Times New Roman" pitchFamily="18" charset="0"/>
              </a:defRPr>
            </a:lvl1pPr>
          </a:lstStyle>
          <a:p>
            <a:endParaRPr lang="en-US" altLang="ja-JP"/>
          </a:p>
        </p:txBody>
      </p:sp>
      <p:sp>
        <p:nvSpPr>
          <p:cNvPr id="5127" name="Rectangle 7"/>
          <p:cNvSpPr>
            <a:spLocks noGrp="1" noChangeArrowheads="1"/>
          </p:cNvSpPr>
          <p:nvPr>
            <p:ph type="sldNum" sz="quarter" idx="5"/>
          </p:nvPr>
        </p:nvSpPr>
        <p:spPr bwMode="auto">
          <a:xfrm>
            <a:off x="3849631" y="9428559"/>
            <a:ext cx="2944872" cy="496492"/>
          </a:xfrm>
          <a:prstGeom prst="rect">
            <a:avLst/>
          </a:prstGeom>
          <a:noFill/>
          <a:ln w="9525">
            <a:noFill/>
            <a:miter lim="800000"/>
            <a:headEnd/>
            <a:tailEnd/>
          </a:ln>
          <a:effectLst/>
        </p:spPr>
        <p:txBody>
          <a:bodyPr vert="horz" wrap="square" lIns="92055" tIns="46027" rIns="92055" bIns="46027" numCol="1" anchor="b" anchorCtr="0" compatLnSpc="1">
            <a:prstTxWarp prst="textNoShape">
              <a:avLst/>
            </a:prstTxWarp>
          </a:bodyPr>
          <a:lstStyle>
            <a:lvl1pPr algn="r">
              <a:defRPr sz="1300">
                <a:latin typeface="Times New Roman" pitchFamily="18" charset="0"/>
              </a:defRPr>
            </a:lvl1pPr>
          </a:lstStyle>
          <a:p>
            <a:fld id="{CF844CE9-5D24-4041-96FF-B4F5233F74AE}" type="slidenum">
              <a:rPr lang="en-US" altLang="ja-JP"/>
              <a:pPr/>
              <a:t>‹#›</a:t>
            </a:fld>
            <a:endParaRPr lang="en-US" altLang="ja-JP"/>
          </a:p>
        </p:txBody>
      </p:sp>
    </p:spTree>
    <p:extLst>
      <p:ext uri="{BB962C8B-B14F-4D97-AF65-F5344CB8AC3E}">
        <p14:creationId xmlns:p14="http://schemas.microsoft.com/office/powerpoint/2010/main" val="16581404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E1DFAA-C3C8-4EEB-A562-DAC24D8A9121}" type="slidenum">
              <a:rPr lang="en-US" altLang="ja-JP"/>
              <a:pPr/>
              <a:t>2</a:t>
            </a:fld>
            <a:endParaRPr lang="en-US" altLang="ja-JP"/>
          </a:p>
        </p:txBody>
      </p:sp>
      <p:sp>
        <p:nvSpPr>
          <p:cNvPr id="457730" name="Rectangle 2"/>
          <p:cNvSpPr>
            <a:spLocks noGrp="1" noRot="1" noChangeAspect="1" noChangeArrowheads="1" noTextEdit="1"/>
          </p:cNvSpPr>
          <p:nvPr>
            <p:ph type="sldImg"/>
          </p:nvPr>
        </p:nvSpPr>
        <p:spPr>
          <a:xfrm>
            <a:off x="914400" y="742950"/>
            <a:ext cx="4965700" cy="3724275"/>
          </a:xfrm>
          <a:ln/>
        </p:spPr>
      </p:sp>
      <p:sp>
        <p:nvSpPr>
          <p:cNvPr id="457731" name="Rectangle 3"/>
          <p:cNvSpPr>
            <a:spLocks noGrp="1" noChangeArrowheads="1"/>
          </p:cNvSpPr>
          <p:nvPr>
            <p:ph type="body" idx="1"/>
          </p:nvPr>
        </p:nvSpPr>
        <p:spPr/>
        <p:txBody>
          <a:bodyPr lIns="89211" tIns="44605" rIns="89211" bIns="44605"/>
          <a:lstStyle/>
          <a:p>
            <a:endParaRPr kumimoji="0" lang="ja-JP" altLang="ja-JP" sz="1000" dirty="0">
              <a:latin typeface="ＭＳ 明朝" pitchFamily="17" charset="-128"/>
              <a:ea typeface="ＭＳ 明朝" pitchFamily="1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5A651-F9F7-4B14-8AD8-E92A33FE027E}" type="slidenum">
              <a:rPr lang="en-US" altLang="ja-JP"/>
              <a:pPr/>
              <a:t>28</a:t>
            </a:fld>
            <a:endParaRPr lang="en-US" altLang="ja-JP"/>
          </a:p>
        </p:txBody>
      </p:sp>
      <p:sp>
        <p:nvSpPr>
          <p:cNvPr id="477186" name="Rectangle 2"/>
          <p:cNvSpPr>
            <a:spLocks noGrp="1" noRot="1" noChangeAspect="1" noChangeArrowheads="1" noTextEdit="1"/>
          </p:cNvSpPr>
          <p:nvPr>
            <p:ph type="sldImg"/>
          </p:nvPr>
        </p:nvSpPr>
        <p:spPr>
          <a:xfrm>
            <a:off x="914400" y="742950"/>
            <a:ext cx="4965700" cy="3724275"/>
          </a:xfrm>
          <a:ln/>
        </p:spPr>
      </p:sp>
      <p:sp>
        <p:nvSpPr>
          <p:cNvPr id="477187" name="Rectangle 3"/>
          <p:cNvSpPr>
            <a:spLocks noGrp="1" noChangeArrowheads="1"/>
          </p:cNvSpPr>
          <p:nvPr>
            <p:ph type="body" idx="1"/>
          </p:nvPr>
        </p:nvSpPr>
        <p:spPr>
          <a:xfrm>
            <a:off x="678971" y="4714281"/>
            <a:ext cx="5436560" cy="4466830"/>
          </a:xfrm>
        </p:spPr>
        <p:txBody>
          <a:bodyPr/>
          <a:lstStyle/>
          <a:p>
            <a:r>
              <a:rPr lang="ja-JP" altLang="en-US"/>
              <a:t>有機溶媒和量の結果とオクタデカンのそれぞれの有機溶媒への溶解性から，メタノールの</a:t>
            </a:r>
            <a:r>
              <a:rPr lang="en-US" altLang="ja-JP"/>
              <a:t>C18</a:t>
            </a:r>
            <a:r>
              <a:rPr lang="ja-JP" altLang="en-US"/>
              <a:t>固定相への溶媒和はアルキル基が固まった（寝込んだ）状態で，表面にメタノールが</a:t>
            </a:r>
            <a:r>
              <a:rPr lang="en-US" altLang="ja-JP"/>
              <a:t>OH</a:t>
            </a:r>
            <a:r>
              <a:rPr lang="ja-JP" altLang="en-US"/>
              <a:t>を外に向け存在していると考えられます。また，</a:t>
            </a:r>
            <a:r>
              <a:rPr lang="en-US" altLang="ja-JP"/>
              <a:t>THF</a:t>
            </a:r>
            <a:r>
              <a:rPr lang="ja-JP" altLang="en-US"/>
              <a:t>は濃度が低く溶媒和量が少ない場合にはアルキル基は固まった状態であると考えられますが，ある程度の溶媒和量からはアルキル基固定相内部まで入り込んだ状態になると推察されます。アセトニトリルの溶媒和量はメタノールと</a:t>
            </a:r>
            <a:r>
              <a:rPr lang="en-US" altLang="ja-JP"/>
              <a:t>THF</a:t>
            </a:r>
            <a:r>
              <a:rPr lang="ja-JP" altLang="en-US"/>
              <a:t>の中間状態であるため，アセトニトリルは多くは表面に存在していますが，一部は固定相内部に入り込んでいると考えられます。</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773DCC9-8360-412E-A2E0-53E6411A63F2}" type="slidenum">
              <a:rPr lang="en-US" altLang="ja-JP" smtClean="0"/>
              <a:pPr/>
              <a:t>34</a:t>
            </a:fld>
            <a:endParaRPr lang="en-US" altLang="ja-JP"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altLang="ja-JP" smtClean="0"/>
              <a:t>C18</a:t>
            </a:r>
            <a:r>
              <a:rPr lang="ja-JP" altLang="en-US" smtClean="0"/>
              <a:t>カラムに水移動相を用いると，有機溶媒は保持します。</a:t>
            </a:r>
            <a:r>
              <a:rPr lang="en-US" altLang="ja-JP" smtClean="0"/>
              <a:t>1%</a:t>
            </a:r>
            <a:r>
              <a:rPr lang="ja-JP" altLang="en-US" smtClean="0"/>
              <a:t>のアセトニトリル（アセトニトリル</a:t>
            </a:r>
            <a:r>
              <a:rPr lang="en-US" altLang="ja-JP" smtClean="0"/>
              <a:t>/</a:t>
            </a:r>
            <a:r>
              <a:rPr lang="ja-JP" altLang="en-US" smtClean="0"/>
              <a:t>水</a:t>
            </a:r>
            <a:r>
              <a:rPr lang="en-US" altLang="ja-JP" smtClean="0"/>
              <a:t>=1:99</a:t>
            </a:r>
            <a:r>
              <a:rPr lang="ja-JP" altLang="en-US" smtClean="0"/>
              <a:t>）の移動相を用いてもアセトニトリルは保持します。この図では</a:t>
            </a:r>
            <a:r>
              <a:rPr lang="en-US" altLang="ja-JP" smtClean="0"/>
              <a:t>0.1%</a:t>
            </a:r>
            <a:r>
              <a:rPr lang="ja-JP" altLang="en-US" smtClean="0"/>
              <a:t>亜硝酸ナトリウム水溶液を注入しており，アセトニトリルはマイナスにピークが出現するベイカントピークになります。移動相の有機溶媒濃度の増加につれ保持は小さくなりますが，それでも保持しております。有機溶媒が保持していることは，固定相に有機溶媒が分配していること意味しています。それぞれの移動相には一定量の有機溶媒が含まれており，また保持</a:t>
            </a:r>
            <a:r>
              <a:rPr lang="en-US" altLang="ja-JP" smtClean="0"/>
              <a:t>(k)</a:t>
            </a:r>
            <a:r>
              <a:rPr lang="ja-JP" altLang="en-US" smtClean="0"/>
              <a:t>の値により移動相中と固定相中の有機溶媒量の比が決定されるため，この両値から固定相中の有機溶媒の分配量を求めることができます。</a:t>
            </a:r>
          </a:p>
          <a:p>
            <a:pPr eaLnBrk="1" hangingPunct="1"/>
            <a:r>
              <a:rPr lang="en-US" altLang="ja-JP" smtClean="0"/>
              <a:t>k=</a:t>
            </a:r>
            <a:r>
              <a:rPr lang="ja-JP" altLang="en-US" smtClean="0"/>
              <a:t>（固定相中の有機溶媒量）</a:t>
            </a:r>
            <a:r>
              <a:rPr lang="en-US" altLang="ja-JP" smtClean="0"/>
              <a:t>/</a:t>
            </a:r>
            <a:r>
              <a:rPr lang="ja-JP" altLang="en-US" smtClean="0"/>
              <a:t>（移動相中の有機溶媒量）</a:t>
            </a:r>
          </a:p>
          <a:p>
            <a:pPr eaLnBrk="1" hangingPunct="1"/>
            <a:r>
              <a:rPr lang="ja-JP" altLang="en-US" smtClean="0"/>
              <a:t>また，</a:t>
            </a:r>
            <a:r>
              <a:rPr lang="en-US" altLang="ja-JP" smtClean="0"/>
              <a:t>t</a:t>
            </a:r>
            <a:r>
              <a:rPr lang="en-US" altLang="ja-JP" baseline="-25000" smtClean="0"/>
              <a:t>0</a:t>
            </a:r>
            <a:r>
              <a:rPr lang="ja-JP" altLang="en-US" smtClean="0"/>
              <a:t>として用いた亜硝酸ナトリウムの溶出時間は短くなっています。このことは，固定相に分配（溶媒和）された有機溶媒も固定相の一部として働いており，溶媒和量の増加に伴い固定相の容量も増えたことが原因だと推察されます。</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a:ln/>
        </p:spPr>
      </p:sp>
      <p:sp>
        <p:nvSpPr>
          <p:cNvPr id="39939" name="ノート プレースホルダ 2"/>
          <p:cNvSpPr>
            <a:spLocks noGrp="1"/>
          </p:cNvSpPr>
          <p:nvPr>
            <p:ph type="body" idx="1"/>
          </p:nvPr>
        </p:nvSpPr>
        <p:spPr>
          <a:noFill/>
          <a:ln/>
        </p:spPr>
        <p:txBody>
          <a:bodyPr/>
          <a:lstStyle/>
          <a:p>
            <a:pPr eaLnBrk="1" hangingPunct="1"/>
            <a:r>
              <a:rPr lang="ja-JP" altLang="en-US" smtClean="0"/>
              <a:t>アセトニトリルの保持時間（ピンクの線）と亜硝酸ナトリウム（ｔ０，青の線）の溶出時間から，それぞれの移動相でのアセトニトリルの保持（緑の線）が計算されます。それぞれの移動相はアセトニトリル濃度が決まっているため，移動相中に存在するアセトニトリル量に保持係数を乗じた値が固定相中に分配しているアセトニトリル量になります。</a:t>
            </a:r>
          </a:p>
        </p:txBody>
      </p:sp>
      <p:sp>
        <p:nvSpPr>
          <p:cNvPr id="39940" name="スライド番号プレースホルダ 3"/>
          <p:cNvSpPr>
            <a:spLocks noGrp="1"/>
          </p:cNvSpPr>
          <p:nvPr>
            <p:ph type="sldNum" sz="quarter" idx="5"/>
          </p:nvPr>
        </p:nvSpPr>
        <p:spPr>
          <a:noFill/>
        </p:spPr>
        <p:txBody>
          <a:bodyPr/>
          <a:lstStyle/>
          <a:p>
            <a:fld id="{10C20D5C-5219-4168-8ABD-C8336D3908F2}" type="slidenum">
              <a:rPr lang="en-US" altLang="ja-JP" smtClean="0"/>
              <a:pPr/>
              <a:t>35</a:t>
            </a:fld>
            <a:endParaRPr lang="en-US"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6819BB6-EF5F-4D36-BA67-A4A7039D25E1}" type="slidenum">
              <a:rPr lang="en-US" altLang="ja-JP" smtClean="0"/>
              <a:pPr/>
              <a:t>36</a:t>
            </a:fld>
            <a:endParaRPr lang="en-US" altLang="ja-JP"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altLang="ja-JP" smtClean="0"/>
              <a:t>C1 (TMS)</a:t>
            </a:r>
            <a:r>
              <a:rPr lang="ja-JP" altLang="en-US" smtClean="0"/>
              <a:t>，</a:t>
            </a:r>
            <a:r>
              <a:rPr lang="en-US" altLang="ja-JP" smtClean="0"/>
              <a:t>C18</a:t>
            </a:r>
            <a:r>
              <a:rPr lang="ja-JP" altLang="en-US" smtClean="0"/>
              <a:t>および</a:t>
            </a:r>
            <a:r>
              <a:rPr lang="en-US" altLang="ja-JP" smtClean="0"/>
              <a:t>C28</a:t>
            </a:r>
            <a:r>
              <a:rPr lang="ja-JP" altLang="en-US" smtClean="0"/>
              <a:t>固定相を用いた場合のアセトニトリルの有機溶媒和量を示します。有機溶媒の濃度の異なる水溶液移動相での保持から溶媒和量を求めました。移動相中の有機溶媒の増加に伴いそれぞれのベイカントピークの保持も小さくなるため，誤差を顧慮し信頼の置けるデータとして有機溶媒量を</a:t>
            </a:r>
            <a:r>
              <a:rPr lang="en-US" altLang="ja-JP" smtClean="0"/>
              <a:t>20%</a:t>
            </a:r>
            <a:r>
              <a:rPr lang="ja-JP" altLang="en-US" smtClean="0"/>
              <a:t>までとしました。アセトニトリルの溶媒和量はアルキル鎖長の異なる固定相でも，全てほぼ同じ値になりました。</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AA288C9-A15B-43D0-8019-5286588891EE}" type="slidenum">
              <a:rPr lang="en-US" altLang="ja-JP" smtClean="0"/>
              <a:pPr/>
              <a:t>37</a:t>
            </a:fld>
            <a:endParaRPr lang="en-US" altLang="ja-JP"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ja-JP" altLang="en-US" smtClean="0"/>
              <a:t>アセトニトリルにオクタデカン（</a:t>
            </a:r>
            <a:r>
              <a:rPr lang="en-US" altLang="ja-JP" smtClean="0"/>
              <a:t>C18H38)</a:t>
            </a:r>
            <a:r>
              <a:rPr lang="ja-JP" altLang="en-US" smtClean="0"/>
              <a:t>は溶けないため，</a:t>
            </a:r>
            <a:r>
              <a:rPr lang="en-US" altLang="ja-JP" smtClean="0"/>
              <a:t>C18</a:t>
            </a:r>
            <a:r>
              <a:rPr lang="ja-JP" altLang="en-US" smtClean="0"/>
              <a:t>および</a:t>
            </a:r>
            <a:r>
              <a:rPr lang="en-US" altLang="ja-JP" smtClean="0"/>
              <a:t>C18</a:t>
            </a:r>
            <a:r>
              <a:rPr lang="ja-JP" altLang="en-US" smtClean="0"/>
              <a:t>固定相はアルキル基が固まった状態であると考えられます。また，それぞれの溶媒和量がほぼ同じであるため，アセトニトリルは固定相表面上に溶媒和しており，アルキル鎖長が異なっていても同じ疎水性の表面であれば，同量の溶媒和になると考えられる。</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6F93593-7A75-450F-8042-D6BB8E1CE84F}" type="slidenum">
              <a:rPr lang="en-US" altLang="ja-JP" smtClean="0"/>
              <a:pPr/>
              <a:t>38</a:t>
            </a:fld>
            <a:endParaRPr lang="en-US" altLang="ja-JP"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altLang="ja-JP" smtClean="0"/>
              <a:t>C18</a:t>
            </a:r>
            <a:r>
              <a:rPr lang="ja-JP" altLang="en-US" smtClean="0"/>
              <a:t>固定相を用いた場合の有機溶媒和量を示します。それぞれの有機溶媒の濃度の異なる水溶液移動相での保持から溶媒和量を求めました。また，</a:t>
            </a:r>
            <a:r>
              <a:rPr lang="en-US" altLang="ja-JP" smtClean="0"/>
              <a:t>C28</a:t>
            </a:r>
            <a:r>
              <a:rPr lang="ja-JP" altLang="en-US" smtClean="0"/>
              <a:t>固定相の</a:t>
            </a:r>
            <a:r>
              <a:rPr lang="en-US" altLang="ja-JP" smtClean="0"/>
              <a:t>THF</a:t>
            </a:r>
            <a:r>
              <a:rPr lang="ja-JP" altLang="en-US" smtClean="0"/>
              <a:t>・水を用いた場合を参考値として追加しました。移動相中の有機溶媒の増加に伴いそれぞれのベイカントピークの保持も小さくなるため，誤差を顧慮し信頼の置けるデータとして有機溶媒量を</a:t>
            </a:r>
            <a:r>
              <a:rPr lang="en-US" altLang="ja-JP" smtClean="0"/>
              <a:t>20%</a:t>
            </a:r>
            <a:r>
              <a:rPr lang="ja-JP" altLang="en-US" smtClean="0"/>
              <a:t>までとしました。メタノール・水移動相ではメタノールの溶媒和量はあまり多くありませんが，</a:t>
            </a:r>
            <a:r>
              <a:rPr lang="en-US" altLang="ja-JP" smtClean="0"/>
              <a:t>THF</a:t>
            </a:r>
            <a:r>
              <a:rPr lang="ja-JP" altLang="en-US" smtClean="0"/>
              <a:t>・水移動相では</a:t>
            </a:r>
            <a:r>
              <a:rPr lang="en-US" altLang="ja-JP" smtClean="0"/>
              <a:t>THF</a:t>
            </a:r>
            <a:r>
              <a:rPr lang="ja-JP" altLang="en-US" smtClean="0"/>
              <a:t>の溶媒量は非常に多く，</a:t>
            </a:r>
            <a:r>
              <a:rPr lang="en-US" altLang="ja-JP" smtClean="0"/>
              <a:t>20%</a:t>
            </a:r>
            <a:r>
              <a:rPr lang="ja-JP" altLang="en-US" smtClean="0"/>
              <a:t>濃度でメタノールの約</a:t>
            </a:r>
            <a:r>
              <a:rPr lang="en-US" altLang="ja-JP" smtClean="0"/>
              <a:t>4</a:t>
            </a:r>
            <a:r>
              <a:rPr lang="ja-JP" altLang="en-US" smtClean="0"/>
              <a:t>倍量でした。また，この図には示しておりませんが，</a:t>
            </a:r>
            <a:r>
              <a:rPr lang="en-US" altLang="ja-JP" smtClean="0"/>
              <a:t>C28</a:t>
            </a:r>
            <a:r>
              <a:rPr lang="ja-JP" altLang="en-US" smtClean="0"/>
              <a:t>固定相のメタノール，エタノールおよびアセトニトリルの溶媒和量は</a:t>
            </a:r>
            <a:r>
              <a:rPr lang="en-US" altLang="ja-JP" smtClean="0"/>
              <a:t>C18</a:t>
            </a:r>
            <a:r>
              <a:rPr lang="ja-JP" altLang="en-US" smtClean="0"/>
              <a:t>固定相とほぼ同じ値になりました。</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DD57BA1-F1A1-4538-8D07-9A6B5CDA19E9}" type="slidenum">
              <a:rPr lang="en-US" altLang="ja-JP" smtClean="0"/>
              <a:pPr/>
              <a:t>39</a:t>
            </a:fld>
            <a:endParaRPr lang="en-US" altLang="ja-JP"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ja-JP" altLang="en-US" smtClean="0"/>
              <a:t>有機溶媒和量の結果とオクタデカンのそれぞれの有機溶媒への溶解性から，メタノールの</a:t>
            </a:r>
            <a:r>
              <a:rPr lang="en-US" altLang="ja-JP" smtClean="0"/>
              <a:t>C18</a:t>
            </a:r>
            <a:r>
              <a:rPr lang="ja-JP" altLang="en-US" smtClean="0"/>
              <a:t>固定相への溶媒和はアルキル基が固まった（寝込んだ）状態で，表面にメタノールが</a:t>
            </a:r>
            <a:r>
              <a:rPr lang="en-US" altLang="ja-JP" smtClean="0"/>
              <a:t>OH</a:t>
            </a:r>
            <a:r>
              <a:rPr lang="ja-JP" altLang="en-US" smtClean="0"/>
              <a:t>を外に向け存在していると考えられます。また，</a:t>
            </a:r>
            <a:r>
              <a:rPr lang="en-US" altLang="ja-JP" smtClean="0"/>
              <a:t>THF</a:t>
            </a:r>
            <a:r>
              <a:rPr lang="ja-JP" altLang="en-US" smtClean="0"/>
              <a:t>は濃度が低く溶媒和量が少ない場合にはアルキル基は固まった状態であると考えられますが，ある程度の溶媒和量からはアルキル基固定相内部まで入り込んだ状態になると推察されます。アセトニトリルの溶媒和量はメタノールと</a:t>
            </a:r>
            <a:r>
              <a:rPr lang="en-US" altLang="ja-JP" smtClean="0"/>
              <a:t>THF</a:t>
            </a:r>
            <a:r>
              <a:rPr lang="ja-JP" altLang="en-US" smtClean="0"/>
              <a:t>の中間状態であるため，アセトニトリルは多くは表面に存在していますが，一部は固定相内部に入り込んでいると考えられます。</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a:ln/>
        </p:spPr>
      </p:sp>
      <p:sp>
        <p:nvSpPr>
          <p:cNvPr id="46083" name="ノート プレースホルダ 2"/>
          <p:cNvSpPr>
            <a:spLocks noGrp="1"/>
          </p:cNvSpPr>
          <p:nvPr>
            <p:ph type="body" idx="1"/>
          </p:nvPr>
        </p:nvSpPr>
        <p:spPr>
          <a:noFill/>
          <a:ln/>
        </p:spPr>
        <p:txBody>
          <a:bodyPr/>
          <a:lstStyle/>
          <a:p>
            <a:pPr eaLnBrk="1" hangingPunct="1"/>
            <a:r>
              <a:rPr lang="ja-JP" altLang="en-US" smtClean="0"/>
              <a:t>アセトニトリルの保持時間（ピンクの線）と亜硝酸ナトリウム（ｔ０，青の線）の溶出時間から，それぞれの移動相でのアセトニトリルの保持（緑の線）が計算されます。それぞれの移動相はアセトニトリル濃度が決まっているため，移動相中に存在するアセトニトリル量に保持係数を乗じた値が固定相中に分配しているアセトニトリル量になります。</a:t>
            </a:r>
          </a:p>
        </p:txBody>
      </p:sp>
      <p:sp>
        <p:nvSpPr>
          <p:cNvPr id="46084" name="スライド番号プレースホルダ 3"/>
          <p:cNvSpPr>
            <a:spLocks noGrp="1"/>
          </p:cNvSpPr>
          <p:nvPr>
            <p:ph type="sldNum" sz="quarter" idx="5"/>
          </p:nvPr>
        </p:nvSpPr>
        <p:spPr>
          <a:noFill/>
        </p:spPr>
        <p:txBody>
          <a:bodyPr/>
          <a:lstStyle/>
          <a:p>
            <a:fld id="{8E1D6DB0-69B2-4E90-B0D3-4C71202B931F}" type="slidenum">
              <a:rPr lang="en-US" altLang="ja-JP" smtClean="0"/>
              <a:pPr/>
              <a:t>40</a:t>
            </a:fld>
            <a:endParaRPr lang="en-US" altLang="ja-JP"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FD25299-268B-409D-BC30-D69A43FA9F19}" type="slidenum">
              <a:rPr lang="en-US" altLang="ja-JP" smtClean="0"/>
              <a:pPr/>
              <a:t>41</a:t>
            </a:fld>
            <a:endParaRPr lang="en-US" altLang="ja-JP"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altLang="ja-JP" smtClean="0"/>
              <a:t>C18</a:t>
            </a:r>
            <a:r>
              <a:rPr lang="ja-JP" altLang="en-US" smtClean="0"/>
              <a:t>カラムの</a:t>
            </a:r>
            <a:r>
              <a:rPr lang="en-US" altLang="ja-JP" smtClean="0"/>
              <a:t>t</a:t>
            </a:r>
            <a:r>
              <a:rPr lang="en-US" altLang="ja-JP" baseline="-25000" smtClean="0"/>
              <a:t>0</a:t>
            </a:r>
            <a:r>
              <a:rPr lang="ja-JP" altLang="en-US" smtClean="0"/>
              <a:t>の溶出時間（溶出量）の変化量から，固定相の容量変化量（溶媒和量）を求めることができます。アミルベンゼンの保持が</a:t>
            </a:r>
            <a:r>
              <a:rPr lang="en-US" altLang="ja-JP" smtClean="0"/>
              <a:t>8</a:t>
            </a:r>
            <a:r>
              <a:rPr lang="ja-JP" altLang="en-US" smtClean="0"/>
              <a:t>分程度の移動相ではウラシルはほとんど保持せず，ほぼ</a:t>
            </a:r>
            <a:r>
              <a:rPr lang="en-US" altLang="ja-JP" smtClean="0"/>
              <a:t>t</a:t>
            </a:r>
            <a:r>
              <a:rPr lang="en-US" altLang="ja-JP" baseline="-25000" smtClean="0"/>
              <a:t>0</a:t>
            </a:r>
            <a:r>
              <a:rPr lang="ja-JP" altLang="en-US" smtClean="0"/>
              <a:t>であると考えられます。</a:t>
            </a:r>
            <a:r>
              <a:rPr lang="en-US" altLang="ja-JP" smtClean="0"/>
              <a:t>50%THF(THF/</a:t>
            </a:r>
            <a:r>
              <a:rPr lang="ja-JP" altLang="en-US" smtClean="0"/>
              <a:t>水</a:t>
            </a:r>
            <a:r>
              <a:rPr lang="en-US" altLang="ja-JP" smtClean="0"/>
              <a:t>=50:50),74%</a:t>
            </a:r>
            <a:r>
              <a:rPr lang="ja-JP" altLang="en-US" smtClean="0"/>
              <a:t>アセトニトリル</a:t>
            </a:r>
            <a:r>
              <a:rPr lang="en-US" altLang="ja-JP" smtClean="0"/>
              <a:t>(</a:t>
            </a:r>
            <a:r>
              <a:rPr lang="ja-JP" altLang="en-US" smtClean="0"/>
              <a:t>アセトニトリル</a:t>
            </a:r>
            <a:r>
              <a:rPr lang="en-US" altLang="ja-JP" smtClean="0"/>
              <a:t>/</a:t>
            </a:r>
            <a:r>
              <a:rPr lang="ja-JP" altLang="en-US" smtClean="0"/>
              <a:t>水</a:t>
            </a:r>
            <a:r>
              <a:rPr lang="en-US" altLang="ja-JP" smtClean="0"/>
              <a:t>=74:26)</a:t>
            </a:r>
            <a:r>
              <a:rPr lang="ja-JP" altLang="en-US" smtClean="0"/>
              <a:t>および</a:t>
            </a:r>
            <a:r>
              <a:rPr lang="en-US" altLang="ja-JP" smtClean="0"/>
              <a:t>82%</a:t>
            </a:r>
            <a:r>
              <a:rPr lang="ja-JP" altLang="en-US" smtClean="0"/>
              <a:t>メタノール</a:t>
            </a:r>
            <a:r>
              <a:rPr lang="en-US" altLang="ja-JP" smtClean="0"/>
              <a:t>(</a:t>
            </a:r>
            <a:r>
              <a:rPr lang="ja-JP" altLang="en-US" smtClean="0"/>
              <a:t>メタノール</a:t>
            </a:r>
            <a:r>
              <a:rPr lang="en-US" altLang="ja-JP" smtClean="0"/>
              <a:t>/</a:t>
            </a:r>
            <a:r>
              <a:rPr lang="ja-JP" altLang="en-US" smtClean="0"/>
              <a:t>水</a:t>
            </a:r>
            <a:r>
              <a:rPr lang="en-US" altLang="ja-JP" smtClean="0"/>
              <a:t>=82:18)</a:t>
            </a:r>
            <a:r>
              <a:rPr lang="ja-JP" altLang="en-US" smtClean="0"/>
              <a:t>を移動相として用いた場合のウラシルの溶出量はそれぞれ</a:t>
            </a:r>
            <a:r>
              <a:rPr lang="en-US" altLang="ja-JP" smtClean="0"/>
              <a:t>1.64mL</a:t>
            </a:r>
            <a:r>
              <a:rPr lang="ja-JP" altLang="en-US" smtClean="0"/>
              <a:t>，</a:t>
            </a:r>
            <a:r>
              <a:rPr lang="en-US" altLang="ja-JP" smtClean="0"/>
              <a:t>1.80mL</a:t>
            </a:r>
            <a:r>
              <a:rPr lang="ja-JP" altLang="en-US" smtClean="0"/>
              <a:t>および</a:t>
            </a:r>
            <a:r>
              <a:rPr lang="en-US" altLang="ja-JP" smtClean="0"/>
              <a:t>1.89mL</a:t>
            </a:r>
            <a:r>
              <a:rPr lang="ja-JP" altLang="en-US" smtClean="0"/>
              <a:t>となりました。この値から，</a:t>
            </a:r>
            <a:r>
              <a:rPr lang="en-US" altLang="ja-JP" smtClean="0"/>
              <a:t>82%</a:t>
            </a:r>
            <a:r>
              <a:rPr lang="ja-JP" altLang="en-US" smtClean="0"/>
              <a:t>メタノールに比べ，</a:t>
            </a:r>
            <a:r>
              <a:rPr lang="en-US" altLang="ja-JP" smtClean="0"/>
              <a:t>74%</a:t>
            </a:r>
            <a:r>
              <a:rPr lang="ja-JP" altLang="en-US" smtClean="0"/>
              <a:t>アセトニトリルでは固定相内への有機溶媒の溶媒和量が</a:t>
            </a:r>
            <a:r>
              <a:rPr lang="en-US" altLang="ja-JP" smtClean="0"/>
              <a:t>0.09mL</a:t>
            </a:r>
            <a:r>
              <a:rPr lang="ja-JP" altLang="en-US" smtClean="0"/>
              <a:t>多いことを意味しており，</a:t>
            </a:r>
            <a:r>
              <a:rPr lang="en-US" altLang="ja-JP" smtClean="0"/>
              <a:t>50%THF</a:t>
            </a:r>
            <a:r>
              <a:rPr lang="ja-JP" altLang="en-US" smtClean="0"/>
              <a:t>は</a:t>
            </a:r>
            <a:r>
              <a:rPr lang="en-US" altLang="ja-JP" smtClean="0"/>
              <a:t>0.25mL</a:t>
            </a:r>
            <a:r>
              <a:rPr lang="ja-JP" altLang="en-US" smtClean="0"/>
              <a:t>多いことになります。</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F9086DB-8C7C-4EE0-B80C-500D89387719}" type="slidenum">
              <a:rPr lang="en-US" altLang="ja-JP" smtClean="0"/>
              <a:pPr/>
              <a:t>42</a:t>
            </a:fld>
            <a:endParaRPr lang="en-US" altLang="ja-JP"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altLang="ja-JP" smtClean="0"/>
              <a:t>82%</a:t>
            </a:r>
            <a:r>
              <a:rPr lang="ja-JP" altLang="en-US" smtClean="0"/>
              <a:t>メタノールの</a:t>
            </a:r>
            <a:r>
              <a:rPr lang="en-US" altLang="ja-JP" smtClean="0"/>
              <a:t>C18</a:t>
            </a:r>
            <a:r>
              <a:rPr lang="ja-JP" altLang="en-US" smtClean="0"/>
              <a:t>固定相への溶媒和量を</a:t>
            </a:r>
            <a:r>
              <a:rPr lang="en-US" altLang="ja-JP" smtClean="0"/>
              <a:t>0.06mL</a:t>
            </a:r>
            <a:r>
              <a:rPr lang="ja-JP" altLang="en-US" smtClean="0"/>
              <a:t>と仮定し，前スライドのデータから</a:t>
            </a:r>
            <a:r>
              <a:rPr lang="en-US" altLang="ja-JP" smtClean="0"/>
              <a:t>74%</a:t>
            </a:r>
            <a:r>
              <a:rPr lang="ja-JP" altLang="en-US" smtClean="0"/>
              <a:t>アセトニトリルおよび</a:t>
            </a:r>
            <a:r>
              <a:rPr lang="en-US" altLang="ja-JP" smtClean="0"/>
              <a:t>50%THF</a:t>
            </a:r>
            <a:r>
              <a:rPr lang="ja-JP" altLang="en-US" smtClean="0"/>
              <a:t>の溶媒和をプロットしました。また，同様に</a:t>
            </a:r>
            <a:r>
              <a:rPr lang="en-US" altLang="ja-JP" smtClean="0"/>
              <a:t>70%</a:t>
            </a:r>
            <a:r>
              <a:rPr lang="ja-JP" altLang="en-US" smtClean="0"/>
              <a:t>エタノールの溶媒和量も求め，プロットしました。さらに，</a:t>
            </a:r>
            <a:r>
              <a:rPr lang="en-US" altLang="ja-JP" smtClean="0"/>
              <a:t>C18</a:t>
            </a:r>
            <a:r>
              <a:rPr lang="ja-JP" altLang="en-US" smtClean="0"/>
              <a:t>固定相と</a:t>
            </a:r>
            <a:r>
              <a:rPr lang="en-US" altLang="ja-JP" smtClean="0"/>
              <a:t>C8</a:t>
            </a:r>
            <a:r>
              <a:rPr lang="ja-JP" altLang="en-US" smtClean="0"/>
              <a:t>固定相，</a:t>
            </a:r>
            <a:r>
              <a:rPr lang="en-US" altLang="ja-JP" smtClean="0"/>
              <a:t>C28</a:t>
            </a:r>
            <a:r>
              <a:rPr lang="ja-JP" altLang="en-US" smtClean="0"/>
              <a:t>固定相の</a:t>
            </a:r>
            <a:r>
              <a:rPr lang="en-US" altLang="ja-JP" smtClean="0"/>
              <a:t>50%THF</a:t>
            </a:r>
            <a:r>
              <a:rPr lang="ja-JP" altLang="en-US" smtClean="0"/>
              <a:t>，</a:t>
            </a:r>
            <a:r>
              <a:rPr lang="en-US" altLang="ja-JP" smtClean="0"/>
              <a:t>60%THF</a:t>
            </a:r>
            <a:r>
              <a:rPr lang="ja-JP" altLang="en-US" smtClean="0"/>
              <a:t>および </a:t>
            </a:r>
            <a:r>
              <a:rPr lang="en-US" altLang="ja-JP" smtClean="0"/>
              <a:t>70%THF</a:t>
            </a:r>
            <a:r>
              <a:rPr lang="ja-JP" altLang="en-US" smtClean="0"/>
              <a:t>移動相でのウラシルの溶出量を測定し，</a:t>
            </a:r>
            <a:r>
              <a:rPr lang="en-US" altLang="ja-JP" smtClean="0"/>
              <a:t>74%</a:t>
            </a:r>
            <a:r>
              <a:rPr lang="ja-JP" altLang="en-US" smtClean="0"/>
              <a:t>アセトニトリルのウラシルの溶出量の差から，</a:t>
            </a:r>
            <a:r>
              <a:rPr lang="en-US" altLang="ja-JP" smtClean="0"/>
              <a:t>THF</a:t>
            </a:r>
            <a:r>
              <a:rPr lang="ja-JP" altLang="en-US" smtClean="0"/>
              <a:t>の溶媒和量を求め，プロットしました。</a:t>
            </a:r>
            <a:r>
              <a:rPr lang="en-US" altLang="ja-JP" smtClean="0"/>
              <a:t>THF</a:t>
            </a:r>
            <a:r>
              <a:rPr lang="ja-JP" altLang="en-US" smtClean="0"/>
              <a:t>・水移動相では</a:t>
            </a:r>
            <a:r>
              <a:rPr lang="en-US" altLang="ja-JP" smtClean="0"/>
              <a:t>60%</a:t>
            </a:r>
            <a:r>
              <a:rPr lang="ja-JP" altLang="en-US" smtClean="0"/>
              <a:t>まで溶媒和量は直線的に増加し，その後フラットになりました。</a:t>
            </a:r>
          </a:p>
          <a:p>
            <a:pPr eaLnBrk="1" hangingPunct="1"/>
            <a:r>
              <a:rPr lang="en-US" altLang="ja-JP" smtClean="0"/>
              <a:t>C18</a:t>
            </a:r>
            <a:r>
              <a:rPr lang="ja-JP" altLang="en-US" smtClean="0"/>
              <a:t>固定相へのメタノールの溶媒和量は非常に少なく，メタノール</a:t>
            </a:r>
            <a:r>
              <a:rPr lang="en-US" altLang="ja-JP" smtClean="0"/>
              <a:t>100%</a:t>
            </a:r>
            <a:r>
              <a:rPr lang="ja-JP" altLang="en-US" smtClean="0"/>
              <a:t>でも</a:t>
            </a:r>
            <a:r>
              <a:rPr lang="en-US" altLang="ja-JP" smtClean="0"/>
              <a:t>0.07mL</a:t>
            </a:r>
            <a:r>
              <a:rPr lang="ja-JP" altLang="en-US" smtClean="0"/>
              <a:t>程度だと考えられます。カラム内の</a:t>
            </a:r>
            <a:r>
              <a:rPr lang="en-US" altLang="ja-JP" smtClean="0"/>
              <a:t>C18</a:t>
            </a:r>
            <a:r>
              <a:rPr lang="ja-JP" altLang="en-US" smtClean="0"/>
              <a:t>アルキル基のみの容量が</a:t>
            </a:r>
            <a:r>
              <a:rPr lang="en-US" altLang="ja-JP" smtClean="0"/>
              <a:t>0.35mL</a:t>
            </a:r>
            <a:r>
              <a:rPr lang="ja-JP" altLang="en-US" smtClean="0"/>
              <a:t>と計算され，メタノールは固定相としてのアルキル基のみの容量の</a:t>
            </a:r>
            <a:r>
              <a:rPr lang="en-US" altLang="ja-JP" smtClean="0"/>
              <a:t>1/5</a:t>
            </a:r>
            <a:r>
              <a:rPr lang="ja-JP" altLang="en-US" smtClean="0"/>
              <a:t>程度しか溶媒和しないことになります。この程度の溶媒和では</a:t>
            </a:r>
            <a:r>
              <a:rPr lang="en-US" altLang="ja-JP" smtClean="0"/>
              <a:t>C18</a:t>
            </a:r>
            <a:r>
              <a:rPr lang="ja-JP" altLang="en-US" smtClean="0"/>
              <a:t>アルキル基は固まった（寝込んだ）状態であると推察されます。また，</a:t>
            </a:r>
            <a:r>
              <a:rPr lang="en-US" altLang="ja-JP" smtClean="0"/>
              <a:t>THF</a:t>
            </a:r>
            <a:r>
              <a:rPr lang="ja-JP" altLang="en-US" smtClean="0"/>
              <a:t>の場合は</a:t>
            </a:r>
            <a:r>
              <a:rPr lang="en-US" altLang="ja-JP" smtClean="0"/>
              <a:t>60%</a:t>
            </a:r>
            <a:r>
              <a:rPr lang="ja-JP" altLang="en-US" smtClean="0"/>
              <a:t>濃度ですでにアルキル基の容量と同じ</a:t>
            </a:r>
            <a:r>
              <a:rPr lang="en-US" altLang="ja-JP" smtClean="0"/>
              <a:t>0.35mL</a:t>
            </a:r>
            <a:r>
              <a:rPr lang="ja-JP" altLang="en-US" smtClean="0"/>
              <a:t>程度溶媒和しており，</a:t>
            </a:r>
            <a:r>
              <a:rPr lang="en-US" altLang="ja-JP" smtClean="0"/>
              <a:t>THF</a:t>
            </a:r>
            <a:r>
              <a:rPr lang="ja-JP" altLang="en-US" smtClean="0"/>
              <a:t>はほぼアルキル基全体に溶媒和し，アルキル基は立ち上がった状態になっていると推察されます。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408289-054C-405A-83D9-3530C3222C68}" type="slidenum">
              <a:rPr lang="en-US" altLang="ja-JP"/>
              <a:pPr/>
              <a:t>3</a:t>
            </a:fld>
            <a:endParaRPr lang="en-US" altLang="ja-JP"/>
          </a:p>
        </p:txBody>
      </p:sp>
      <p:sp>
        <p:nvSpPr>
          <p:cNvPr id="459778" name="Rectangle 2"/>
          <p:cNvSpPr>
            <a:spLocks noGrp="1" noRot="1" noChangeAspect="1" noChangeArrowheads="1" noTextEdit="1"/>
          </p:cNvSpPr>
          <p:nvPr>
            <p:ph type="sldImg"/>
          </p:nvPr>
        </p:nvSpPr>
        <p:spPr>
          <a:xfrm>
            <a:off x="914400" y="742950"/>
            <a:ext cx="4965700" cy="3724275"/>
          </a:xfrm>
          <a:ln/>
        </p:spPr>
      </p:sp>
      <p:sp>
        <p:nvSpPr>
          <p:cNvPr id="459779" name="Rectangle 3"/>
          <p:cNvSpPr>
            <a:spLocks noGrp="1" noChangeArrowheads="1"/>
          </p:cNvSpPr>
          <p:nvPr>
            <p:ph type="body" idx="1"/>
          </p:nvPr>
        </p:nvSpPr>
        <p:spPr/>
        <p:txBody>
          <a:bodyPr lIns="89203" tIns="44601" rIns="89203" bIns="44601"/>
          <a:lstStyle/>
          <a:p>
            <a:endParaRPr kumimoji="0" lang="ja-JP" altLang="ja-JP" sz="1000" dirty="0">
              <a:latin typeface="ＭＳ 明朝" pitchFamily="17" charset="-128"/>
              <a:ea typeface="ＭＳ 明朝" pitchFamily="1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A5AE374F-259B-4374-B5BF-4E7365A61565}" type="slidenum">
              <a:rPr lang="en-US" altLang="ja-JP" smtClean="0"/>
              <a:pPr/>
              <a:t>44</a:t>
            </a:fld>
            <a:endParaRPr lang="en-US" altLang="ja-JP"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ja-JP" altLang="en-US" smtClean="0"/>
              <a:t>炭素含有量</a:t>
            </a:r>
            <a:r>
              <a:rPr lang="en-US" altLang="ja-JP" smtClean="0"/>
              <a:t>16%</a:t>
            </a:r>
            <a:r>
              <a:rPr lang="ja-JP" altLang="en-US" smtClean="0"/>
              <a:t>の</a:t>
            </a:r>
            <a:r>
              <a:rPr lang="en-US" altLang="ja-JP" smtClean="0"/>
              <a:t>C28</a:t>
            </a:r>
            <a:r>
              <a:rPr lang="ja-JP" altLang="en-US" smtClean="0"/>
              <a:t>固定相，同じく炭素含有量</a:t>
            </a:r>
            <a:r>
              <a:rPr lang="en-US" altLang="ja-JP" smtClean="0"/>
              <a:t>16%</a:t>
            </a:r>
            <a:r>
              <a:rPr lang="ja-JP" altLang="en-US" smtClean="0"/>
              <a:t>の</a:t>
            </a:r>
            <a:r>
              <a:rPr lang="en-US" altLang="ja-JP" smtClean="0"/>
              <a:t>C18</a:t>
            </a:r>
            <a:r>
              <a:rPr lang="ja-JP" altLang="en-US" smtClean="0"/>
              <a:t>固定相および炭素含有量</a:t>
            </a:r>
            <a:r>
              <a:rPr lang="en-US" altLang="ja-JP" smtClean="0"/>
              <a:t>10%</a:t>
            </a:r>
            <a:r>
              <a:rPr lang="ja-JP" altLang="en-US" smtClean="0"/>
              <a:t>の</a:t>
            </a:r>
            <a:r>
              <a:rPr lang="en-US" altLang="ja-JP" smtClean="0"/>
              <a:t>C8</a:t>
            </a:r>
            <a:r>
              <a:rPr lang="ja-JP" altLang="en-US" smtClean="0"/>
              <a:t>固定相を用いて，メタノール</a:t>
            </a:r>
            <a:r>
              <a:rPr lang="en-US" altLang="ja-JP" smtClean="0"/>
              <a:t>/</a:t>
            </a:r>
            <a:r>
              <a:rPr lang="ja-JP" altLang="en-US" smtClean="0"/>
              <a:t>水</a:t>
            </a:r>
            <a:r>
              <a:rPr lang="en-US" altLang="ja-JP" smtClean="0"/>
              <a:t>=75:25</a:t>
            </a:r>
            <a:r>
              <a:rPr lang="ja-JP" altLang="en-US" smtClean="0"/>
              <a:t>移動相と，</a:t>
            </a:r>
            <a:r>
              <a:rPr lang="en-US" altLang="ja-JP" smtClean="0"/>
              <a:t>THF/</a:t>
            </a:r>
            <a:r>
              <a:rPr lang="ja-JP" altLang="en-US" smtClean="0"/>
              <a:t>水</a:t>
            </a:r>
            <a:r>
              <a:rPr lang="en-US" altLang="ja-JP" smtClean="0"/>
              <a:t>=50:50</a:t>
            </a:r>
            <a:r>
              <a:rPr lang="ja-JP" altLang="en-US" smtClean="0"/>
              <a:t>移動相を用いて標準試料の分離比較を行いました。アミルベンゼンの保持を比較しますと，メタノールの場合には</a:t>
            </a:r>
            <a:r>
              <a:rPr lang="en-US" altLang="ja-JP" smtClean="0"/>
              <a:t>C28</a:t>
            </a:r>
            <a:r>
              <a:rPr lang="ja-JP" altLang="en-US" smtClean="0"/>
              <a:t>と</a:t>
            </a:r>
            <a:r>
              <a:rPr lang="en-US" altLang="ja-JP" smtClean="0"/>
              <a:t>C18</a:t>
            </a:r>
            <a:r>
              <a:rPr lang="ja-JP" altLang="en-US" smtClean="0"/>
              <a:t>は変わりません。つまり炭素含有量が同じであるため，アルキル基が固まった固定相では容量や状態も同じであると考えられます。</a:t>
            </a:r>
            <a:r>
              <a:rPr lang="en-US" altLang="ja-JP" smtClean="0"/>
              <a:t>C8</a:t>
            </a:r>
            <a:r>
              <a:rPr lang="ja-JP" altLang="en-US" smtClean="0"/>
              <a:t>は炭素含有量が</a:t>
            </a:r>
            <a:r>
              <a:rPr lang="en-US" altLang="ja-JP" smtClean="0"/>
              <a:t>C28</a:t>
            </a:r>
            <a:r>
              <a:rPr lang="ja-JP" altLang="en-US" smtClean="0"/>
              <a:t>や</a:t>
            </a:r>
            <a:r>
              <a:rPr lang="en-US" altLang="ja-JP" smtClean="0"/>
              <a:t>C18</a:t>
            </a:r>
            <a:r>
              <a:rPr lang="ja-JP" altLang="en-US" smtClean="0"/>
              <a:t>の</a:t>
            </a:r>
            <a:r>
              <a:rPr lang="en-US" altLang="ja-JP" smtClean="0"/>
              <a:t>6</a:t>
            </a:r>
            <a:r>
              <a:rPr lang="ja-JP" altLang="en-US" smtClean="0"/>
              <a:t>割であるため，アルキル基が固まった状態では半分の保持になったと考えられます。</a:t>
            </a:r>
            <a:r>
              <a:rPr lang="en-US" altLang="ja-JP" smtClean="0"/>
              <a:t>THF</a:t>
            </a:r>
            <a:r>
              <a:rPr lang="ja-JP" altLang="en-US" smtClean="0"/>
              <a:t>の場合には同じ炭素含有量でも</a:t>
            </a:r>
            <a:r>
              <a:rPr lang="en-US" altLang="ja-JP" smtClean="0"/>
              <a:t>C28</a:t>
            </a:r>
            <a:r>
              <a:rPr lang="ja-JP" altLang="en-US" smtClean="0"/>
              <a:t>の方が</a:t>
            </a:r>
            <a:r>
              <a:rPr lang="en-US" altLang="ja-JP" smtClean="0"/>
              <a:t>C18</a:t>
            </a:r>
            <a:r>
              <a:rPr lang="ja-JP" altLang="en-US" smtClean="0"/>
              <a:t>よりも保持は大きくなりました。これは</a:t>
            </a:r>
            <a:r>
              <a:rPr lang="en-US" altLang="ja-JP" smtClean="0"/>
              <a:t>THF</a:t>
            </a:r>
            <a:r>
              <a:rPr lang="ja-JP" altLang="en-US" smtClean="0"/>
              <a:t>の固定相内への溶媒和量が</a:t>
            </a:r>
            <a:r>
              <a:rPr lang="en-US" altLang="ja-JP" smtClean="0"/>
              <a:t>C18</a:t>
            </a:r>
            <a:r>
              <a:rPr lang="ja-JP" altLang="en-US" smtClean="0"/>
              <a:t>よりも</a:t>
            </a:r>
            <a:r>
              <a:rPr lang="en-US" altLang="ja-JP" smtClean="0"/>
              <a:t>C28 </a:t>
            </a:r>
            <a:r>
              <a:rPr lang="ja-JP" altLang="en-US" smtClean="0"/>
              <a:t>の方が多いため，固定相の容量が</a:t>
            </a:r>
            <a:r>
              <a:rPr lang="en-US" altLang="ja-JP" smtClean="0"/>
              <a:t>C28</a:t>
            </a:r>
            <a:r>
              <a:rPr lang="ja-JP" altLang="en-US" smtClean="0"/>
              <a:t>の方が大きいためであると考えられます。メタノール・水移動相と</a:t>
            </a:r>
            <a:r>
              <a:rPr lang="en-US" altLang="ja-JP" smtClean="0"/>
              <a:t>THF</a:t>
            </a:r>
            <a:r>
              <a:rPr lang="ja-JP" altLang="en-US" smtClean="0"/>
              <a:t>・水移動相でアミルベンゼンの保持挙動が大きく異なるのは固定相の状態（溶媒和量）が異なっているためだと推察されます。また，</a:t>
            </a:r>
            <a:r>
              <a:rPr lang="en-US" altLang="ja-JP" smtClean="0"/>
              <a:t>THF</a:t>
            </a:r>
            <a:r>
              <a:rPr lang="ja-JP" altLang="en-US" smtClean="0"/>
              <a:t>・水移動相では立体選択性</a:t>
            </a:r>
            <a:r>
              <a:rPr lang="en-US" altLang="ja-JP" smtClean="0"/>
              <a:t>(Steric selectivity)</a:t>
            </a:r>
            <a:r>
              <a:rPr lang="ja-JP" altLang="en-US" smtClean="0"/>
              <a:t>を示す</a:t>
            </a:r>
            <a:r>
              <a:rPr lang="en-US" altLang="ja-JP" smtClean="0"/>
              <a:t>o-</a:t>
            </a:r>
            <a:r>
              <a:rPr lang="ja-JP" altLang="en-US" smtClean="0"/>
              <a:t>ターフェニルとトリフェニレンの溶出順序がメタノール・水移動相と逆になっており，さらに保持はブチルベンゼンより小さく，全く異なった分離になりました。メタノールやアセトニトリルを移動相の有機溶媒として用いた場合には</a:t>
            </a:r>
            <a:r>
              <a:rPr lang="en-US" altLang="ja-JP" smtClean="0"/>
              <a:t>o-</a:t>
            </a:r>
            <a:r>
              <a:rPr lang="ja-JP" altLang="en-US" smtClean="0"/>
              <a:t>ターフェニルとトリフェニレンの溶出順序は同じですが，</a:t>
            </a:r>
            <a:r>
              <a:rPr lang="en-US" altLang="ja-JP" smtClean="0"/>
              <a:t>THF</a:t>
            </a:r>
            <a:r>
              <a:rPr lang="ja-JP" altLang="en-US" smtClean="0"/>
              <a:t>を用いた場合に溶出順序が逆になりました。この原因は，有機溶媒により固定相の状態つまり溶媒和量が異なり，</a:t>
            </a:r>
            <a:r>
              <a:rPr lang="en-US" altLang="ja-JP" smtClean="0"/>
              <a:t>THF</a:t>
            </a:r>
            <a:r>
              <a:rPr lang="ja-JP" altLang="en-US" smtClean="0"/>
              <a:t>では固定相への溶媒和量が非常に多く固定相自体が大きく変化しているとことであると推察されます。</a:t>
            </a:r>
          </a:p>
          <a:p>
            <a:pPr eaLnBrk="1" hangingPunct="1"/>
            <a:endParaRPr lang="en-US" altLang="ja-JP"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45D90E7-520D-4D02-A0C7-D69155A62736}" type="slidenum">
              <a:rPr lang="en-US" altLang="ja-JP" smtClean="0"/>
              <a:pPr/>
              <a:t>45</a:t>
            </a:fld>
            <a:endParaRPr lang="en-US" altLang="ja-JP"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ja-JP" altLang="en-US" smtClean="0"/>
              <a:t>メタノール・水</a:t>
            </a:r>
            <a:r>
              <a:rPr lang="en-US" altLang="ja-JP" smtClean="0"/>
              <a:t>=75:25</a:t>
            </a:r>
            <a:r>
              <a:rPr lang="ja-JP" altLang="en-US" smtClean="0"/>
              <a:t>移動相と</a:t>
            </a:r>
            <a:r>
              <a:rPr lang="en-US" altLang="ja-JP" smtClean="0"/>
              <a:t>THF</a:t>
            </a:r>
            <a:r>
              <a:rPr lang="ja-JP" altLang="en-US" smtClean="0"/>
              <a:t>・水＝</a:t>
            </a:r>
            <a:r>
              <a:rPr lang="en-US" altLang="ja-JP" smtClean="0"/>
              <a:t>50:50</a:t>
            </a:r>
            <a:r>
              <a:rPr lang="ja-JP" altLang="en-US" smtClean="0"/>
              <a:t>移動相条件下での，</a:t>
            </a:r>
            <a:r>
              <a:rPr lang="en-US" altLang="ja-JP" smtClean="0"/>
              <a:t>C28</a:t>
            </a:r>
            <a:r>
              <a:rPr lang="ja-JP" altLang="en-US" smtClean="0"/>
              <a:t>，</a:t>
            </a:r>
            <a:r>
              <a:rPr lang="en-US" altLang="ja-JP" smtClean="0"/>
              <a:t>C18</a:t>
            </a:r>
            <a:r>
              <a:rPr lang="ja-JP" altLang="en-US" smtClean="0"/>
              <a:t>および</a:t>
            </a:r>
            <a:r>
              <a:rPr lang="en-US" altLang="ja-JP" smtClean="0"/>
              <a:t>C8</a:t>
            </a:r>
            <a:r>
              <a:rPr lang="ja-JP" altLang="en-US" smtClean="0"/>
              <a:t>固定相の状態を示します。メタノールはアルキル基が固まった状態の表面に溶媒和しているのに対し，</a:t>
            </a:r>
            <a:r>
              <a:rPr lang="en-US" altLang="ja-JP" smtClean="0"/>
              <a:t>THF</a:t>
            </a:r>
            <a:r>
              <a:rPr lang="ja-JP" altLang="en-US" smtClean="0"/>
              <a:t>はアルキル基全体に溶媒和してアルキル基が立ち上がり，固定相が膨らんでいると考えられます。また，</a:t>
            </a:r>
            <a:r>
              <a:rPr lang="en-US" altLang="ja-JP" smtClean="0"/>
              <a:t>C28</a:t>
            </a:r>
            <a:r>
              <a:rPr lang="ja-JP" altLang="en-US" smtClean="0"/>
              <a:t>は</a:t>
            </a:r>
            <a:r>
              <a:rPr lang="en-US" altLang="ja-JP" smtClean="0"/>
              <a:t>C18</a:t>
            </a:r>
            <a:r>
              <a:rPr lang="ja-JP" altLang="en-US" smtClean="0"/>
              <a:t>より</a:t>
            </a:r>
            <a:r>
              <a:rPr lang="en-US" altLang="ja-JP" smtClean="0"/>
              <a:t>4</a:t>
            </a:r>
            <a:r>
              <a:rPr lang="ja-JP" altLang="en-US" smtClean="0"/>
              <a:t>割程度多く</a:t>
            </a:r>
            <a:r>
              <a:rPr lang="en-US" altLang="ja-JP" smtClean="0"/>
              <a:t>THF</a:t>
            </a:r>
            <a:r>
              <a:rPr lang="ja-JP" altLang="en-US" smtClean="0"/>
              <a:t>を溶媒和していると考えられます。</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EB35635D-469D-4C8E-9CC6-D26EC1863AC2}" type="slidenum">
              <a:rPr lang="en-US" altLang="ja-JP" smtClean="0"/>
              <a:pPr/>
              <a:t>47</a:t>
            </a:fld>
            <a:endParaRPr lang="en-US" altLang="ja-JP"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ja-JP" altLang="en-US" smtClean="0"/>
              <a:t>炭素含有量</a:t>
            </a:r>
            <a:r>
              <a:rPr lang="en-US" altLang="ja-JP" smtClean="0"/>
              <a:t>18%</a:t>
            </a:r>
            <a:r>
              <a:rPr lang="ja-JP" altLang="en-US" smtClean="0"/>
              <a:t>の</a:t>
            </a:r>
            <a:r>
              <a:rPr lang="en-US" altLang="ja-JP" smtClean="0"/>
              <a:t>C28</a:t>
            </a:r>
            <a:r>
              <a:rPr lang="ja-JP" altLang="en-US" smtClean="0"/>
              <a:t>固定相，同じく炭素含有量</a:t>
            </a:r>
            <a:r>
              <a:rPr lang="en-US" altLang="ja-JP" smtClean="0"/>
              <a:t>18%</a:t>
            </a:r>
            <a:r>
              <a:rPr lang="ja-JP" altLang="en-US" smtClean="0"/>
              <a:t>の</a:t>
            </a:r>
            <a:r>
              <a:rPr lang="en-US" altLang="ja-JP" smtClean="0"/>
              <a:t>C18</a:t>
            </a:r>
            <a:r>
              <a:rPr lang="ja-JP" altLang="en-US" smtClean="0"/>
              <a:t>固定相を用いて，メタノール</a:t>
            </a:r>
            <a:r>
              <a:rPr lang="en-US" altLang="ja-JP" smtClean="0"/>
              <a:t>/</a:t>
            </a:r>
            <a:r>
              <a:rPr lang="ja-JP" altLang="en-US" smtClean="0"/>
              <a:t>水</a:t>
            </a:r>
            <a:r>
              <a:rPr lang="en-US" altLang="ja-JP" smtClean="0"/>
              <a:t>=97:3</a:t>
            </a:r>
            <a:r>
              <a:rPr lang="ja-JP" altLang="en-US" smtClean="0"/>
              <a:t>移動相を用い，ビタミン</a:t>
            </a:r>
            <a:r>
              <a:rPr lang="en-US" altLang="ja-JP" smtClean="0"/>
              <a:t>E</a:t>
            </a:r>
            <a:r>
              <a:rPr lang="ja-JP" altLang="en-US" smtClean="0"/>
              <a:t>（トコフェロール）分離を行いました。</a:t>
            </a:r>
            <a:r>
              <a:rPr lang="en-US" altLang="ja-JP" smtClean="0"/>
              <a:t>C18</a:t>
            </a:r>
            <a:r>
              <a:rPr lang="ja-JP" altLang="en-US" smtClean="0"/>
              <a:t>は</a:t>
            </a:r>
            <a:r>
              <a:rPr lang="en-US" altLang="ja-JP" smtClean="0"/>
              <a:t>2</a:t>
            </a:r>
            <a:r>
              <a:rPr lang="ja-JP" altLang="en-US" smtClean="0"/>
              <a:t>番・</a:t>
            </a:r>
            <a:r>
              <a:rPr lang="en-US" altLang="ja-JP" smtClean="0"/>
              <a:t>3</a:t>
            </a:r>
            <a:r>
              <a:rPr lang="ja-JP" altLang="en-US" smtClean="0"/>
              <a:t>番の構造異性体である</a:t>
            </a:r>
            <a:r>
              <a:rPr lang="en-US" altLang="ja-JP" smtClean="0"/>
              <a:t>β-</a:t>
            </a:r>
            <a:r>
              <a:rPr lang="ja-JP" altLang="en-US" smtClean="0"/>
              <a:t>トコフェロールと</a:t>
            </a:r>
            <a:r>
              <a:rPr lang="en-US" altLang="ja-JP" smtClean="0"/>
              <a:t>γ-</a:t>
            </a:r>
            <a:r>
              <a:rPr lang="ja-JP" altLang="en-US" smtClean="0"/>
              <a:t>トコフェロールを分離することはできませんが，</a:t>
            </a:r>
            <a:r>
              <a:rPr lang="en-US" altLang="ja-JP" smtClean="0"/>
              <a:t>C28</a:t>
            </a:r>
            <a:r>
              <a:rPr lang="ja-JP" altLang="en-US" smtClean="0"/>
              <a:t>は分離しております。これはアルキル鎖長が異なるためであり，アルキル鎖長の長い</a:t>
            </a:r>
            <a:r>
              <a:rPr lang="en-US" altLang="ja-JP" smtClean="0"/>
              <a:t>C28</a:t>
            </a:r>
            <a:r>
              <a:rPr lang="ja-JP" altLang="en-US" smtClean="0"/>
              <a:t>はメチル基の位置を認識できたと考えられます。保持時間は</a:t>
            </a:r>
            <a:r>
              <a:rPr lang="en-US" altLang="ja-JP" smtClean="0"/>
              <a:t>C18</a:t>
            </a:r>
            <a:r>
              <a:rPr lang="ja-JP" altLang="en-US" smtClean="0"/>
              <a:t>と</a:t>
            </a:r>
            <a:r>
              <a:rPr lang="en-US" altLang="ja-JP" smtClean="0"/>
              <a:t>C28</a:t>
            </a:r>
            <a:r>
              <a:rPr lang="ja-JP" altLang="en-US" smtClean="0"/>
              <a:t>ではほとんど同じでした。つまり，炭素含有量が同じであるため，固まった状態での固定相が同じ容量になり，メタノール溶媒和が表面に同じように起こっておるためだと考えられます。</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B4AAB59-A237-46D1-A72C-091A4CBAE456}" type="slidenum">
              <a:rPr lang="en-US" altLang="ja-JP" smtClean="0"/>
              <a:pPr/>
              <a:t>48</a:t>
            </a:fld>
            <a:endParaRPr lang="en-US" altLang="ja-JP"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ja-JP" altLang="en-US" smtClean="0"/>
              <a:t>トコフェロールよりさらに脂溶性の高いカロテンの分離を，同様に</a:t>
            </a:r>
            <a:r>
              <a:rPr lang="en-US" altLang="ja-JP" smtClean="0"/>
              <a:t>C18</a:t>
            </a:r>
            <a:r>
              <a:rPr lang="ja-JP" altLang="en-US" smtClean="0"/>
              <a:t>と</a:t>
            </a:r>
            <a:r>
              <a:rPr lang="en-US" altLang="ja-JP" smtClean="0"/>
              <a:t>C28</a:t>
            </a:r>
            <a:r>
              <a:rPr lang="ja-JP" altLang="en-US" smtClean="0"/>
              <a:t>で比較しました。移動相はアセトニトリル</a:t>
            </a:r>
            <a:r>
              <a:rPr lang="en-US" altLang="ja-JP" smtClean="0"/>
              <a:t>/</a:t>
            </a:r>
            <a:r>
              <a:rPr lang="ja-JP" altLang="en-US" smtClean="0"/>
              <a:t>クロロホルム</a:t>
            </a:r>
            <a:r>
              <a:rPr lang="en-US" altLang="ja-JP" smtClean="0"/>
              <a:t>=80:20</a:t>
            </a:r>
            <a:r>
              <a:rPr lang="ja-JP" altLang="en-US" smtClean="0"/>
              <a:t>を用いました。クロロホルムは</a:t>
            </a:r>
            <a:r>
              <a:rPr lang="en-US" altLang="ja-JP" smtClean="0"/>
              <a:t>THF</a:t>
            </a:r>
            <a:r>
              <a:rPr lang="ja-JP" altLang="en-US" smtClean="0"/>
              <a:t>よりさらに疎水性が高く，溶媒和量は</a:t>
            </a:r>
            <a:r>
              <a:rPr lang="en-US" altLang="ja-JP" smtClean="0"/>
              <a:t>THF</a:t>
            </a:r>
            <a:r>
              <a:rPr lang="ja-JP" altLang="en-US" smtClean="0"/>
              <a:t>以上になると考えられます。したがいまして，溶媒和量の多い</a:t>
            </a:r>
            <a:r>
              <a:rPr lang="en-US" altLang="ja-JP" smtClean="0"/>
              <a:t>C28</a:t>
            </a:r>
            <a:r>
              <a:rPr lang="ja-JP" altLang="en-US" smtClean="0"/>
              <a:t>は</a:t>
            </a:r>
            <a:r>
              <a:rPr lang="en-US" altLang="ja-JP" smtClean="0"/>
              <a:t>C18</a:t>
            </a:r>
            <a:r>
              <a:rPr lang="ja-JP" altLang="en-US" smtClean="0"/>
              <a:t>に比べ保持が</a:t>
            </a:r>
            <a:r>
              <a:rPr lang="en-US" altLang="ja-JP" smtClean="0"/>
              <a:t>2</a:t>
            </a:r>
            <a:r>
              <a:rPr lang="ja-JP" altLang="en-US" smtClean="0"/>
              <a:t>倍になったと考えられます。</a:t>
            </a:r>
            <a:r>
              <a:rPr lang="en-US" altLang="ja-JP" smtClean="0"/>
              <a:t>α-,</a:t>
            </a:r>
            <a:r>
              <a:rPr lang="ja-JP" altLang="en-US" smtClean="0"/>
              <a:t>カロテンと</a:t>
            </a:r>
            <a:r>
              <a:rPr lang="en-US" altLang="ja-JP" smtClean="0"/>
              <a:t>β-</a:t>
            </a:r>
            <a:r>
              <a:rPr lang="ja-JP" altLang="en-US" smtClean="0"/>
              <a:t>カロテンの分離は</a:t>
            </a:r>
            <a:r>
              <a:rPr lang="en-US" altLang="ja-JP" smtClean="0"/>
              <a:t>C28</a:t>
            </a:r>
            <a:r>
              <a:rPr lang="ja-JP" altLang="en-US" smtClean="0"/>
              <a:t>の方がよく，これはトコフェロール同様アルキル鎖長が長いためであると考えられます。カロテンの分子の大きさは</a:t>
            </a:r>
            <a:r>
              <a:rPr lang="en-US" altLang="ja-JP" smtClean="0"/>
              <a:t>C18</a:t>
            </a:r>
            <a:r>
              <a:rPr lang="ja-JP" altLang="en-US" smtClean="0"/>
              <a:t>（ステアリル基，</a:t>
            </a:r>
            <a:r>
              <a:rPr lang="en-US" altLang="ja-JP" smtClean="0"/>
              <a:t>2.5nm</a:t>
            </a:r>
            <a:r>
              <a:rPr lang="ja-JP" altLang="en-US" smtClean="0"/>
              <a:t>）より大きく，</a:t>
            </a:r>
            <a:r>
              <a:rPr lang="en-US" altLang="ja-JP" smtClean="0"/>
              <a:t>1</a:t>
            </a:r>
            <a:r>
              <a:rPr lang="ja-JP" altLang="en-US" smtClean="0"/>
              <a:t>本の</a:t>
            </a:r>
            <a:r>
              <a:rPr lang="en-US" altLang="ja-JP" smtClean="0"/>
              <a:t>C18</a:t>
            </a:r>
            <a:r>
              <a:rPr lang="ja-JP" altLang="en-US" smtClean="0"/>
              <a:t>鎖だけではカロテン分子全体に相互作用できないのに対し，</a:t>
            </a:r>
            <a:r>
              <a:rPr lang="en-US" altLang="ja-JP" smtClean="0"/>
              <a:t>C28</a:t>
            </a:r>
            <a:r>
              <a:rPr lang="ja-JP" altLang="en-US" smtClean="0"/>
              <a:t>はカロテン分子より長いため，</a:t>
            </a:r>
            <a:r>
              <a:rPr lang="en-US" altLang="ja-JP" smtClean="0"/>
              <a:t>C28</a:t>
            </a:r>
            <a:r>
              <a:rPr lang="ja-JP" altLang="en-US" smtClean="0"/>
              <a:t>鎖</a:t>
            </a:r>
            <a:r>
              <a:rPr lang="en-US" altLang="ja-JP" smtClean="0"/>
              <a:t>1</a:t>
            </a:r>
            <a:r>
              <a:rPr lang="ja-JP" altLang="en-US" smtClean="0"/>
              <a:t>本でカロテン分子全体に相互作用できるため分離が良くなったと推察されます。</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69D34A8-D12A-432B-B4FB-765A0021601B}" type="slidenum">
              <a:rPr lang="en-US" altLang="ja-JP" smtClean="0"/>
              <a:pPr/>
              <a:t>49</a:t>
            </a:fld>
            <a:endParaRPr lang="en-US" altLang="ja-JP"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ja-JP" altLang="en-US" smtClean="0"/>
              <a:t>メタノール</a:t>
            </a:r>
            <a:r>
              <a:rPr lang="en-US" altLang="ja-JP" smtClean="0"/>
              <a:t>/</a:t>
            </a:r>
            <a:r>
              <a:rPr lang="ja-JP" altLang="en-US" smtClean="0"/>
              <a:t>水</a:t>
            </a:r>
            <a:r>
              <a:rPr lang="en-US" altLang="ja-JP" smtClean="0"/>
              <a:t>=75:25</a:t>
            </a:r>
            <a:r>
              <a:rPr lang="ja-JP" altLang="en-US" smtClean="0"/>
              <a:t>移動相を用いたアミルベンゼンの保持は</a:t>
            </a:r>
            <a:r>
              <a:rPr lang="en-US" altLang="ja-JP" smtClean="0"/>
              <a:t>C28</a:t>
            </a:r>
            <a:r>
              <a:rPr lang="ja-JP" altLang="en-US" smtClean="0"/>
              <a:t>と</a:t>
            </a:r>
            <a:r>
              <a:rPr lang="en-US" altLang="ja-JP" smtClean="0"/>
              <a:t>C18</a:t>
            </a:r>
            <a:r>
              <a:rPr lang="ja-JP" altLang="en-US" smtClean="0"/>
              <a:t>はほぼ同じで，</a:t>
            </a:r>
            <a:r>
              <a:rPr lang="en-US" altLang="ja-JP" smtClean="0"/>
              <a:t>C8</a:t>
            </a:r>
            <a:r>
              <a:rPr lang="ja-JP" altLang="en-US" smtClean="0"/>
              <a:t>がその半分でしたが，極性が比較的高いフェノールの保持はどの固定相でもほとんど差がありませんでした。メタノール</a:t>
            </a:r>
            <a:r>
              <a:rPr lang="en-US" altLang="ja-JP" smtClean="0"/>
              <a:t>/</a:t>
            </a:r>
            <a:r>
              <a:rPr lang="ja-JP" altLang="en-US" smtClean="0"/>
              <a:t>水</a:t>
            </a:r>
            <a:r>
              <a:rPr lang="en-US" altLang="ja-JP" smtClean="0"/>
              <a:t>=30:70</a:t>
            </a:r>
            <a:r>
              <a:rPr lang="ja-JP" altLang="en-US" smtClean="0"/>
              <a:t>移動相を用いて，フェノールの保持を大きくして差を比較したところ，メタノール</a:t>
            </a:r>
            <a:r>
              <a:rPr lang="en-US" altLang="ja-JP" smtClean="0"/>
              <a:t>/</a:t>
            </a:r>
            <a:r>
              <a:rPr lang="ja-JP" altLang="en-US" smtClean="0"/>
              <a:t>水</a:t>
            </a:r>
            <a:r>
              <a:rPr lang="en-US" altLang="ja-JP" smtClean="0"/>
              <a:t>=75:25</a:t>
            </a:r>
            <a:r>
              <a:rPr lang="ja-JP" altLang="en-US" smtClean="0"/>
              <a:t>移動相と同様に，ほとんど同じ保持時間を示しました。高極性化合物のカフェインはシリカ表面のシロキサン結合やシラノール基の影響を受け保持は大きく変化します。しかしフェノールはシリカ表面の影響を受けず，保持はほとんど変わらないため，シラノール基との相互作用である水素結合性のパラメータとしてカフェインとフェノールの分離係数が用いられています。ではなぜアミルベンゼンは炭素含有量の低い</a:t>
            </a:r>
            <a:r>
              <a:rPr lang="en-US" altLang="ja-JP" smtClean="0"/>
              <a:t>C8</a:t>
            </a:r>
            <a:r>
              <a:rPr lang="ja-JP" altLang="en-US" smtClean="0"/>
              <a:t>で保持が半分になるのに対し，フェノールの保持は同程度なのでしょうか？</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E3435A0-7D2B-4BF0-8895-0C8A065C8313}" type="slidenum">
              <a:rPr lang="en-US" altLang="ja-JP" smtClean="0"/>
              <a:pPr/>
              <a:t>50</a:t>
            </a:fld>
            <a:endParaRPr lang="en-US" altLang="ja-JP"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ja-JP" altLang="en-US" smtClean="0"/>
              <a:t>アミルベンゼンとフェノールでは固定相として働くアルキル基の場所に差があると考えます。アミルベンゼンは疎水性が高く，オクタデカン（</a:t>
            </a:r>
            <a:r>
              <a:rPr lang="en-US" altLang="ja-JP" smtClean="0"/>
              <a:t>C18H3</a:t>
            </a:r>
            <a:r>
              <a:rPr lang="ja-JP" altLang="en-US" smtClean="0"/>
              <a:t>８）に可溶ですが，フェノールは極性が高いため，オクタデカンに難溶です。したがってアミルベンゼンは</a:t>
            </a:r>
            <a:r>
              <a:rPr lang="en-US" altLang="ja-JP" smtClean="0"/>
              <a:t>C18</a:t>
            </a:r>
            <a:r>
              <a:rPr lang="ja-JP" altLang="en-US" smtClean="0"/>
              <a:t>や</a:t>
            </a:r>
            <a:r>
              <a:rPr lang="en-US" altLang="ja-JP" smtClean="0"/>
              <a:t>C8</a:t>
            </a:r>
            <a:r>
              <a:rPr lang="ja-JP" altLang="en-US" smtClean="0"/>
              <a:t>固定相の全体で相互作用していると考えられるのに対し，フェノールは溶媒和しているそれぞれの固定相の表面で相互作用していると考えられます。このように考察すれば，フェノールの保持がどの固定相でも同じであることが説明できます。</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F8484B2-7E79-4F88-9766-F758E2490E58}" type="slidenum">
              <a:rPr lang="en-US" altLang="ja-JP" smtClean="0"/>
              <a:pPr/>
              <a:t>51</a:t>
            </a:fld>
            <a:endParaRPr lang="en-US" altLang="ja-JP"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ja-JP" altLang="en-US" smtClean="0"/>
              <a:t>固定相の相互作用場の差があるかどうか調べるために，無孔性シリカに</a:t>
            </a:r>
            <a:r>
              <a:rPr lang="en-US" altLang="ja-JP" smtClean="0"/>
              <a:t>C30</a:t>
            </a:r>
            <a:r>
              <a:rPr lang="ja-JP" altLang="en-US" smtClean="0"/>
              <a:t>（３官能性トリアコンチルシリル基）を水を加えてポリメリック状態で，結合蜜度が最大になるように結合させた</a:t>
            </a:r>
            <a:r>
              <a:rPr lang="en-US" altLang="ja-JP" smtClean="0"/>
              <a:t>NP-C30</a:t>
            </a:r>
            <a:r>
              <a:rPr lang="ja-JP" altLang="en-US" smtClean="0"/>
              <a:t>と，</a:t>
            </a:r>
            <a:r>
              <a:rPr lang="en-US" altLang="ja-JP" smtClean="0"/>
              <a:t>C18</a:t>
            </a:r>
            <a:r>
              <a:rPr lang="ja-JP" altLang="en-US" smtClean="0"/>
              <a:t>を無水条件でモノメリック状態で結合した</a:t>
            </a:r>
            <a:r>
              <a:rPr lang="en-US" altLang="ja-JP" smtClean="0"/>
              <a:t>NP-C18</a:t>
            </a:r>
            <a:r>
              <a:rPr lang="ja-JP" altLang="en-US" smtClean="0"/>
              <a:t>を調製しました。炭素含有量はそれぞれ</a:t>
            </a:r>
            <a:r>
              <a:rPr lang="en-US" altLang="ja-JP" smtClean="0"/>
              <a:t>0.23%</a:t>
            </a:r>
            <a:r>
              <a:rPr lang="ja-JP" altLang="en-US" smtClean="0"/>
              <a:t>と</a:t>
            </a:r>
            <a:r>
              <a:rPr lang="en-US" altLang="ja-JP" smtClean="0"/>
              <a:t>0.06%</a:t>
            </a:r>
            <a:r>
              <a:rPr lang="ja-JP" altLang="en-US" smtClean="0"/>
              <a:t>となり，それぞれの固定相は図に示すようになっており，メタノール・水移動相での固定相容量は約</a:t>
            </a:r>
            <a:r>
              <a:rPr lang="en-US" altLang="ja-JP" smtClean="0"/>
              <a:t>4</a:t>
            </a:r>
            <a:r>
              <a:rPr lang="ja-JP" altLang="en-US" smtClean="0"/>
              <a:t>倍の差があると考えられます。</a:t>
            </a:r>
            <a:r>
              <a:rPr lang="en-US" altLang="ja-JP" smtClean="0"/>
              <a:t>NP-C30</a:t>
            </a:r>
            <a:r>
              <a:rPr lang="ja-JP" altLang="en-US" smtClean="0"/>
              <a:t>固定相は結合密度が非常に高ため，固定相が固まった状態でもかなりのトリアコンチル基</a:t>
            </a:r>
            <a:r>
              <a:rPr lang="en-US" altLang="ja-JP" smtClean="0"/>
              <a:t>(C30)</a:t>
            </a:r>
            <a:r>
              <a:rPr lang="ja-JP" altLang="en-US" smtClean="0"/>
              <a:t>は立ち上がっていると推察されます。今まで示しました</a:t>
            </a:r>
            <a:r>
              <a:rPr lang="en-US" altLang="ja-JP" smtClean="0"/>
              <a:t>C28</a:t>
            </a:r>
            <a:r>
              <a:rPr lang="ja-JP" altLang="en-US" smtClean="0"/>
              <a:t>固定相はモノメリック</a:t>
            </a:r>
            <a:r>
              <a:rPr lang="en-US" altLang="ja-JP" smtClean="0"/>
              <a:t>C28</a:t>
            </a:r>
            <a:r>
              <a:rPr lang="ja-JP" altLang="en-US" smtClean="0"/>
              <a:t>ですので，結合密度は</a:t>
            </a:r>
            <a:r>
              <a:rPr lang="en-US" altLang="ja-JP" smtClean="0"/>
              <a:t>NP-C30</a:t>
            </a:r>
            <a:r>
              <a:rPr lang="ja-JP" altLang="en-US" smtClean="0"/>
              <a:t>と比べ半分以下であり，</a:t>
            </a:r>
            <a:r>
              <a:rPr lang="en-US" altLang="ja-JP" smtClean="0"/>
              <a:t>NP-C30</a:t>
            </a:r>
            <a:r>
              <a:rPr lang="ja-JP" altLang="en-US" smtClean="0"/>
              <a:t>とはまったく異なるものです。</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8793596-1E86-4BEC-84E1-B3E582072045}" type="slidenum">
              <a:rPr lang="en-US" altLang="ja-JP" smtClean="0"/>
              <a:pPr/>
              <a:t>52</a:t>
            </a:fld>
            <a:endParaRPr lang="en-US" altLang="ja-JP"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altLang="ja-JP" smtClean="0"/>
              <a:t>NP-C30</a:t>
            </a:r>
            <a:r>
              <a:rPr lang="ja-JP" altLang="en-US" smtClean="0"/>
              <a:t>と</a:t>
            </a:r>
            <a:r>
              <a:rPr lang="en-US" altLang="ja-JP" smtClean="0"/>
              <a:t>NP-C18</a:t>
            </a:r>
            <a:r>
              <a:rPr lang="ja-JP" altLang="en-US" smtClean="0"/>
              <a:t>を内径</a:t>
            </a:r>
            <a:r>
              <a:rPr lang="en-US" altLang="ja-JP" smtClean="0"/>
              <a:t>4.6mm</a:t>
            </a:r>
            <a:r>
              <a:rPr lang="ja-JP" altLang="en-US" smtClean="0"/>
              <a:t>，長さ</a:t>
            </a:r>
            <a:r>
              <a:rPr lang="en-US" altLang="ja-JP" smtClean="0"/>
              <a:t>30mm</a:t>
            </a:r>
            <a:r>
              <a:rPr lang="ja-JP" altLang="en-US" smtClean="0"/>
              <a:t>のショートカラムに充填し，タンパク質の分離を比較しました。両固定相とも同様な分離が達成されました。タンパク質は巨大分子であり，通常の</a:t>
            </a:r>
            <a:r>
              <a:rPr lang="en-US" altLang="ja-JP" smtClean="0"/>
              <a:t>C18</a:t>
            </a:r>
            <a:r>
              <a:rPr lang="ja-JP" altLang="en-US" smtClean="0"/>
              <a:t>，</a:t>
            </a:r>
            <a:r>
              <a:rPr lang="en-US" altLang="ja-JP" smtClean="0"/>
              <a:t>C8</a:t>
            </a:r>
            <a:r>
              <a:rPr lang="ja-JP" altLang="en-US" smtClean="0"/>
              <a:t>および</a:t>
            </a:r>
            <a:r>
              <a:rPr lang="en-US" altLang="ja-JP" smtClean="0"/>
              <a:t>C4</a:t>
            </a:r>
            <a:r>
              <a:rPr lang="ja-JP" altLang="en-US" smtClean="0"/>
              <a:t>固定相でもほとんど同じ分離が達成されます。つまり固定相の表面で相互作用すると考えられています。</a:t>
            </a:r>
            <a:r>
              <a:rPr lang="en-US" altLang="ja-JP" smtClean="0"/>
              <a:t>NP-C18</a:t>
            </a:r>
            <a:r>
              <a:rPr lang="ja-JP" altLang="en-US" smtClean="0"/>
              <a:t>も</a:t>
            </a:r>
            <a:r>
              <a:rPr lang="en-US" altLang="ja-JP" smtClean="0"/>
              <a:t>NP-C30</a:t>
            </a:r>
            <a:r>
              <a:rPr lang="ja-JP" altLang="en-US" smtClean="0"/>
              <a:t>も固定相表面で相互作用しているため，ほぼ同じ分離になりました。</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A7A319F-4DB1-4E08-86DC-FD048BBF442E}" type="slidenum">
              <a:rPr lang="en-US" altLang="ja-JP" smtClean="0"/>
              <a:pPr/>
              <a:t>53</a:t>
            </a:fld>
            <a:endParaRPr lang="en-US" altLang="ja-JP"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ja-JP" altLang="en-US" smtClean="0"/>
              <a:t>多環芳香族炭化水素を試料として，メタノール</a:t>
            </a:r>
            <a:r>
              <a:rPr lang="en-US" altLang="ja-JP" smtClean="0"/>
              <a:t>20%</a:t>
            </a:r>
            <a:r>
              <a:rPr lang="ja-JP" altLang="en-US" smtClean="0"/>
              <a:t>から</a:t>
            </a:r>
            <a:r>
              <a:rPr lang="en-US" altLang="ja-JP" smtClean="0"/>
              <a:t>100%</a:t>
            </a:r>
            <a:r>
              <a:rPr lang="ja-JP" altLang="en-US" smtClean="0"/>
              <a:t>を</a:t>
            </a:r>
            <a:r>
              <a:rPr lang="en-US" altLang="ja-JP" smtClean="0"/>
              <a:t>5</a:t>
            </a:r>
            <a:r>
              <a:rPr lang="ja-JP" altLang="en-US" smtClean="0"/>
              <a:t>分間で行うグラジエント条件で分離比較しました。</a:t>
            </a:r>
            <a:r>
              <a:rPr lang="en-US" altLang="ja-JP" smtClean="0"/>
              <a:t>NP-C18</a:t>
            </a:r>
            <a:r>
              <a:rPr lang="ja-JP" altLang="en-US" smtClean="0"/>
              <a:t>は全ての成分でシャープなピーク形状ですが，</a:t>
            </a:r>
            <a:r>
              <a:rPr lang="en-US" altLang="ja-JP" smtClean="0"/>
              <a:t>NP-C30</a:t>
            </a:r>
            <a:r>
              <a:rPr lang="ja-JP" altLang="en-US" smtClean="0"/>
              <a:t>は保持が大きいほどピークはブロードになりました。疎水性の高い多環芳香族炭化水素の分離ではアルキル基全体が固定相として働きます。</a:t>
            </a:r>
            <a:r>
              <a:rPr lang="en-US" altLang="ja-JP" smtClean="0"/>
              <a:t>NP-C18</a:t>
            </a:r>
            <a:r>
              <a:rPr lang="ja-JP" altLang="en-US" smtClean="0"/>
              <a:t>は一般的な</a:t>
            </a:r>
            <a:r>
              <a:rPr lang="en-US" altLang="ja-JP" smtClean="0"/>
              <a:t>C18</a:t>
            </a:r>
            <a:r>
              <a:rPr lang="ja-JP" altLang="en-US" smtClean="0"/>
              <a:t>とほぼ同じ固定相ですので，分配平衡は瞬間的に起こっており，問題なく分離できますが，</a:t>
            </a:r>
            <a:r>
              <a:rPr lang="en-US" altLang="ja-JP" smtClean="0"/>
              <a:t>NP-C30</a:t>
            </a:r>
            <a:r>
              <a:rPr lang="ja-JP" altLang="en-US" smtClean="0"/>
              <a:t>は結合密度が高く固定相容量が約</a:t>
            </a:r>
            <a:r>
              <a:rPr lang="en-US" altLang="ja-JP" smtClean="0"/>
              <a:t>4</a:t>
            </a:r>
            <a:r>
              <a:rPr lang="ja-JP" altLang="en-US" smtClean="0"/>
              <a:t>倍であり，疎水性で嵩の高い化合物はこの</a:t>
            </a:r>
            <a:r>
              <a:rPr lang="en-US" altLang="ja-JP" smtClean="0"/>
              <a:t>C30</a:t>
            </a:r>
            <a:r>
              <a:rPr lang="ja-JP" altLang="en-US" smtClean="0"/>
              <a:t>固定相内部に入り込んで固定相から抜け出るのに時間がかかるため，ピーク幅が広がったと考えられます。</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E0B7EA68-3FBD-41ED-B981-94E114338938}" type="slidenum">
              <a:rPr lang="en-US" altLang="ja-JP" smtClean="0"/>
              <a:pPr/>
              <a:t>54</a:t>
            </a:fld>
            <a:endParaRPr lang="en-US" altLang="ja-JP"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ja-JP" altLang="en-US" smtClean="0"/>
              <a:t>ナギ（植物）のメタノール抽出物をメタノール</a:t>
            </a:r>
            <a:r>
              <a:rPr lang="en-US" altLang="ja-JP" smtClean="0"/>
              <a:t>0%</a:t>
            </a:r>
            <a:r>
              <a:rPr lang="ja-JP" altLang="en-US" smtClean="0"/>
              <a:t>から</a:t>
            </a:r>
            <a:r>
              <a:rPr lang="en-US" altLang="ja-JP" smtClean="0"/>
              <a:t>30%</a:t>
            </a:r>
            <a:r>
              <a:rPr lang="ja-JP" altLang="en-US" smtClean="0"/>
              <a:t>までを</a:t>
            </a:r>
            <a:r>
              <a:rPr lang="en-US" altLang="ja-JP" smtClean="0"/>
              <a:t>5</a:t>
            </a:r>
            <a:r>
              <a:rPr lang="ja-JP" altLang="en-US" smtClean="0"/>
              <a:t>分間の条件でグラジエント溶離し，分離比較しました。メタノール組成が</a:t>
            </a:r>
            <a:r>
              <a:rPr lang="en-US" altLang="ja-JP" smtClean="0"/>
              <a:t>15%</a:t>
            </a:r>
            <a:r>
              <a:rPr lang="ja-JP" altLang="en-US" smtClean="0"/>
              <a:t>までにほとんど溶出しており，高極性化合物の分離例です。分離は</a:t>
            </a:r>
            <a:r>
              <a:rPr lang="en-US" altLang="ja-JP" smtClean="0"/>
              <a:t>NP-C30</a:t>
            </a:r>
            <a:r>
              <a:rPr lang="ja-JP" altLang="en-US" smtClean="0"/>
              <a:t>の方がよく，分離ピーク数も多いのですが，ピーク幅は</a:t>
            </a:r>
            <a:r>
              <a:rPr lang="en-US" altLang="ja-JP" smtClean="0"/>
              <a:t>NP-C30</a:t>
            </a:r>
            <a:r>
              <a:rPr lang="ja-JP" altLang="en-US" smtClean="0"/>
              <a:t>と</a:t>
            </a:r>
            <a:r>
              <a:rPr lang="en-US" altLang="ja-JP" smtClean="0"/>
              <a:t>NP-C18</a:t>
            </a:r>
            <a:r>
              <a:rPr lang="ja-JP" altLang="en-US" smtClean="0"/>
              <a:t>はほぼ同じでした。前スライドの多環芳香族炭化水素は</a:t>
            </a:r>
            <a:r>
              <a:rPr lang="en-US" altLang="ja-JP" smtClean="0"/>
              <a:t>NP-C30</a:t>
            </a:r>
            <a:r>
              <a:rPr lang="ja-JP" altLang="en-US" smtClean="0"/>
              <a:t>では非常にブロードなピークになりましたが，ナギの極性成分はシャープなピークでした。これはタンパク質と同様に固定相表面との相互作用であると考えるとつじつまが合います。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1933A1-CA71-44FC-9023-997F539610FB}" type="slidenum">
              <a:rPr lang="en-US" altLang="ja-JP"/>
              <a:pPr/>
              <a:t>8</a:t>
            </a:fld>
            <a:endParaRPr lang="en-US" altLang="ja-JP"/>
          </a:p>
        </p:txBody>
      </p:sp>
      <p:sp>
        <p:nvSpPr>
          <p:cNvPr id="369666" name="Rectangle 2"/>
          <p:cNvSpPr>
            <a:spLocks noGrp="1" noRot="1" noChangeAspect="1" noChangeArrowheads="1" noTextEdit="1"/>
          </p:cNvSpPr>
          <p:nvPr>
            <p:ph type="sldImg"/>
          </p:nvPr>
        </p:nvSpPr>
        <p:spPr>
          <a:xfrm>
            <a:off x="914400" y="742950"/>
            <a:ext cx="4965700" cy="3724275"/>
          </a:xfrm>
          <a:ln/>
        </p:spPr>
      </p:sp>
      <p:sp>
        <p:nvSpPr>
          <p:cNvPr id="369667" name="Rectangle 3"/>
          <p:cNvSpPr>
            <a:spLocks noGrp="1" noChangeArrowheads="1"/>
          </p:cNvSpPr>
          <p:nvPr>
            <p:ph type="body" idx="1"/>
          </p:nvPr>
        </p:nvSpPr>
        <p:spPr/>
        <p:txBody>
          <a:bodyPr lIns="89203" tIns="44601" rIns="89203" bIns="44601"/>
          <a:lstStyle/>
          <a:p>
            <a:pPr eaLnBrk="0" hangingPunct="0">
              <a:spcBef>
                <a:spcPct val="50000"/>
              </a:spcBef>
            </a:pPr>
            <a:r>
              <a:rPr kumimoji="0" lang="ja-JP" altLang="en-US" sz="1000" dirty="0">
                <a:latin typeface="ＭＳ 明朝" pitchFamily="17" charset="-128"/>
                <a:ea typeface="ＭＳ 明朝" pitchFamily="17" charset="-128"/>
              </a:rPr>
              <a:t>・亜硝酸ナトリウムは通液停止後、溶出時間が</a:t>
            </a:r>
            <a:r>
              <a:rPr kumimoji="0" lang="en-US" altLang="ja-JP" sz="1000" dirty="0">
                <a:latin typeface="ＭＳ 明朝" pitchFamily="17" charset="-128"/>
                <a:ea typeface="ＭＳ 明朝" pitchFamily="17" charset="-128"/>
              </a:rPr>
              <a:t>0.5</a:t>
            </a:r>
            <a:r>
              <a:rPr kumimoji="0" lang="ja-JP" altLang="en-US" sz="1000" dirty="0">
                <a:latin typeface="ＭＳ 明朝" pitchFamily="17" charset="-128"/>
                <a:ea typeface="ＭＳ 明朝" pitchFamily="17" charset="-128"/>
              </a:rPr>
              <a:t>分早くなっています。この容積</a:t>
            </a:r>
            <a:r>
              <a:rPr kumimoji="0" lang="en-US" altLang="ja-JP" sz="1000" dirty="0">
                <a:latin typeface="ＭＳ 明朝" pitchFamily="17" charset="-128"/>
                <a:ea typeface="ＭＳ 明朝" pitchFamily="17" charset="-128"/>
              </a:rPr>
              <a:t>(0.5mL)</a:t>
            </a:r>
            <a:r>
              <a:rPr kumimoji="0" lang="ja-JP" altLang="en-US" sz="1000" dirty="0">
                <a:latin typeface="ＭＳ 明朝" pitchFamily="17" charset="-128"/>
                <a:ea typeface="ＭＳ 明朝" pitchFamily="17" charset="-128"/>
              </a:rPr>
              <a:t>に相当する移動相が充填剤細孔内から抜け出ています。また、カラム重量も</a:t>
            </a:r>
            <a:r>
              <a:rPr kumimoji="0" lang="en-US" altLang="ja-JP" sz="1000" dirty="0">
                <a:latin typeface="ＭＳ 明朝" pitchFamily="17" charset="-128"/>
                <a:ea typeface="ＭＳ 明朝" pitchFamily="17" charset="-128"/>
              </a:rPr>
              <a:t>0.5g</a:t>
            </a:r>
            <a:r>
              <a:rPr kumimoji="0" lang="ja-JP" altLang="en-US" sz="1000" dirty="0">
                <a:latin typeface="ＭＳ 明朝" pitchFamily="17" charset="-128"/>
                <a:ea typeface="ＭＳ 明朝" pitchFamily="17" charset="-128"/>
              </a:rPr>
              <a:t>軽くなっています。</a:t>
            </a:r>
            <a:endParaRPr lang="ja-JP" altLang="en-US" sz="1000" dirty="0">
              <a:latin typeface="ＭＳ 明朝" pitchFamily="17" charset="-128"/>
              <a:ea typeface="ＭＳ 明朝" pitchFamily="1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35AC650C-5569-4327-90C7-5C0238C989E9}" type="slidenum">
              <a:rPr lang="en-US" altLang="ja-JP" smtClean="0"/>
              <a:pPr/>
              <a:t>55</a:t>
            </a:fld>
            <a:endParaRPr lang="en-US" altLang="ja-JP"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ltLang="ja-JP" dirty="0" smtClean="0"/>
              <a:t>Sunrise C18-SAC</a:t>
            </a:r>
            <a:r>
              <a:rPr lang="ja-JP" altLang="en-US" dirty="0" smtClean="0"/>
              <a:t>はシラノール基を残しており，</a:t>
            </a:r>
            <a:r>
              <a:rPr lang="en-US" altLang="ja-JP" dirty="0" smtClean="0"/>
              <a:t>Sunrise C18</a:t>
            </a:r>
            <a:r>
              <a:rPr lang="ja-JP" altLang="en-US" dirty="0" smtClean="0"/>
              <a:t>は</a:t>
            </a:r>
            <a:r>
              <a:rPr lang="en-US" altLang="ja-JP" dirty="0" smtClean="0"/>
              <a:t>Sunrise C18-SAC</a:t>
            </a:r>
            <a:r>
              <a:rPr lang="ja-JP" altLang="en-US" dirty="0" smtClean="0"/>
              <a:t>に</a:t>
            </a:r>
            <a:r>
              <a:rPr lang="en-US" altLang="ja-JP" dirty="0" smtClean="0"/>
              <a:t>TMS</a:t>
            </a:r>
            <a:r>
              <a:rPr lang="ja-JP" altLang="en-US" dirty="0" smtClean="0"/>
              <a:t>（トリメチルシリル化）のエンドキャップを施しています。両固定相の差はシラノール基の有無です。メタノール</a:t>
            </a:r>
            <a:r>
              <a:rPr lang="en-US" altLang="ja-JP" dirty="0" smtClean="0"/>
              <a:t>/</a:t>
            </a:r>
            <a:r>
              <a:rPr lang="ja-JP" altLang="en-US" dirty="0" smtClean="0"/>
              <a:t>水</a:t>
            </a:r>
            <a:r>
              <a:rPr lang="en-US" altLang="ja-JP" dirty="0" smtClean="0"/>
              <a:t>=30:70,</a:t>
            </a:r>
            <a:r>
              <a:rPr lang="ja-JP" altLang="en-US" dirty="0" smtClean="0"/>
              <a:t>アセトニトリル</a:t>
            </a:r>
            <a:r>
              <a:rPr lang="en-US" altLang="ja-JP" dirty="0" smtClean="0"/>
              <a:t>/</a:t>
            </a:r>
            <a:r>
              <a:rPr lang="ja-JP" altLang="en-US" dirty="0" smtClean="0"/>
              <a:t>水</a:t>
            </a:r>
            <a:r>
              <a:rPr lang="en-US" altLang="ja-JP" dirty="0" smtClean="0"/>
              <a:t>=30:70</a:t>
            </a:r>
            <a:r>
              <a:rPr lang="ja-JP" altLang="en-US" dirty="0" smtClean="0"/>
              <a:t>と</a:t>
            </a:r>
            <a:r>
              <a:rPr lang="en-US" altLang="ja-JP" dirty="0" smtClean="0"/>
              <a:t>THF/</a:t>
            </a:r>
            <a:r>
              <a:rPr lang="ja-JP" altLang="en-US" dirty="0" smtClean="0"/>
              <a:t>水</a:t>
            </a:r>
            <a:r>
              <a:rPr lang="en-US" altLang="ja-JP" dirty="0" smtClean="0"/>
              <a:t>=30:70</a:t>
            </a:r>
            <a:r>
              <a:rPr lang="ja-JP" altLang="en-US" dirty="0" smtClean="0"/>
              <a:t>移動相を用い，テオブロミン，テオフィリン，カフェインおよびフェノールの分離を比較しました。メタノール・水移動相ではシラノール基を残していることによりカフェインの保持が</a:t>
            </a:r>
            <a:r>
              <a:rPr lang="en-US" altLang="ja-JP" dirty="0" smtClean="0"/>
              <a:t>2.5</a:t>
            </a:r>
            <a:r>
              <a:rPr lang="ja-JP" altLang="en-US" dirty="0" smtClean="0"/>
              <a:t>倍大きくなり，さらにフェノールとの溶出順序が逆転し，残存シラノール基の影響が大きく分離に反映されています。この結果が示すように，メタノール・水移動相におけるカフェインとフェノールの分離係数（</a:t>
            </a:r>
            <a:r>
              <a:rPr lang="en-US" altLang="ja-JP" dirty="0" smtClean="0">
                <a:latin typeface="ＭＳ Ｐ明朝" pitchFamily="18" charset="-128"/>
              </a:rPr>
              <a:t>α</a:t>
            </a:r>
            <a:r>
              <a:rPr lang="en-US" altLang="ja-JP" sz="1000" dirty="0">
                <a:latin typeface="ＭＳ Ｐ明朝" pitchFamily="18" charset="-128"/>
              </a:rPr>
              <a:t>(3/4)</a:t>
            </a:r>
            <a:r>
              <a:rPr lang="ja-JP" altLang="en-US" dirty="0" smtClean="0"/>
              <a:t>）は水素結合性のパラメータとして広く知られております。一方，</a:t>
            </a:r>
            <a:r>
              <a:rPr lang="en-US" altLang="ja-JP" dirty="0" smtClean="0"/>
              <a:t>THF</a:t>
            </a:r>
            <a:r>
              <a:rPr lang="ja-JP" altLang="en-US" dirty="0" smtClean="0"/>
              <a:t>・水移動相ではカフェインの保持はフェノールに比べ，非常に小さく，残存シラノール基による影響は認められるものの，メタノール・水移動相に比べ残存シラノール基の影響は非常に少ないと言えます。水素結合性を示すカフェインとフェノールの分離係数は，メタノール・水移動相に比べ</a:t>
            </a:r>
            <a:r>
              <a:rPr lang="en-US" altLang="ja-JP" dirty="0" smtClean="0"/>
              <a:t>THF</a:t>
            </a:r>
            <a:r>
              <a:rPr lang="ja-JP" altLang="en-US" dirty="0" smtClean="0"/>
              <a:t>・水移動相では極端に小さく，水素結合性（シラノール基との相互作用）は</a:t>
            </a:r>
            <a:r>
              <a:rPr lang="en-US" altLang="ja-JP" dirty="0" smtClean="0"/>
              <a:t>THF</a:t>
            </a:r>
            <a:r>
              <a:rPr lang="ja-JP" altLang="en-US" dirty="0" smtClean="0"/>
              <a:t>を用いることにより減少してしまいます。アセトニトリル・水移動相はメタノール・水移動相と</a:t>
            </a:r>
            <a:r>
              <a:rPr lang="en-US" altLang="ja-JP" dirty="0" smtClean="0"/>
              <a:t>THF</a:t>
            </a:r>
            <a:r>
              <a:rPr lang="ja-JP" altLang="en-US" dirty="0" smtClean="0"/>
              <a:t>・水移動相の中間的な挙動を示しました。この現象はスライド７の有機溶媒濃度</a:t>
            </a:r>
            <a:r>
              <a:rPr lang="en-US" altLang="ja-JP" dirty="0" smtClean="0"/>
              <a:t>30%</a:t>
            </a:r>
            <a:r>
              <a:rPr lang="ja-JP" altLang="en-US" dirty="0" smtClean="0"/>
              <a:t>の時の溶媒和量の関係に一致していると思われます。</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3AB4F95-90C9-48DF-A1B2-8865A6D3C28B}" type="slidenum">
              <a:rPr lang="en-US" altLang="ja-JP" smtClean="0"/>
              <a:pPr/>
              <a:t>56</a:t>
            </a:fld>
            <a:endParaRPr lang="en-US" altLang="ja-JP"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ja-JP" altLang="en-US" smtClean="0"/>
              <a:t>カフェインとシラノール基との相互作用（水素結合性）の状態を示します。メタノール・水移動相ではカフェインはアルキル基が固まった固定相の表面に存在し，シリカ表面上のシラノール基の影響を受けています。一方，</a:t>
            </a:r>
            <a:r>
              <a:rPr lang="en-US" altLang="ja-JP" smtClean="0"/>
              <a:t>THF</a:t>
            </a:r>
            <a:r>
              <a:rPr lang="ja-JP" altLang="en-US" smtClean="0"/>
              <a:t>・水移動相では</a:t>
            </a:r>
            <a:r>
              <a:rPr lang="en-US" altLang="ja-JP" smtClean="0"/>
              <a:t>THF</a:t>
            </a:r>
            <a:r>
              <a:rPr lang="ja-JP" altLang="en-US" smtClean="0"/>
              <a:t>が固定相内部に存在し，アルキル基はある程度立った状態になっており，この固定相の表面にカフェインが存在しています。この場合，カフェインとシリカ表面のシラノール基との距離が長くなることと，その間に</a:t>
            </a:r>
            <a:r>
              <a:rPr lang="en-US" altLang="ja-JP" smtClean="0"/>
              <a:t>THF</a:t>
            </a:r>
            <a:r>
              <a:rPr lang="ja-JP" altLang="en-US" smtClean="0"/>
              <a:t>が存在することにより，シラノール基の持つ水素結合性が弱められると推察されます。</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6AC6BC-8023-4D39-A617-F1CF41FB9682}" type="slidenum">
              <a:rPr lang="en-US" altLang="ja-JP"/>
              <a:pPr/>
              <a:t>9</a:t>
            </a:fld>
            <a:endParaRPr lang="en-US" altLang="ja-JP"/>
          </a:p>
        </p:txBody>
      </p:sp>
      <p:sp>
        <p:nvSpPr>
          <p:cNvPr id="326658" name="Rectangle 2"/>
          <p:cNvSpPr>
            <a:spLocks noGrp="1" noRot="1" noChangeAspect="1" noChangeArrowheads="1" noTextEdit="1"/>
          </p:cNvSpPr>
          <p:nvPr>
            <p:ph type="sldImg"/>
          </p:nvPr>
        </p:nvSpPr>
        <p:spPr>
          <a:xfrm>
            <a:off x="914400" y="742950"/>
            <a:ext cx="4965700" cy="3724275"/>
          </a:xfrm>
          <a:ln/>
        </p:spPr>
      </p:sp>
      <p:sp>
        <p:nvSpPr>
          <p:cNvPr id="326659" name="Rectangle 3"/>
          <p:cNvSpPr>
            <a:spLocks noGrp="1" noChangeArrowheads="1"/>
          </p:cNvSpPr>
          <p:nvPr>
            <p:ph type="body" idx="1"/>
          </p:nvPr>
        </p:nvSpPr>
        <p:spPr/>
        <p:txBody>
          <a:bodyPr/>
          <a:lstStyle/>
          <a:p>
            <a:r>
              <a:rPr lang="ja-JP" altLang="en-US"/>
              <a:t>・ポンプ</a:t>
            </a:r>
            <a:r>
              <a:rPr lang="en-US" altLang="ja-JP"/>
              <a:t>2</a:t>
            </a:r>
            <a:r>
              <a:rPr lang="ja-JP" altLang="en-US"/>
              <a:t>を用いカラム</a:t>
            </a:r>
            <a:r>
              <a:rPr lang="en-US" altLang="ja-JP"/>
              <a:t>out</a:t>
            </a:r>
            <a:r>
              <a:rPr lang="ja-JP" altLang="en-US"/>
              <a:t>側の背圧を調整します。水移動相を用いた場合にはポンプを停止すると充填剤細孔から水が抜け出し手しまうため、ポンプ</a:t>
            </a:r>
            <a:r>
              <a:rPr lang="en-US" altLang="ja-JP"/>
              <a:t>2</a:t>
            </a:r>
            <a:r>
              <a:rPr lang="ja-JP" altLang="en-US"/>
              <a:t>により数秒</a:t>
            </a:r>
            <a:r>
              <a:rPr lang="en-US" altLang="ja-JP"/>
              <a:t>30MPa</a:t>
            </a:r>
            <a:r>
              <a:rPr lang="ja-JP" altLang="en-US"/>
              <a:t>の背圧をかけ、再度細孔内に水を入れます。このような装置をもちいることにより再現性の高い分析が可能になります。</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39A4F-D147-4B89-9AA0-AA32FD44711C}" type="slidenum">
              <a:rPr lang="en-US" altLang="ja-JP"/>
              <a:pPr/>
              <a:t>17</a:t>
            </a:fld>
            <a:endParaRPr lang="en-US" altLang="ja-JP"/>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r>
              <a:rPr lang="ja-JP" altLang="en-US"/>
              <a:t>・カラム内の充填剤の状態を示します。ポンプを一度停止した後再度通液開始した①の場合には充填剤細孔内には水が入っておりません。②でカラム</a:t>
            </a:r>
            <a:r>
              <a:rPr lang="en-US" altLang="ja-JP"/>
              <a:t>in</a:t>
            </a:r>
            <a:r>
              <a:rPr lang="ja-JP" altLang="en-US"/>
              <a:t>側の充填剤細孔に水が入り込み始めます。④で全ての細孔内に水が入り、バックプレッシャーを</a:t>
            </a:r>
            <a:r>
              <a:rPr lang="en-US" altLang="ja-JP"/>
              <a:t>5MPa</a:t>
            </a:r>
            <a:r>
              <a:rPr lang="ja-JP" altLang="en-US"/>
              <a:t>に下げた⑤の状態でも同様に細孔内に水は入ったままです。</a:t>
            </a:r>
          </a:p>
          <a:p>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0ADAC7-1BFB-4381-9D3F-7589E3BB3124}" type="slidenum">
              <a:rPr lang="en-US" altLang="ja-JP"/>
              <a:pPr/>
              <a:t>21</a:t>
            </a:fld>
            <a:endParaRPr lang="en-US" altLang="ja-JP"/>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r>
              <a:rPr lang="ja-JP" altLang="en-US"/>
              <a:t>・メタノール</a:t>
            </a:r>
            <a:r>
              <a:rPr lang="en-US" altLang="ja-JP"/>
              <a:t>/</a:t>
            </a:r>
            <a:r>
              <a:rPr lang="ja-JP" altLang="en-US"/>
              <a:t>水</a:t>
            </a:r>
            <a:r>
              <a:rPr lang="en-US" altLang="ja-JP"/>
              <a:t>(50:50)</a:t>
            </a:r>
            <a:r>
              <a:rPr lang="ja-JP" altLang="en-US"/>
              <a:t>の溶液にも</a:t>
            </a:r>
            <a:r>
              <a:rPr lang="en-US" altLang="ja-JP"/>
              <a:t>ODS</a:t>
            </a:r>
            <a:r>
              <a:rPr lang="ja-JP" altLang="en-US"/>
              <a:t>充填剤は濡れません。</a:t>
            </a:r>
            <a:r>
              <a:rPr lang="en-US" altLang="ja-JP"/>
              <a:t>C18</a:t>
            </a:r>
            <a:r>
              <a:rPr lang="ja-JP" altLang="en-US"/>
              <a:t>で固相抽出をする場合または乾燥した</a:t>
            </a:r>
            <a:r>
              <a:rPr lang="en-US" altLang="ja-JP"/>
              <a:t>ODS</a:t>
            </a:r>
            <a:r>
              <a:rPr lang="ja-JP" altLang="en-US"/>
              <a:t>のガラスカラムを用いる場合、必ずコンディショニングと称してメタノールを流します。これはメタノール</a:t>
            </a:r>
            <a:r>
              <a:rPr lang="en-US" altLang="ja-JP"/>
              <a:t>/</a:t>
            </a:r>
            <a:r>
              <a:rPr lang="ja-JP" altLang="en-US"/>
              <a:t>水</a:t>
            </a:r>
            <a:r>
              <a:rPr lang="en-US" altLang="ja-JP"/>
              <a:t>(50:50)</a:t>
            </a:r>
            <a:r>
              <a:rPr lang="ja-JP" altLang="en-US"/>
              <a:t>の溶液を流しても充填剤細孔内に溶媒が入り込まず、保持しないためです。</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2D4A4241-3263-4CB6-AA05-8DA1AB84D7DC}" type="slidenum">
              <a:rPr kumimoji="1" lang="ja-JP" altLang="en-US" smtClean="0"/>
              <a:pPr/>
              <a:t>25</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123FB-5985-401A-B842-7CF002DDCDC6}" type="slidenum">
              <a:rPr lang="en-US" altLang="ja-JP"/>
              <a:pPr/>
              <a:t>26</a:t>
            </a:fld>
            <a:endParaRPr lang="en-US" altLang="ja-JP"/>
          </a:p>
        </p:txBody>
      </p:sp>
      <p:sp>
        <p:nvSpPr>
          <p:cNvPr id="468994" name="Rectangle 2"/>
          <p:cNvSpPr>
            <a:spLocks noGrp="1" noRot="1" noChangeAspect="1" noChangeArrowheads="1" noTextEdit="1"/>
          </p:cNvSpPr>
          <p:nvPr>
            <p:ph type="sldImg"/>
          </p:nvPr>
        </p:nvSpPr>
        <p:spPr>
          <a:xfrm>
            <a:off x="914400" y="742950"/>
            <a:ext cx="4965700" cy="3724275"/>
          </a:xfrm>
          <a:ln/>
        </p:spPr>
      </p:sp>
      <p:sp>
        <p:nvSpPr>
          <p:cNvPr id="468995" name="Rectangle 3"/>
          <p:cNvSpPr>
            <a:spLocks noGrp="1" noChangeArrowheads="1"/>
          </p:cNvSpPr>
          <p:nvPr>
            <p:ph type="body" idx="1"/>
          </p:nvPr>
        </p:nvSpPr>
        <p:spPr>
          <a:xfrm>
            <a:off x="678971" y="4714281"/>
            <a:ext cx="5436560" cy="4466830"/>
          </a:xfrm>
        </p:spPr>
        <p:txBody>
          <a:bodyPr/>
          <a:lstStyle/>
          <a:p>
            <a:r>
              <a:rPr lang="ja-JP" altLang="en-US"/>
              <a:t>水移動相条件で逆相カラムを用いた場合に，保持時間が減少することが知られています。この保持の減少はアルキル基の寝込みが原因であるとの報告が</a:t>
            </a:r>
            <a:r>
              <a:rPr lang="en-US" altLang="ja-JP"/>
              <a:t>1980</a:t>
            </a:r>
            <a:r>
              <a:rPr lang="ja-JP" altLang="en-US"/>
              <a:t>年来，多くの研究者により発表されてきました。しかし，長江らは</a:t>
            </a:r>
            <a:r>
              <a:rPr lang="en-US" altLang="ja-JP"/>
              <a:t>2000</a:t>
            </a:r>
            <a:r>
              <a:rPr lang="ja-JP" altLang="en-US"/>
              <a:t>年に水移動相条件での保持の減少はアルキル基の寝込みではなく，充填剤細孔からの水の抜け出しが原因であると発表し，さらにこの抜け出しは毛管作用で起こっていることを明らかにしました。以前言われていたアルキル基の寝込みについて，実はどうなのだろうかと考え，このようなタイトルの考察をしました。まず，有機溶媒の溶媒和についての基礎的な考察から行い，メタノール・水，テトラヒドロフラン・水移動相の分離から，固定相の状態について考察しました。</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9B9C5C-324C-42C4-B99D-28DD3CB16406}" type="slidenum">
              <a:rPr lang="en-US" altLang="ja-JP"/>
              <a:pPr/>
              <a:t>27</a:t>
            </a:fld>
            <a:endParaRPr lang="en-US" altLang="ja-JP"/>
          </a:p>
        </p:txBody>
      </p:sp>
      <p:sp>
        <p:nvSpPr>
          <p:cNvPr id="471042" name="Rectangle 2"/>
          <p:cNvSpPr>
            <a:spLocks noGrp="1" noRot="1" noChangeAspect="1" noChangeArrowheads="1" noTextEdit="1"/>
          </p:cNvSpPr>
          <p:nvPr>
            <p:ph type="sldImg"/>
          </p:nvPr>
        </p:nvSpPr>
        <p:spPr>
          <a:xfrm>
            <a:off x="914400" y="742950"/>
            <a:ext cx="4965700" cy="3724275"/>
          </a:xfrm>
          <a:ln/>
        </p:spPr>
      </p:sp>
      <p:sp>
        <p:nvSpPr>
          <p:cNvPr id="471043" name="Rectangle 3"/>
          <p:cNvSpPr>
            <a:spLocks noGrp="1" noChangeArrowheads="1"/>
          </p:cNvSpPr>
          <p:nvPr>
            <p:ph type="body" idx="1"/>
          </p:nvPr>
        </p:nvSpPr>
        <p:spPr>
          <a:xfrm>
            <a:off x="678971" y="4714281"/>
            <a:ext cx="5436560" cy="4466830"/>
          </a:xfrm>
        </p:spPr>
        <p:txBody>
          <a:bodyPr/>
          <a:lstStyle/>
          <a:p>
            <a:r>
              <a:rPr lang="en-US" altLang="ja-JP"/>
              <a:t>C18</a:t>
            </a:r>
            <a:r>
              <a:rPr lang="ja-JP" altLang="en-US"/>
              <a:t>固定相のオクタデカン単体は有機溶媒に溶解するかどうかを考えました。メタノールはヘキサンですら混ざらなく，炭素数１８のオクタデカン（</a:t>
            </a:r>
            <a:r>
              <a:rPr lang="en-US" altLang="ja-JP"/>
              <a:t>C18H38)</a:t>
            </a:r>
            <a:r>
              <a:rPr lang="ja-JP" altLang="en-US"/>
              <a:t>はほとんど溶けないと考えられます。テトラヒドラフラン（</a:t>
            </a:r>
            <a:r>
              <a:rPr lang="en-US" altLang="ja-JP"/>
              <a:t>THF)</a:t>
            </a:r>
            <a:r>
              <a:rPr lang="ja-JP" altLang="en-US"/>
              <a:t>はどうでしょうか。</a:t>
            </a:r>
            <a:r>
              <a:rPr lang="en-US" altLang="ja-JP"/>
              <a:t>THF</a:t>
            </a:r>
            <a:r>
              <a:rPr lang="ja-JP" altLang="en-US"/>
              <a:t>は多くの化合物を溶解することができ，以前からゲルパーミションクロマトグラフィ</a:t>
            </a:r>
            <a:r>
              <a:rPr lang="en-US" altLang="ja-JP"/>
              <a:t>(GPC)</a:t>
            </a:r>
            <a:r>
              <a:rPr lang="ja-JP" altLang="en-US"/>
              <a:t>の移動相として用いられています。溶解力の高い</a:t>
            </a:r>
            <a:r>
              <a:rPr lang="en-US" altLang="ja-JP"/>
              <a:t>THF</a:t>
            </a:r>
            <a:r>
              <a:rPr lang="ja-JP" altLang="en-US"/>
              <a:t>はオクタデカンを溶かすことができます。</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7836" name="Rectangle 12"/>
          <p:cNvSpPr>
            <a:spLocks noGrp="1" noChangeArrowheads="1"/>
          </p:cNvSpPr>
          <p:nvPr>
            <p:ph type="ctrTitle"/>
          </p:nvPr>
        </p:nvSpPr>
        <p:spPr>
          <a:xfrm>
            <a:off x="1098549" y="1627188"/>
            <a:ext cx="7772400" cy="1143000"/>
          </a:xfrm>
        </p:spPr>
        <p:txBody>
          <a:bodyPr/>
          <a:lstStyle>
            <a:lvl1pPr>
              <a:defRPr/>
            </a:lvl1pPr>
          </a:lstStyle>
          <a:p>
            <a:r>
              <a:rPr lang="ja-JP" altLang="en-US"/>
              <a:t>マスタ タイトルの書式設定</a:t>
            </a:r>
          </a:p>
        </p:txBody>
      </p:sp>
      <p:sp>
        <p:nvSpPr>
          <p:cNvPr id="7783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77838"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ja-JP"/>
          </a:p>
        </p:txBody>
      </p:sp>
      <p:sp>
        <p:nvSpPr>
          <p:cNvPr id="77839"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ja-JP"/>
          </a:p>
        </p:txBody>
      </p:sp>
      <p:sp>
        <p:nvSpPr>
          <p:cNvPr id="77840"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CF9CD805-BE1E-46AF-A979-97B584573023}" type="slidenum">
              <a:rPr lang="en-US" altLang="ja-JP"/>
              <a:pPr/>
              <a:t>‹#›</a:t>
            </a:fld>
            <a:endParaRPr lang="en-US" altLang="ja-JP"/>
          </a:p>
        </p:txBody>
      </p:sp>
      <p:sp>
        <p:nvSpPr>
          <p:cNvPr id="77875" name="Rectangle 51" descr="diving bar2"/>
          <p:cNvSpPr>
            <a:spLocks noChangeArrowheads="1"/>
          </p:cNvSpPr>
          <p:nvPr userDrawn="1"/>
        </p:nvSpPr>
        <p:spPr bwMode="gray">
          <a:xfrm>
            <a:off x="209549" y="3186114"/>
            <a:ext cx="8288339" cy="242887"/>
          </a:xfrm>
          <a:prstGeom prst="rect">
            <a:avLst/>
          </a:prstGeom>
          <a:blipFill dpi="0" rotWithShape="0">
            <a:blip r:embed="rId2" cstate="print"/>
            <a:srcRect/>
            <a:stretch>
              <a:fillRect/>
            </a:stretch>
          </a:blipFill>
          <a:ln w="9525">
            <a:noFill/>
            <a:miter lim="800000"/>
            <a:headEnd/>
            <a:tailEnd/>
          </a:ln>
          <a:effectLst/>
        </p:spPr>
        <p:txBody>
          <a:bodyPr wrap="none" anchor="ctr"/>
          <a:lstStyle/>
          <a:p>
            <a:pPr algn="ctr"/>
            <a:endParaRPr lang="ja-JP" altLang="ja-JP"/>
          </a:p>
        </p:txBody>
      </p:sp>
      <p:sp>
        <p:nvSpPr>
          <p:cNvPr id="77876" name="Text Box 52"/>
          <p:cNvSpPr txBox="1">
            <a:spLocks noChangeArrowheads="1"/>
          </p:cNvSpPr>
          <p:nvPr userDrawn="1"/>
        </p:nvSpPr>
        <p:spPr bwMode="auto">
          <a:xfrm>
            <a:off x="179388" y="3141663"/>
            <a:ext cx="1752600" cy="307777"/>
          </a:xfrm>
          <a:prstGeom prst="rect">
            <a:avLst/>
          </a:prstGeom>
          <a:noFill/>
          <a:ln w="9525">
            <a:noFill/>
            <a:miter lim="800000"/>
            <a:headEnd/>
            <a:tailEnd/>
          </a:ln>
          <a:effectLst/>
        </p:spPr>
        <p:txBody>
          <a:bodyPr>
            <a:spAutoFit/>
          </a:bodyPr>
          <a:lstStyle/>
          <a:p>
            <a:pPr>
              <a:spcBef>
                <a:spcPct val="50000"/>
              </a:spcBef>
            </a:pPr>
            <a:r>
              <a:rPr lang="en-US" altLang="ja-JP" sz="1400" b="1" i="1">
                <a:solidFill>
                  <a:srgbClr val="FFFFFF"/>
                </a:solidFill>
              </a:rPr>
              <a:t>ChromaNik</a:t>
            </a:r>
          </a:p>
        </p:txBody>
      </p:sp>
    </p:spTree>
  </p:cSld>
  <p:clrMapOvr>
    <a:masterClrMapping/>
  </p:clrMapOvr>
  <p:transition>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E738DF43-FDCD-4133-A327-DF967ACF08C8}" type="slidenum">
              <a:rPr lang="en-US" altLang="ja-JP"/>
              <a:pPr/>
              <a:t>‹#›</a:t>
            </a:fld>
            <a:endParaRPr lang="en-US" altLang="ja-JP"/>
          </a:p>
        </p:txBody>
      </p:sp>
    </p:spTree>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9863" y="523875"/>
            <a:ext cx="1954212" cy="557847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54051" y="523875"/>
            <a:ext cx="5713413" cy="557847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8A2C4447-80EC-40DD-B2F8-CFB29C981419}" type="slidenum">
              <a:rPr lang="en-US" altLang="ja-JP"/>
              <a:pPr/>
              <a:t>‹#›</a:t>
            </a:fld>
            <a:endParaRPr lang="en-US" altLang="ja-JP"/>
          </a:p>
        </p:txBody>
      </p:sp>
    </p:spTree>
  </p:cSld>
  <p:clrMapOvr>
    <a:masterClrMapping/>
  </p:clrMapOvr>
  <p:transition>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54050" y="523875"/>
            <a:ext cx="7793039"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701675" y="198755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64075" y="198755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701675" y="412115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64075" y="412115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914400" y="6324600"/>
            <a:ext cx="1905000" cy="457200"/>
          </a:xfrm>
        </p:spPr>
        <p:txBody>
          <a:bodyPr/>
          <a:lstStyle>
            <a:lvl1pPr>
              <a:defRPr/>
            </a:lvl1pPr>
          </a:lstStyle>
          <a:p>
            <a:endParaRPr lang="en-US" altLang="ja-JP"/>
          </a:p>
        </p:txBody>
      </p:sp>
      <p:sp>
        <p:nvSpPr>
          <p:cNvPr id="8" name="フッター プレースホルダ 7"/>
          <p:cNvSpPr>
            <a:spLocks noGrp="1"/>
          </p:cNvSpPr>
          <p:nvPr>
            <p:ph type="ftr" sz="quarter" idx="11"/>
          </p:nvPr>
        </p:nvSpPr>
        <p:spPr>
          <a:xfrm>
            <a:off x="3352800" y="6324600"/>
            <a:ext cx="2895600" cy="457200"/>
          </a:xfrm>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a:xfrm>
            <a:off x="6781800" y="6324600"/>
            <a:ext cx="1905000" cy="457200"/>
          </a:xfrm>
        </p:spPr>
        <p:txBody>
          <a:bodyPr/>
          <a:lstStyle>
            <a:lvl1pPr>
              <a:defRPr/>
            </a:lvl1pPr>
          </a:lstStyle>
          <a:p>
            <a:fld id="{73E4C733-AF74-44D3-AF2C-CD39CEE6330B}" type="slidenum">
              <a:rPr lang="en-US" altLang="ja-JP"/>
              <a:pPr/>
              <a:t>‹#›</a:t>
            </a:fld>
            <a:endParaRPr lang="en-US" altLang="ja-JP"/>
          </a:p>
        </p:txBody>
      </p:sp>
    </p:spTree>
  </p:cSld>
  <p:clrMapOvr>
    <a:masterClrMapping/>
  </p:clrMapOvr>
  <p:transition>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4050" y="523875"/>
            <a:ext cx="7793039"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701675" y="198755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64075" y="198755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64075" y="412115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914400" y="6324600"/>
            <a:ext cx="1905000" cy="45720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352800" y="6324600"/>
            <a:ext cx="2895600" cy="45720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6781800" y="6324600"/>
            <a:ext cx="1905000" cy="457200"/>
          </a:xfrm>
        </p:spPr>
        <p:txBody>
          <a:bodyPr/>
          <a:lstStyle>
            <a:lvl1pPr>
              <a:defRPr/>
            </a:lvl1pPr>
          </a:lstStyle>
          <a:p>
            <a:fld id="{70926314-08DF-4B4F-80A1-B7186FF4E673}" type="slidenum">
              <a:rPr lang="en-US" altLang="ja-JP"/>
              <a:pPr/>
              <a:t>‹#›</a:t>
            </a:fld>
            <a:endParaRPr lang="en-US" altLang="ja-JP"/>
          </a:p>
        </p:txBody>
      </p:sp>
    </p:spTree>
  </p:cSld>
  <p:clrMapOvr>
    <a:masterClrMapping/>
  </p:clrMapOvr>
  <p:transition>
    <p:pull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smtClean="0"/>
              <a:t>マスタ タイトルの書式設定</a:t>
            </a:r>
            <a:endParaRPr kumimoji="1" lang="ja-JP" altLang="en-US"/>
          </a:p>
        </p:txBody>
      </p:sp>
      <p:sp>
        <p:nvSpPr>
          <p:cNvPr id="7" name="日付プレースホルダ 6"/>
          <p:cNvSpPr>
            <a:spLocks noGrp="1"/>
          </p:cNvSpPr>
          <p:nvPr>
            <p:ph type="dt" sz="half" idx="10"/>
          </p:nvPr>
        </p:nvSpPr>
        <p:spPr/>
        <p:txBody>
          <a:bodyPr/>
          <a:lstStyle/>
          <a:p>
            <a:endParaRPr lang="en-US" altLang="ja-JP"/>
          </a:p>
        </p:txBody>
      </p:sp>
      <p:sp>
        <p:nvSpPr>
          <p:cNvPr id="8" name="スライド番号プレースホルダ 7"/>
          <p:cNvSpPr>
            <a:spLocks noGrp="1"/>
          </p:cNvSpPr>
          <p:nvPr>
            <p:ph type="sldNum" sz="quarter" idx="11"/>
          </p:nvPr>
        </p:nvSpPr>
        <p:spPr/>
        <p:txBody>
          <a:bodyPr/>
          <a:lstStyle/>
          <a:p>
            <a:fld id="{07EF3DCC-01F7-42AD-9A0D-074CB0B99662}" type="slidenum">
              <a:rPr lang="en-US" altLang="ja-JP" smtClean="0"/>
              <a:pPr/>
              <a:t>‹#›</a:t>
            </a:fld>
            <a:endParaRPr lang="en-US" altLang="ja-JP"/>
          </a:p>
        </p:txBody>
      </p:sp>
      <p:sp>
        <p:nvSpPr>
          <p:cNvPr id="9" name="フッター プレースホルダ 8"/>
          <p:cNvSpPr>
            <a:spLocks noGrp="1"/>
          </p:cNvSpPr>
          <p:nvPr>
            <p:ph type="ftr" sz="quarter" idx="12"/>
          </p:nvPr>
        </p:nvSpPr>
        <p:spPr/>
        <p:txBody>
          <a:bodyPr/>
          <a:lstStyle/>
          <a:p>
            <a:endParaRPr lang="en-US" altLang="ja-JP"/>
          </a:p>
        </p:txBody>
      </p:sp>
    </p:spTree>
  </p:cSld>
  <p:clrMapOvr>
    <a:masterClrMapping/>
  </p:clrMapOvr>
  <p:transition>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45BDECFF-11BF-439F-B5E8-97D28B041CA4}" type="slidenum">
              <a:rPr lang="en-US" altLang="ja-JP"/>
              <a:pPr/>
              <a:t>‹#›</a:t>
            </a:fld>
            <a:endParaRPr lang="en-US" altLang="ja-JP"/>
          </a:p>
        </p:txBody>
      </p:sp>
    </p:spTree>
  </p:cSld>
  <p:clrMapOvr>
    <a:masterClrMapping/>
  </p:clrMapOvr>
  <p:transition>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1D9C16C1-DDBF-4528-806D-AFB44F7DD6E7}" type="slidenum">
              <a:rPr lang="en-US" altLang="ja-JP"/>
              <a:pPr/>
              <a:t>‹#›</a:t>
            </a:fld>
            <a:endParaRPr lang="en-US" altLang="ja-JP"/>
          </a:p>
        </p:txBody>
      </p:sp>
    </p:spTree>
  </p:cSld>
  <p:clrMapOvr>
    <a:masterClrMapping/>
  </p:clrMapOvr>
  <p:transition>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701675" y="1987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64075" y="19875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43F8E613-4504-46D4-9CC2-88A8BA3D2802}" type="slidenum">
              <a:rPr lang="en-US" altLang="ja-JP"/>
              <a:pPr/>
              <a:t>‹#›</a:t>
            </a:fld>
            <a:endParaRPr lang="en-US" altLang="ja-JP"/>
          </a:p>
        </p:txBody>
      </p:sp>
    </p:spTree>
  </p:cSld>
  <p:clrMapOvr>
    <a:masterClrMapping/>
  </p:clrMapOvr>
  <p:transition>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4F6E9C2A-E0DD-4BD9-8A84-CDE6F180B9B4}" type="slidenum">
              <a:rPr lang="en-US" altLang="ja-JP"/>
              <a:pPr/>
              <a:t>‹#›</a:t>
            </a:fld>
            <a:endParaRPr lang="en-US" altLang="ja-JP"/>
          </a:p>
        </p:txBody>
      </p:sp>
    </p:spTree>
  </p:cSld>
  <p:clrMapOvr>
    <a:masterClrMapping/>
  </p:clrMapOvr>
  <p:transition>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B26D19E2-D44A-4249-B306-B756348AD07C}" type="slidenum">
              <a:rPr lang="en-US" altLang="ja-JP"/>
              <a:pPr/>
              <a:t>‹#›</a:t>
            </a:fld>
            <a:endParaRPr lang="en-US" altLang="ja-JP"/>
          </a:p>
        </p:txBody>
      </p:sp>
    </p:spTree>
  </p:cSld>
  <p:clrMapOvr>
    <a:masterClrMapping/>
  </p:clrMapOvr>
  <p:transition>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BBD8F1CC-13BD-450A-AE33-2180213B3659}" type="slidenum">
              <a:rPr lang="en-US" altLang="ja-JP"/>
              <a:pPr/>
              <a:t>‹#›</a:t>
            </a:fld>
            <a:endParaRPr lang="en-US" altLang="ja-JP"/>
          </a:p>
        </p:txBody>
      </p:sp>
    </p:spTree>
  </p:cSld>
  <p:clrMapOvr>
    <a:masterClrMapping/>
  </p:clrMapOvr>
  <p:transition>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967B9ABC-160C-4203-B807-02FF1F053636}" type="slidenum">
              <a:rPr lang="en-US" altLang="ja-JP"/>
              <a:pPr/>
              <a:t>‹#›</a:t>
            </a:fld>
            <a:endParaRPr lang="en-US" altLang="ja-JP"/>
          </a:p>
        </p:txBody>
      </p:sp>
    </p:spTree>
  </p:cSld>
  <p:clrMapOvr>
    <a:masterClrMapping/>
  </p:clrMapOvr>
  <p:transition>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47EEA35B-91E4-4D44-A5EB-738D4F9DBDA3}" type="slidenum">
              <a:rPr lang="en-US" altLang="ja-JP"/>
              <a:pPr/>
              <a:t>‹#›</a:t>
            </a:fld>
            <a:endParaRPr lang="en-US" altLang="ja-JP"/>
          </a:p>
        </p:txBody>
      </p:sp>
    </p:spTree>
  </p:cSld>
  <p:clrMapOvr>
    <a:masterClrMapping/>
  </p:clrMapOvr>
  <p:transition>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9" name="Rectangle 9"/>
          <p:cNvSpPr>
            <a:spLocks noGrp="1" noChangeArrowheads="1"/>
          </p:cNvSpPr>
          <p:nvPr>
            <p:ph type="title"/>
          </p:nvPr>
        </p:nvSpPr>
        <p:spPr bwMode="auto">
          <a:xfrm>
            <a:off x="654050" y="523875"/>
            <a:ext cx="7793039"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76810" name="Rectangle 10"/>
          <p:cNvSpPr>
            <a:spLocks noGrp="1" noChangeArrowheads="1"/>
          </p:cNvSpPr>
          <p:nvPr>
            <p:ph type="body" idx="1"/>
          </p:nvPr>
        </p:nvSpPr>
        <p:spPr bwMode="auto">
          <a:xfrm>
            <a:off x="701675" y="198755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6811"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vl1pPr>
          </a:lstStyle>
          <a:p>
            <a:endParaRPr lang="en-US" altLang="ja-JP"/>
          </a:p>
        </p:txBody>
      </p:sp>
      <p:sp>
        <p:nvSpPr>
          <p:cNvPr id="76812"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vl1pPr>
          </a:lstStyle>
          <a:p>
            <a:endParaRPr lang="en-US" altLang="ja-JP"/>
          </a:p>
        </p:txBody>
      </p:sp>
      <p:sp>
        <p:nvSpPr>
          <p:cNvPr id="76813"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vl1pPr>
          </a:lstStyle>
          <a:p>
            <a:fld id="{07EF3DCC-01F7-42AD-9A0D-074CB0B99662}" type="slidenum">
              <a:rPr lang="en-US" altLang="ja-JP"/>
              <a:pPr/>
              <a:t>‹#›</a:t>
            </a:fld>
            <a:endParaRPr lang="en-US" altLang="ja-JP"/>
          </a:p>
        </p:txBody>
      </p:sp>
      <p:sp>
        <p:nvSpPr>
          <p:cNvPr id="76820" name="Rectangle 20" descr="diving bar2"/>
          <p:cNvSpPr>
            <a:spLocks noChangeArrowheads="1"/>
          </p:cNvSpPr>
          <p:nvPr/>
        </p:nvSpPr>
        <p:spPr bwMode="gray">
          <a:xfrm>
            <a:off x="0" y="0"/>
            <a:ext cx="8604251" cy="287338"/>
          </a:xfrm>
          <a:prstGeom prst="rect">
            <a:avLst/>
          </a:prstGeom>
          <a:blipFill dpi="0" rotWithShape="0">
            <a:blip r:embed="rId16" cstate="print">
              <a:alphaModFix amt="91000"/>
            </a:blip>
            <a:srcRect/>
            <a:stretch>
              <a:fillRect/>
            </a:stretch>
          </a:blipFill>
          <a:ln w="9525">
            <a:noFill/>
            <a:miter lim="800000"/>
            <a:headEnd/>
            <a:tailEnd/>
          </a:ln>
          <a:effectLst/>
        </p:spPr>
        <p:txBody>
          <a:bodyPr wrap="none" anchor="ctr"/>
          <a:lstStyle/>
          <a:p>
            <a:pPr algn="ctr"/>
            <a:endParaRPr lang="ja-JP" altLang="ja-JP"/>
          </a:p>
        </p:txBody>
      </p:sp>
      <p:sp>
        <p:nvSpPr>
          <p:cNvPr id="76821" name="Text Box 21"/>
          <p:cNvSpPr txBox="1">
            <a:spLocks noChangeArrowheads="1"/>
          </p:cNvSpPr>
          <p:nvPr/>
        </p:nvSpPr>
        <p:spPr bwMode="auto">
          <a:xfrm>
            <a:off x="0" y="0"/>
            <a:ext cx="1403351" cy="307777"/>
          </a:xfrm>
          <a:prstGeom prst="rect">
            <a:avLst/>
          </a:prstGeom>
          <a:noFill/>
          <a:ln w="9525">
            <a:noFill/>
            <a:miter lim="800000"/>
            <a:headEnd/>
            <a:tailEnd/>
          </a:ln>
          <a:effectLst/>
        </p:spPr>
        <p:txBody>
          <a:bodyPr>
            <a:spAutoFit/>
          </a:bodyPr>
          <a:lstStyle/>
          <a:p>
            <a:pPr>
              <a:spcBef>
                <a:spcPct val="50000"/>
              </a:spcBef>
            </a:pPr>
            <a:r>
              <a:rPr lang="en-US" altLang="ja-JP" sz="1400" b="1" i="1">
                <a:solidFill>
                  <a:srgbClr val="FFFFFF"/>
                </a:solidFill>
              </a:rPr>
              <a:t>ChromaNik</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p:pull dir="r"/>
  </p:transition>
  <p:hf hdr="0" ftr="0" dt="0"/>
  <p:txStyles>
    <p:title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Tahoma" pitchFamily="34" charset="0"/>
          <a:ea typeface="ＭＳ Ｐゴシック" pitchFamily="50" charset="-128"/>
        </a:defRPr>
      </a:lvl2pPr>
      <a:lvl3pPr algn="l" rtl="0" fontAlgn="base">
        <a:spcBef>
          <a:spcPct val="0"/>
        </a:spcBef>
        <a:spcAft>
          <a:spcPct val="0"/>
        </a:spcAft>
        <a:defRPr kumimoji="1" sz="4400">
          <a:solidFill>
            <a:schemeClr val="tx2"/>
          </a:solidFill>
          <a:latin typeface="Tahoma" pitchFamily="34" charset="0"/>
          <a:ea typeface="ＭＳ Ｐゴシック" pitchFamily="50" charset="-128"/>
        </a:defRPr>
      </a:lvl3pPr>
      <a:lvl4pPr algn="l" rtl="0" fontAlgn="base">
        <a:spcBef>
          <a:spcPct val="0"/>
        </a:spcBef>
        <a:spcAft>
          <a:spcPct val="0"/>
        </a:spcAft>
        <a:defRPr kumimoji="1" sz="4400">
          <a:solidFill>
            <a:schemeClr val="tx2"/>
          </a:solidFill>
          <a:latin typeface="Tahoma" pitchFamily="34" charset="0"/>
          <a:ea typeface="ＭＳ Ｐゴシック" pitchFamily="50" charset="-128"/>
        </a:defRPr>
      </a:lvl4pPr>
      <a:lvl5pPr algn="l" rtl="0" fontAlgn="base">
        <a:spcBef>
          <a:spcPct val="0"/>
        </a:spcBef>
        <a:spcAft>
          <a:spcPct val="0"/>
        </a:spcAft>
        <a:defRPr kumimoji="1" sz="4400">
          <a:solidFill>
            <a:schemeClr val="tx2"/>
          </a:solidFill>
          <a:latin typeface="Tahoma" pitchFamily="34" charset="0"/>
          <a:ea typeface="ＭＳ Ｐゴシック" pitchFamily="50" charset="-128"/>
        </a:defRPr>
      </a:lvl5pPr>
      <a:lvl6pPr marL="457200" algn="l" rtl="0" fontAlgn="base">
        <a:spcBef>
          <a:spcPct val="0"/>
        </a:spcBef>
        <a:spcAft>
          <a:spcPct val="0"/>
        </a:spcAft>
        <a:defRPr kumimoji="1" sz="4400">
          <a:solidFill>
            <a:schemeClr val="tx2"/>
          </a:solidFill>
          <a:latin typeface="Tahoma" pitchFamily="34" charset="0"/>
          <a:ea typeface="ＭＳ Ｐゴシック" pitchFamily="50" charset="-128"/>
        </a:defRPr>
      </a:lvl6pPr>
      <a:lvl7pPr marL="914400" algn="l" rtl="0" fontAlgn="base">
        <a:spcBef>
          <a:spcPct val="0"/>
        </a:spcBef>
        <a:spcAft>
          <a:spcPct val="0"/>
        </a:spcAft>
        <a:defRPr kumimoji="1" sz="4400">
          <a:solidFill>
            <a:schemeClr val="tx2"/>
          </a:solidFill>
          <a:latin typeface="Tahoma" pitchFamily="34" charset="0"/>
          <a:ea typeface="ＭＳ Ｐゴシック" pitchFamily="50" charset="-128"/>
        </a:defRPr>
      </a:lvl7pPr>
      <a:lvl8pPr marL="1371600" algn="l" rtl="0" fontAlgn="base">
        <a:spcBef>
          <a:spcPct val="0"/>
        </a:spcBef>
        <a:spcAft>
          <a:spcPct val="0"/>
        </a:spcAft>
        <a:defRPr kumimoji="1" sz="4400">
          <a:solidFill>
            <a:schemeClr val="tx2"/>
          </a:solidFill>
          <a:latin typeface="Tahoma" pitchFamily="34" charset="0"/>
          <a:ea typeface="ＭＳ Ｐゴシック" pitchFamily="50" charset="-128"/>
        </a:defRPr>
      </a:lvl8pPr>
      <a:lvl9pPr marL="1828800" algn="l" rtl="0" fontAlgn="base">
        <a:spcBef>
          <a:spcPct val="0"/>
        </a:spcBef>
        <a:spcAft>
          <a:spcPct val="0"/>
        </a:spcAft>
        <a:defRPr kumimoji="1" sz="4400">
          <a:solidFill>
            <a:schemeClr val="tx2"/>
          </a:solidFill>
          <a:latin typeface="Tahoma" pitchFamily="34" charset="0"/>
          <a:ea typeface="ＭＳ Ｐゴシック" pitchFamily="50" charset="-128"/>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fontAlgn="base">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fontAlgn="base">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4.bin"/><Relationship Id="rId7" Type="http://schemas.openxmlformats.org/officeDocument/2006/relationships/oleObject" Target="../embeddings/oleObject7.bin"/><Relationship Id="rId12"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oleObject" Target="../embeddings/oleObject10.bin"/><Relationship Id="rId5" Type="http://schemas.openxmlformats.org/officeDocument/2006/relationships/oleObject" Target="../embeddings/oleObject5.bin"/><Relationship Id="rId10" Type="http://schemas.openxmlformats.org/officeDocument/2006/relationships/oleObject" Target="../embeddings/oleObject9.bin"/><Relationship Id="rId4" Type="http://schemas.openxmlformats.org/officeDocument/2006/relationships/image" Target="../media/image13.emf"/><Relationship Id="rId9" Type="http://schemas.openxmlformats.org/officeDocument/2006/relationships/image" Target="../media/image1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8.emf"/><Relationship Id="rId4" Type="http://schemas.openxmlformats.org/officeDocument/2006/relationships/oleObject" Target="../embeddings/Microsoft_Excel_97-2003_______1.xls"/></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19.emf"/><Relationship Id="rId5" Type="http://schemas.openxmlformats.org/officeDocument/2006/relationships/oleObject" Target="../embeddings/Microsoft_Excel_97-2003_______2.xls"/><Relationship Id="rId4"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8.emf"/><Relationship Id="rId4" Type="http://schemas.openxmlformats.org/officeDocument/2006/relationships/oleObject" Target="../embeddings/Microsoft_Excel_97-2003_______3.xls"/></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5.emf"/><Relationship Id="rId4" Type="http://schemas.openxmlformats.org/officeDocument/2006/relationships/oleObject" Target="../embeddings/Microsoft_Excel_97-2003_______4.xls"/></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6.emf"/><Relationship Id="rId4" Type="http://schemas.openxmlformats.org/officeDocument/2006/relationships/oleObject" Target="../embeddings/Microsoft_Excel_97-2003_______5.xls"/></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9.xml"/><Relationship Id="rId7" Type="http://schemas.openxmlformats.org/officeDocument/2006/relationships/image" Target="../media/image28.wmf"/><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27.wmf"/><Relationship Id="rId4" Type="http://schemas.openxmlformats.org/officeDocument/2006/relationships/oleObject" Target="../embeddings/oleObject19.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10.xml"/><Relationship Id="rId7" Type="http://schemas.openxmlformats.org/officeDocument/2006/relationships/image" Target="../media/image30.wmf"/><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oleObject" Target="../embeddings/oleObject23.bin"/><Relationship Id="rId5" Type="http://schemas.openxmlformats.org/officeDocument/2006/relationships/image" Target="../media/image29.wmf"/><Relationship Id="rId4" Type="http://schemas.openxmlformats.org/officeDocument/2006/relationships/oleObject" Target="../embeddings/oleObject22.bin"/><Relationship Id="rId9" Type="http://schemas.openxmlformats.org/officeDocument/2006/relationships/image" Target="../media/image31.wmf"/></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40.emf"/><Relationship Id="rId5" Type="http://schemas.openxmlformats.org/officeDocument/2006/relationships/oleObject" Target="../embeddings/Microsoft_Excel_97-2003_______6.xls"/><Relationship Id="rId4" Type="http://schemas.openxmlformats.org/officeDocument/2006/relationships/oleObject" Target="../embeddings/oleObject25.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41.emf"/><Relationship Id="rId5" Type="http://schemas.openxmlformats.org/officeDocument/2006/relationships/oleObject" Target="../embeddings/Microsoft_Excel_97-2003_______7.xls"/><Relationship Id="rId4" Type="http://schemas.openxmlformats.org/officeDocument/2006/relationships/oleObject" Target="../embeddings/oleObject26.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42.emf"/><Relationship Id="rId5" Type="http://schemas.openxmlformats.org/officeDocument/2006/relationships/oleObject" Target="../embeddings/Microsoft_Excel_97-2003_______8.xls"/><Relationship Id="rId4" Type="http://schemas.openxmlformats.org/officeDocument/2006/relationships/oleObject" Target="../embeddings/oleObject27.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4.xml"/><Relationship Id="rId7" Type="http://schemas.openxmlformats.org/officeDocument/2006/relationships/image" Target="../media/image44.wmf"/><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oleObject" Target="../embeddings/oleObject29.bin"/><Relationship Id="rId5" Type="http://schemas.openxmlformats.org/officeDocument/2006/relationships/image" Target="../media/image43.wmf"/><Relationship Id="rId4" Type="http://schemas.openxmlformats.org/officeDocument/2006/relationships/oleObject" Target="../embeddings/oleObject28.bin"/><Relationship Id="rId9" Type="http://schemas.openxmlformats.org/officeDocument/2006/relationships/image" Target="../media/image45.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46.emf"/><Relationship Id="rId5" Type="http://schemas.openxmlformats.org/officeDocument/2006/relationships/oleObject" Target="../embeddings/Microsoft_Excel_97-2003_______9.xls"/><Relationship Id="rId4" Type="http://schemas.openxmlformats.org/officeDocument/2006/relationships/oleObject" Target="../embeddings/oleObject31.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16.xml"/><Relationship Id="rId7" Type="http://schemas.openxmlformats.org/officeDocument/2006/relationships/image" Target="../media/image30.wmf"/><Relationship Id="rId2" Type="http://schemas.openxmlformats.org/officeDocument/2006/relationships/slideLayout" Target="../slideLayouts/slideLayout13.xml"/><Relationship Id="rId1" Type="http://schemas.openxmlformats.org/officeDocument/2006/relationships/vmlDrawing" Target="../drawings/vmlDrawing17.vml"/><Relationship Id="rId6" Type="http://schemas.openxmlformats.org/officeDocument/2006/relationships/oleObject" Target="../embeddings/oleObject33.bin"/><Relationship Id="rId5" Type="http://schemas.openxmlformats.org/officeDocument/2006/relationships/image" Target="../media/image29.wmf"/><Relationship Id="rId4" Type="http://schemas.openxmlformats.org/officeDocument/2006/relationships/oleObject" Target="../embeddings/oleObject32.bin"/><Relationship Id="rId9" Type="http://schemas.openxmlformats.org/officeDocument/2006/relationships/image" Target="../media/image31.w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41.emf"/><Relationship Id="rId5" Type="http://schemas.openxmlformats.org/officeDocument/2006/relationships/oleObject" Target="../embeddings/Microsoft_Excel_97-2003_______10.xls"/><Relationship Id="rId4" Type="http://schemas.openxmlformats.org/officeDocument/2006/relationships/oleObject" Target="../embeddings/oleObject35.bin"/></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image" Target="../media/image49.emf"/><Relationship Id="rId5" Type="http://schemas.openxmlformats.org/officeDocument/2006/relationships/oleObject" Target="../embeddings/Microsoft_Excel_97-2003_______11.xls"/><Relationship Id="rId4" Type="http://schemas.openxmlformats.org/officeDocument/2006/relationships/oleObject" Target="../embeddings/oleObject36.bin"/></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Microsoft_Excel_97-2003_______13.xls"/><Relationship Id="rId13" Type="http://schemas.openxmlformats.org/officeDocument/2006/relationships/oleObject" Target="../embeddings/oleObject40.bin"/><Relationship Id="rId3" Type="http://schemas.openxmlformats.org/officeDocument/2006/relationships/notesSlide" Target="../notesSlides/notesSlide20.xml"/><Relationship Id="rId7" Type="http://schemas.openxmlformats.org/officeDocument/2006/relationships/oleObject" Target="../embeddings/oleObject38.bin"/><Relationship Id="rId12" Type="http://schemas.openxmlformats.org/officeDocument/2006/relationships/image" Target="../media/image55.emf"/><Relationship Id="rId17" Type="http://schemas.openxmlformats.org/officeDocument/2006/relationships/image" Target="../media/image58.png"/><Relationship Id="rId2" Type="http://schemas.openxmlformats.org/officeDocument/2006/relationships/slideLayout" Target="../slideLayouts/slideLayout13.xml"/><Relationship Id="rId16" Type="http://schemas.openxmlformats.org/officeDocument/2006/relationships/image" Target="../media/image57.wmf"/><Relationship Id="rId1" Type="http://schemas.openxmlformats.org/officeDocument/2006/relationships/vmlDrawing" Target="../drawings/vmlDrawing20.vml"/><Relationship Id="rId6" Type="http://schemas.openxmlformats.org/officeDocument/2006/relationships/image" Target="../media/image53.emf"/><Relationship Id="rId11" Type="http://schemas.openxmlformats.org/officeDocument/2006/relationships/oleObject" Target="../embeddings/Microsoft_Excel_97-2003_______14.xls"/><Relationship Id="rId5" Type="http://schemas.openxmlformats.org/officeDocument/2006/relationships/oleObject" Target="../embeddings/Microsoft_Excel_97-2003_______12.xls"/><Relationship Id="rId15" Type="http://schemas.openxmlformats.org/officeDocument/2006/relationships/oleObject" Target="../embeddings/oleObject41.bin"/><Relationship Id="rId10" Type="http://schemas.openxmlformats.org/officeDocument/2006/relationships/oleObject" Target="../embeddings/oleObject39.bin"/><Relationship Id="rId4" Type="http://schemas.openxmlformats.org/officeDocument/2006/relationships/oleObject" Target="../embeddings/oleObject37.bin"/><Relationship Id="rId9" Type="http://schemas.openxmlformats.org/officeDocument/2006/relationships/image" Target="../media/image54.emf"/><Relationship Id="rId14" Type="http://schemas.openxmlformats.org/officeDocument/2006/relationships/image" Target="../media/image56.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61.wmf"/><Relationship Id="rId3" Type="http://schemas.openxmlformats.org/officeDocument/2006/relationships/notesSlide" Target="../notesSlides/notesSlide21.xml"/><Relationship Id="rId7" Type="http://schemas.openxmlformats.org/officeDocument/2006/relationships/image" Target="../media/image43.wmf"/><Relationship Id="rId12" Type="http://schemas.openxmlformats.org/officeDocument/2006/relationships/oleObject" Target="../embeddings/oleObject46.bin"/><Relationship Id="rId2" Type="http://schemas.openxmlformats.org/officeDocument/2006/relationships/slideLayout" Target="../slideLayouts/slideLayout13.xml"/><Relationship Id="rId1" Type="http://schemas.openxmlformats.org/officeDocument/2006/relationships/vmlDrawing" Target="../drawings/vmlDrawing21.vml"/><Relationship Id="rId6" Type="http://schemas.openxmlformats.org/officeDocument/2006/relationships/oleObject" Target="../embeddings/oleObject43.bin"/><Relationship Id="rId11" Type="http://schemas.openxmlformats.org/officeDocument/2006/relationships/image" Target="../media/image60.wmf"/><Relationship Id="rId5" Type="http://schemas.openxmlformats.org/officeDocument/2006/relationships/image" Target="../media/image45.wmf"/><Relationship Id="rId15" Type="http://schemas.openxmlformats.org/officeDocument/2006/relationships/image" Target="../media/image62.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59.wmf"/><Relationship Id="rId14" Type="http://schemas.openxmlformats.org/officeDocument/2006/relationships/oleObject" Target="../embeddings/oleObject47.bin"/></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64.wmf"/><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oleObject" Target="../embeddings/oleObject49.bin"/><Relationship Id="rId5" Type="http://schemas.openxmlformats.org/officeDocument/2006/relationships/image" Target="../media/image63.wmf"/><Relationship Id="rId4" Type="http://schemas.openxmlformats.org/officeDocument/2006/relationships/oleObject" Target="../embeddings/oleObject48.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45.wmf"/><Relationship Id="rId3" Type="http://schemas.openxmlformats.org/officeDocument/2006/relationships/notesSlide" Target="../notesSlides/notesSlide22.xml"/><Relationship Id="rId7" Type="http://schemas.openxmlformats.org/officeDocument/2006/relationships/image" Target="../media/image68.wmf"/><Relationship Id="rId12" Type="http://schemas.openxmlformats.org/officeDocument/2006/relationships/oleObject" Target="../embeddings/oleObject54.bin"/><Relationship Id="rId2" Type="http://schemas.openxmlformats.org/officeDocument/2006/relationships/slideLayout" Target="../slideLayouts/slideLayout4.xml"/><Relationship Id="rId1" Type="http://schemas.openxmlformats.org/officeDocument/2006/relationships/vmlDrawing" Target="../drawings/vmlDrawing23.vml"/><Relationship Id="rId6" Type="http://schemas.openxmlformats.org/officeDocument/2006/relationships/oleObject" Target="../embeddings/oleObject51.bin"/><Relationship Id="rId11" Type="http://schemas.openxmlformats.org/officeDocument/2006/relationships/image" Target="../media/image70.wmf"/><Relationship Id="rId5" Type="http://schemas.openxmlformats.org/officeDocument/2006/relationships/image" Target="../media/image67.wmf"/><Relationship Id="rId15" Type="http://schemas.openxmlformats.org/officeDocument/2006/relationships/image" Target="../media/image43.wmf"/><Relationship Id="rId10" Type="http://schemas.openxmlformats.org/officeDocument/2006/relationships/oleObject" Target="../embeddings/oleObject53.bin"/><Relationship Id="rId4" Type="http://schemas.openxmlformats.org/officeDocument/2006/relationships/oleObject" Target="../embeddings/oleObject50.bin"/><Relationship Id="rId9" Type="http://schemas.openxmlformats.org/officeDocument/2006/relationships/image" Target="../media/image69.wmf"/><Relationship Id="rId14" Type="http://schemas.openxmlformats.org/officeDocument/2006/relationships/oleObject" Target="../embeddings/oleObject55.bin"/></Relationships>
</file>

<file path=ppt/slides/_rels/slide48.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notesSlide" Target="../notesSlides/notesSlide23.xml"/><Relationship Id="rId7" Type="http://schemas.openxmlformats.org/officeDocument/2006/relationships/oleObject" Target="../embeddings/Microsoft_Excel_97-2003_______15.xls"/><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oleObject" Target="../embeddings/oleObject57.bin"/><Relationship Id="rId5" Type="http://schemas.openxmlformats.org/officeDocument/2006/relationships/image" Target="../media/image62.wmf"/><Relationship Id="rId10" Type="http://schemas.openxmlformats.org/officeDocument/2006/relationships/image" Target="../media/image61.wmf"/><Relationship Id="rId4" Type="http://schemas.openxmlformats.org/officeDocument/2006/relationships/oleObject" Target="../embeddings/oleObject56.bin"/><Relationship Id="rId9" Type="http://schemas.openxmlformats.org/officeDocument/2006/relationships/oleObject" Target="../embeddings/oleObject58.bin"/></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oleObject" Target="../embeddings/oleObject64.bin"/><Relationship Id="rId3" Type="http://schemas.openxmlformats.org/officeDocument/2006/relationships/notesSlide" Target="../notesSlides/notesSlide25.xml"/><Relationship Id="rId7" Type="http://schemas.openxmlformats.org/officeDocument/2006/relationships/oleObject" Target="../embeddings/oleObject61.bin"/><Relationship Id="rId12" Type="http://schemas.openxmlformats.org/officeDocument/2006/relationships/image" Target="../media/image59.wmf"/><Relationship Id="rId2" Type="http://schemas.openxmlformats.org/officeDocument/2006/relationships/slideLayout" Target="../slideLayouts/slideLayout13.xml"/><Relationship Id="rId1" Type="http://schemas.openxmlformats.org/officeDocument/2006/relationships/vmlDrawing" Target="../drawings/vmlDrawing25.vml"/><Relationship Id="rId6" Type="http://schemas.openxmlformats.org/officeDocument/2006/relationships/oleObject" Target="../embeddings/oleObject60.bin"/><Relationship Id="rId11" Type="http://schemas.openxmlformats.org/officeDocument/2006/relationships/oleObject" Target="../embeddings/oleObject63.bin"/><Relationship Id="rId5" Type="http://schemas.openxmlformats.org/officeDocument/2006/relationships/image" Target="../media/image45.wmf"/><Relationship Id="rId10" Type="http://schemas.openxmlformats.org/officeDocument/2006/relationships/image" Target="../media/image76.wmf"/><Relationship Id="rId4" Type="http://schemas.openxmlformats.org/officeDocument/2006/relationships/oleObject" Target="../embeddings/oleObject59.bin"/><Relationship Id="rId9" Type="http://schemas.openxmlformats.org/officeDocument/2006/relationships/oleObject" Target="../embeddings/oleObject62.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7.wmf"/><Relationship Id="rId2" Type="http://schemas.openxmlformats.org/officeDocument/2006/relationships/slideLayout" Target="../slideLayouts/slideLayout4.xml"/><Relationship Id="rId1" Type="http://schemas.openxmlformats.org/officeDocument/2006/relationships/vmlDrawing" Target="../drawings/vmlDrawing26.vml"/><Relationship Id="rId6" Type="http://schemas.openxmlformats.org/officeDocument/2006/relationships/oleObject" Target="../embeddings/oleObject66.bin"/><Relationship Id="rId5" Type="http://schemas.openxmlformats.org/officeDocument/2006/relationships/image" Target="../media/image29.wmf"/><Relationship Id="rId4" Type="http://schemas.openxmlformats.org/officeDocument/2006/relationships/oleObject" Target="../embeddings/oleObject65.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notesSlide" Target="../notesSlides/notesSlide27.xml"/><Relationship Id="rId7" Type="http://schemas.openxmlformats.org/officeDocument/2006/relationships/oleObject" Target="../embeddings/oleObject68.bin"/><Relationship Id="rId2" Type="http://schemas.openxmlformats.org/officeDocument/2006/relationships/slideLayout" Target="../slideLayouts/slideLayout12.xml"/><Relationship Id="rId1" Type="http://schemas.openxmlformats.org/officeDocument/2006/relationships/vmlDrawing" Target="../drawings/vmlDrawing27.vml"/><Relationship Id="rId6" Type="http://schemas.openxmlformats.org/officeDocument/2006/relationships/image" Target="../media/image29.wmf"/><Relationship Id="rId5" Type="http://schemas.openxmlformats.org/officeDocument/2006/relationships/oleObject" Target="../embeddings/oleObject67.bin"/><Relationship Id="rId10" Type="http://schemas.openxmlformats.org/officeDocument/2006/relationships/oleObject" Target="../embeddings/oleObject70.bin"/><Relationship Id="rId4" Type="http://schemas.openxmlformats.org/officeDocument/2006/relationships/image" Target="../media/image78.jpeg"/><Relationship Id="rId9" Type="http://schemas.openxmlformats.org/officeDocument/2006/relationships/image" Target="../media/image77.wmf"/></Relationships>
</file>

<file path=ppt/slides/_rels/slide5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notesSlide" Target="../notesSlides/notesSlide28.xml"/><Relationship Id="rId7" Type="http://schemas.openxmlformats.org/officeDocument/2006/relationships/image" Target="../media/image29.wmf"/><Relationship Id="rId12" Type="http://schemas.openxmlformats.org/officeDocument/2006/relationships/image" Target="../media/image80.wmf"/><Relationship Id="rId2" Type="http://schemas.openxmlformats.org/officeDocument/2006/relationships/slideLayout" Target="../slideLayouts/slideLayout12.xml"/><Relationship Id="rId1" Type="http://schemas.openxmlformats.org/officeDocument/2006/relationships/vmlDrawing" Target="../drawings/vmlDrawing28.vml"/><Relationship Id="rId6" Type="http://schemas.openxmlformats.org/officeDocument/2006/relationships/oleObject" Target="../embeddings/oleObject72.bin"/><Relationship Id="rId11" Type="http://schemas.openxmlformats.org/officeDocument/2006/relationships/oleObject" Target="../embeddings/oleObject74.bin"/><Relationship Id="rId5" Type="http://schemas.openxmlformats.org/officeDocument/2006/relationships/image" Target="../media/image77.wmf"/><Relationship Id="rId10" Type="http://schemas.openxmlformats.org/officeDocument/2006/relationships/image" Target="../media/image79.wmf"/><Relationship Id="rId4" Type="http://schemas.openxmlformats.org/officeDocument/2006/relationships/oleObject" Target="../embeddings/oleObject71.bin"/><Relationship Id="rId9" Type="http://schemas.openxmlformats.org/officeDocument/2006/relationships/oleObject" Target="../embeddings/oleObject73.bin"/></Relationships>
</file>

<file path=ppt/slides/_rels/slide54.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notesSlide" Target="../notesSlides/notesSlide29.xml"/><Relationship Id="rId7" Type="http://schemas.openxmlformats.org/officeDocument/2006/relationships/image" Target="../media/image29.wmf"/><Relationship Id="rId2" Type="http://schemas.openxmlformats.org/officeDocument/2006/relationships/slideLayout" Target="../slideLayouts/slideLayout6.xml"/><Relationship Id="rId1" Type="http://schemas.openxmlformats.org/officeDocument/2006/relationships/vmlDrawing" Target="../drawings/vmlDrawing29.vml"/><Relationship Id="rId6" Type="http://schemas.openxmlformats.org/officeDocument/2006/relationships/oleObject" Target="../embeddings/oleObject76.bin"/><Relationship Id="rId5" Type="http://schemas.openxmlformats.org/officeDocument/2006/relationships/image" Target="../media/image77.wmf"/><Relationship Id="rId4" Type="http://schemas.openxmlformats.org/officeDocument/2006/relationships/oleObject" Target="../embeddings/oleObject75.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79.bin"/><Relationship Id="rId13" Type="http://schemas.openxmlformats.org/officeDocument/2006/relationships/oleObject" Target="../embeddings/Microsoft_Excel_97-2003_______16.xls"/><Relationship Id="rId18" Type="http://schemas.openxmlformats.org/officeDocument/2006/relationships/image" Target="../media/image88.png"/><Relationship Id="rId3" Type="http://schemas.openxmlformats.org/officeDocument/2006/relationships/notesSlide" Target="../notesSlides/notesSlide30.xml"/><Relationship Id="rId7" Type="http://schemas.openxmlformats.org/officeDocument/2006/relationships/image" Target="../media/image84.wmf"/><Relationship Id="rId12" Type="http://schemas.openxmlformats.org/officeDocument/2006/relationships/oleObject" Target="../embeddings/oleObject81.bin"/><Relationship Id="rId17" Type="http://schemas.openxmlformats.org/officeDocument/2006/relationships/image" Target="../media/image87.emf"/><Relationship Id="rId2" Type="http://schemas.openxmlformats.org/officeDocument/2006/relationships/slideLayout" Target="../slideLayouts/slideLayout12.xml"/><Relationship Id="rId16" Type="http://schemas.openxmlformats.org/officeDocument/2006/relationships/oleObject" Target="../embeddings/Microsoft_Excel_97-2003_______17.xls"/><Relationship Id="rId1" Type="http://schemas.openxmlformats.org/officeDocument/2006/relationships/vmlDrawing" Target="../drawings/vmlDrawing30.vml"/><Relationship Id="rId6" Type="http://schemas.openxmlformats.org/officeDocument/2006/relationships/oleObject" Target="../embeddings/oleObject78.bin"/><Relationship Id="rId11" Type="http://schemas.openxmlformats.org/officeDocument/2006/relationships/image" Target="../media/image76.wmf"/><Relationship Id="rId5" Type="http://schemas.openxmlformats.org/officeDocument/2006/relationships/image" Target="../media/image83.wmf"/><Relationship Id="rId15" Type="http://schemas.openxmlformats.org/officeDocument/2006/relationships/oleObject" Target="../embeddings/oleObject82.bin"/><Relationship Id="rId10" Type="http://schemas.openxmlformats.org/officeDocument/2006/relationships/oleObject" Target="../embeddings/oleObject80.bin"/><Relationship Id="rId19" Type="http://schemas.openxmlformats.org/officeDocument/2006/relationships/image" Target="../media/image89.png"/><Relationship Id="rId4" Type="http://schemas.openxmlformats.org/officeDocument/2006/relationships/oleObject" Target="../embeddings/oleObject77.bin"/><Relationship Id="rId9" Type="http://schemas.openxmlformats.org/officeDocument/2006/relationships/image" Target="../media/image85.wmf"/><Relationship Id="rId14" Type="http://schemas.openxmlformats.org/officeDocument/2006/relationships/image" Target="../media/image86.emf"/></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notesSlide" Target="../notesSlides/notesSlide31.xml"/><Relationship Id="rId7" Type="http://schemas.openxmlformats.org/officeDocument/2006/relationships/image" Target="../media/image83.wmf"/><Relationship Id="rId2" Type="http://schemas.openxmlformats.org/officeDocument/2006/relationships/slideLayout" Target="../slideLayouts/slideLayout12.xml"/><Relationship Id="rId1" Type="http://schemas.openxmlformats.org/officeDocument/2006/relationships/vmlDrawing" Target="../drawings/vmlDrawing31.vml"/><Relationship Id="rId6" Type="http://schemas.openxmlformats.org/officeDocument/2006/relationships/oleObject" Target="../embeddings/oleObject84.bin"/><Relationship Id="rId5" Type="http://schemas.openxmlformats.org/officeDocument/2006/relationships/image" Target="../media/image90.wmf"/><Relationship Id="rId10" Type="http://schemas.openxmlformats.org/officeDocument/2006/relationships/image" Target="../media/image91.wmf"/><Relationship Id="rId4" Type="http://schemas.openxmlformats.org/officeDocument/2006/relationships/oleObject" Target="../embeddings/oleObject83.bin"/><Relationship Id="rId9" Type="http://schemas.openxmlformats.org/officeDocument/2006/relationships/oleObject" Target="../embeddings/oleObject86.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4.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nagae\Pictures\logo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68" y="149773"/>
            <a:ext cx="5561688" cy="286071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a:xfrm>
            <a:off x="4474794" y="1867486"/>
            <a:ext cx="4373784" cy="1143000"/>
          </a:xfrm>
        </p:spPr>
        <p:txBody>
          <a:bodyPr/>
          <a:lstStyle/>
          <a:p>
            <a:r>
              <a:rPr lang="ja-JP" altLang="en-US" dirty="0" smtClean="0"/>
              <a:t>新技術説明</a:t>
            </a:r>
            <a:r>
              <a:rPr lang="ja-JP" altLang="en-US" dirty="0"/>
              <a:t>会</a:t>
            </a:r>
            <a:endParaRPr kumimoji="1" lang="ja-JP" altLang="en-US" dirty="0"/>
          </a:p>
        </p:txBody>
      </p:sp>
      <p:sp>
        <p:nvSpPr>
          <p:cNvPr id="3" name="サブタイトル 2"/>
          <p:cNvSpPr>
            <a:spLocks noGrp="1"/>
          </p:cNvSpPr>
          <p:nvPr>
            <p:ph type="subTitle" idx="1"/>
          </p:nvPr>
        </p:nvSpPr>
        <p:spPr>
          <a:xfrm>
            <a:off x="448468" y="3647050"/>
            <a:ext cx="8278837" cy="1752600"/>
          </a:xfrm>
        </p:spPr>
        <p:txBody>
          <a:bodyPr/>
          <a:lstStyle/>
          <a:p>
            <a:r>
              <a:rPr lang="ja-JP" altLang="en-US" b="1" dirty="0">
                <a:latin typeface="メイリオ"/>
              </a:rPr>
              <a:t>逆相固定相どうなっているの？これを知れば見方・使い方が変わる①移動相が充填剤細孔から抜け出す！②移動相で分離が変わる</a:t>
            </a:r>
            <a:r>
              <a:rPr lang="ja-JP" altLang="en-US" b="1" dirty="0" smtClean="0">
                <a:latin typeface="メイリオ"/>
              </a:rPr>
              <a:t>訳</a:t>
            </a:r>
            <a:endParaRPr lang="en-US" altLang="ja-JP" b="1" dirty="0" smtClean="0">
              <a:latin typeface="メイリオ"/>
            </a:endParaRPr>
          </a:p>
          <a:p>
            <a:endParaRPr lang="en-US" altLang="ja-JP" b="1" dirty="0">
              <a:latin typeface="メイリオ"/>
            </a:endParaRPr>
          </a:p>
          <a:p>
            <a:r>
              <a:rPr lang="ja-JP" altLang="en-US" b="1" dirty="0" smtClean="0">
                <a:latin typeface="メイリオ"/>
              </a:rPr>
              <a:t>株式会社クロマニックテクノロジーズ</a:t>
            </a:r>
            <a:endParaRPr lang="ja-JP"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fld id="{CF9CD805-BE1E-46AF-A979-97B584573023}" type="slidenum">
              <a:rPr lang="en-US" altLang="ja-JP" smtClean="0"/>
              <a:pPr/>
              <a:t>1</a:t>
            </a:fld>
            <a:endParaRPr lang="en-US" altLang="ja-JP"/>
          </a:p>
        </p:txBody>
      </p:sp>
    </p:spTree>
    <p:extLst>
      <p:ext uri="{BB962C8B-B14F-4D97-AF65-F5344CB8AC3E}">
        <p14:creationId xmlns:p14="http://schemas.microsoft.com/office/powerpoint/2010/main" val="181065867"/>
      </p:ext>
    </p:extLst>
  </p:cSld>
  <p:clrMapOvr>
    <a:masterClrMapping/>
  </p:clrMapOvr>
  <p:transition>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スライド番号プレースホルダ 4"/>
          <p:cNvSpPr>
            <a:spLocks noGrp="1"/>
          </p:cNvSpPr>
          <p:nvPr>
            <p:ph type="sldNum" sz="quarter" idx="12"/>
          </p:nvPr>
        </p:nvSpPr>
        <p:spPr/>
        <p:txBody>
          <a:bodyPr/>
          <a:lstStyle/>
          <a:p>
            <a:fld id="{3448DD9B-5391-40AD-9E89-4B1E6DE65C69}" type="slidenum">
              <a:rPr lang="en-US" altLang="ja-JP"/>
              <a:pPr/>
              <a:t>10</a:t>
            </a:fld>
            <a:endParaRPr lang="en-US" altLang="ja-JP"/>
          </a:p>
        </p:txBody>
      </p:sp>
      <p:sp>
        <p:nvSpPr>
          <p:cNvPr id="371714" name="Rectangle 2"/>
          <p:cNvSpPr>
            <a:spLocks noGrp="1" noChangeArrowheads="1"/>
          </p:cNvSpPr>
          <p:nvPr>
            <p:ph type="title"/>
          </p:nvPr>
        </p:nvSpPr>
        <p:spPr>
          <a:xfrm>
            <a:off x="701676" y="263525"/>
            <a:ext cx="8132763" cy="1143000"/>
          </a:xfrm>
          <a:noFill/>
          <a:ln/>
        </p:spPr>
        <p:txBody>
          <a:bodyPr anchor="ctr"/>
          <a:lstStyle/>
          <a:p>
            <a:r>
              <a:rPr lang="ja-JP" altLang="en-US" sz="3200"/>
              <a:t>水</a:t>
            </a:r>
            <a:r>
              <a:rPr lang="en-US" altLang="ja-JP" sz="3200">
                <a:latin typeface="ＭＳ Ｐゴシック" pitchFamily="50" charset="-128"/>
                <a:ea typeface="ＭＳ 明朝" pitchFamily="17" charset="-128"/>
              </a:rPr>
              <a:t>100%</a:t>
            </a:r>
            <a:r>
              <a:rPr lang="ja-JP" altLang="en-US" sz="3200"/>
              <a:t>移動相条件下で保持が減少する理由</a:t>
            </a:r>
          </a:p>
        </p:txBody>
      </p:sp>
      <p:sp>
        <p:nvSpPr>
          <p:cNvPr id="371722" name="Text Box 10"/>
          <p:cNvSpPr txBox="1">
            <a:spLocks noChangeArrowheads="1"/>
          </p:cNvSpPr>
          <p:nvPr/>
        </p:nvSpPr>
        <p:spPr bwMode="auto">
          <a:xfrm>
            <a:off x="850900" y="1901826"/>
            <a:ext cx="3214688" cy="338554"/>
          </a:xfrm>
          <a:prstGeom prst="rect">
            <a:avLst/>
          </a:prstGeom>
          <a:noFill/>
          <a:ln w="9525">
            <a:noFill/>
            <a:miter lim="800000"/>
            <a:headEnd/>
            <a:tailEnd/>
          </a:ln>
          <a:effectLst/>
        </p:spPr>
        <p:txBody>
          <a:bodyPr>
            <a:spAutoFit/>
          </a:bodyPr>
          <a:lstStyle/>
          <a:p>
            <a:pPr>
              <a:spcBef>
                <a:spcPct val="50000"/>
              </a:spcBef>
            </a:pPr>
            <a:r>
              <a:rPr lang="ja-JP" altLang="en-US" sz="1600">
                <a:latin typeface="Times New Roman" pitchFamily="18" charset="0"/>
              </a:rPr>
              <a:t>充填剤に圧力がかかっている場合</a:t>
            </a:r>
          </a:p>
        </p:txBody>
      </p:sp>
      <p:sp>
        <p:nvSpPr>
          <p:cNvPr id="371723" name="Text Box 11"/>
          <p:cNvSpPr txBox="1">
            <a:spLocks noChangeArrowheads="1"/>
          </p:cNvSpPr>
          <p:nvPr/>
        </p:nvSpPr>
        <p:spPr bwMode="auto">
          <a:xfrm>
            <a:off x="6916739" y="1427163"/>
            <a:ext cx="1600200" cy="461665"/>
          </a:xfrm>
          <a:prstGeom prst="rect">
            <a:avLst/>
          </a:prstGeom>
          <a:noFill/>
          <a:ln w="9525">
            <a:noFill/>
            <a:miter lim="800000"/>
            <a:headEnd/>
            <a:tailEnd/>
          </a:ln>
          <a:effectLst/>
        </p:spPr>
        <p:txBody>
          <a:bodyPr>
            <a:spAutoFit/>
          </a:bodyPr>
          <a:lstStyle/>
          <a:p>
            <a:pPr>
              <a:spcBef>
                <a:spcPct val="50000"/>
              </a:spcBef>
            </a:pPr>
            <a:r>
              <a:rPr lang="ja-JP" altLang="en-US">
                <a:solidFill>
                  <a:srgbClr val="000099"/>
                </a:solidFill>
                <a:latin typeface="Times New Roman" pitchFamily="18" charset="0"/>
              </a:rPr>
              <a:t>移動相：水</a:t>
            </a:r>
          </a:p>
        </p:txBody>
      </p:sp>
      <p:sp>
        <p:nvSpPr>
          <p:cNvPr id="371724" name="Text Box 12"/>
          <p:cNvSpPr txBox="1">
            <a:spLocks noChangeArrowheads="1"/>
          </p:cNvSpPr>
          <p:nvPr/>
        </p:nvSpPr>
        <p:spPr bwMode="auto">
          <a:xfrm>
            <a:off x="4078290" y="1887539"/>
            <a:ext cx="4346575" cy="338554"/>
          </a:xfrm>
          <a:prstGeom prst="rect">
            <a:avLst/>
          </a:prstGeom>
          <a:solidFill>
            <a:schemeClr val="bg1"/>
          </a:solidFill>
          <a:ln w="9525">
            <a:noFill/>
            <a:miter lim="800000"/>
            <a:headEnd/>
            <a:tailEnd/>
          </a:ln>
          <a:effectLst/>
        </p:spPr>
        <p:txBody>
          <a:bodyPr>
            <a:spAutoFit/>
          </a:bodyPr>
          <a:lstStyle/>
          <a:p>
            <a:pPr>
              <a:spcBef>
                <a:spcPct val="50000"/>
              </a:spcBef>
            </a:pPr>
            <a:r>
              <a:rPr lang="ja-JP" altLang="en-US" sz="1600">
                <a:solidFill>
                  <a:srgbClr val="FF0000"/>
                </a:solidFill>
                <a:latin typeface="Times New Roman" pitchFamily="18" charset="0"/>
              </a:rPr>
              <a:t>ポンプを停止し充填剤に圧力がからなくなると</a:t>
            </a:r>
          </a:p>
        </p:txBody>
      </p:sp>
      <p:sp>
        <p:nvSpPr>
          <p:cNvPr id="371725" name="Text Box 13"/>
          <p:cNvSpPr txBox="1">
            <a:spLocks noChangeArrowheads="1"/>
          </p:cNvSpPr>
          <p:nvPr/>
        </p:nvSpPr>
        <p:spPr bwMode="auto">
          <a:xfrm>
            <a:off x="1308100" y="4670425"/>
            <a:ext cx="2133600" cy="646331"/>
          </a:xfrm>
          <a:prstGeom prst="rect">
            <a:avLst/>
          </a:prstGeom>
          <a:noFill/>
          <a:ln w="9525">
            <a:noFill/>
            <a:miter lim="800000"/>
            <a:headEnd/>
            <a:tailEnd/>
          </a:ln>
          <a:effectLst/>
        </p:spPr>
        <p:txBody>
          <a:bodyPr>
            <a:spAutoFit/>
          </a:bodyPr>
          <a:lstStyle/>
          <a:p>
            <a:pPr eaLnBrk="0" hangingPunct="0">
              <a:spcBef>
                <a:spcPct val="50000"/>
              </a:spcBef>
            </a:pPr>
            <a:r>
              <a:rPr kumimoji="0" lang="ja-JP" altLang="en-US" sz="1800" b="1">
                <a:solidFill>
                  <a:srgbClr val="000000"/>
                </a:solidFill>
                <a:latin typeface="Times New Roman" pitchFamily="18" charset="0"/>
              </a:rPr>
              <a:t>細孔内に移動相が満たされている状態</a:t>
            </a:r>
          </a:p>
        </p:txBody>
      </p:sp>
      <p:sp>
        <p:nvSpPr>
          <p:cNvPr id="371726" name="Text Box 14"/>
          <p:cNvSpPr txBox="1">
            <a:spLocks noChangeArrowheads="1"/>
          </p:cNvSpPr>
          <p:nvPr/>
        </p:nvSpPr>
        <p:spPr bwMode="auto">
          <a:xfrm>
            <a:off x="4881563" y="4648200"/>
            <a:ext cx="2286000" cy="646331"/>
          </a:xfrm>
          <a:prstGeom prst="rect">
            <a:avLst/>
          </a:prstGeom>
          <a:solidFill>
            <a:schemeClr val="bg1"/>
          </a:solidFill>
          <a:ln w="9525">
            <a:noFill/>
            <a:miter lim="800000"/>
            <a:headEnd/>
            <a:tailEnd/>
          </a:ln>
          <a:effectLst/>
        </p:spPr>
        <p:txBody>
          <a:bodyPr>
            <a:spAutoFit/>
          </a:bodyPr>
          <a:lstStyle/>
          <a:p>
            <a:pPr eaLnBrk="0" hangingPunct="0">
              <a:spcBef>
                <a:spcPct val="50000"/>
              </a:spcBef>
            </a:pPr>
            <a:r>
              <a:rPr kumimoji="0" lang="ja-JP" altLang="en-US" sz="1800" b="1">
                <a:solidFill>
                  <a:srgbClr val="FF0000"/>
                </a:solidFill>
                <a:latin typeface="Times New Roman" pitchFamily="18" charset="0"/>
              </a:rPr>
              <a:t>細孔内から移動相が抜け出た状態</a:t>
            </a:r>
          </a:p>
        </p:txBody>
      </p:sp>
      <p:sp>
        <p:nvSpPr>
          <p:cNvPr id="371728" name="Text Box 16"/>
          <p:cNvSpPr txBox="1">
            <a:spLocks noChangeArrowheads="1"/>
          </p:cNvSpPr>
          <p:nvPr/>
        </p:nvSpPr>
        <p:spPr bwMode="auto">
          <a:xfrm>
            <a:off x="744538" y="5472113"/>
            <a:ext cx="8399463" cy="1061829"/>
          </a:xfrm>
          <a:prstGeom prst="rect">
            <a:avLst/>
          </a:prstGeom>
          <a:solidFill>
            <a:srgbClr val="FFFFFF"/>
          </a:solidFill>
          <a:ln w="9525">
            <a:noFill/>
            <a:miter lim="800000"/>
            <a:headEnd/>
            <a:tailEnd/>
          </a:ln>
          <a:effectLst/>
        </p:spPr>
        <p:txBody>
          <a:bodyPr>
            <a:spAutoFit/>
          </a:bodyPr>
          <a:lstStyle/>
          <a:p>
            <a:pPr>
              <a:spcBef>
                <a:spcPct val="50000"/>
              </a:spcBef>
            </a:pPr>
            <a:r>
              <a:rPr lang="ja-JP" altLang="en-US" sz="1800">
                <a:solidFill>
                  <a:srgbClr val="3333CC"/>
                </a:solidFill>
                <a:latin typeface="Times New Roman" pitchFamily="18" charset="0"/>
              </a:rPr>
              <a:t>細孔内から移動相が抜けた後、</a:t>
            </a:r>
            <a:r>
              <a:rPr lang="en-US" altLang="ja-JP" sz="1800">
                <a:solidFill>
                  <a:srgbClr val="3333CC"/>
                </a:solidFill>
                <a:latin typeface="Times New Roman" pitchFamily="18" charset="0"/>
              </a:rPr>
              <a:t>16MPa</a:t>
            </a:r>
            <a:r>
              <a:rPr lang="ja-JP" altLang="en-US" sz="1800">
                <a:solidFill>
                  <a:srgbClr val="3333CC"/>
                </a:solidFill>
                <a:latin typeface="Times New Roman" pitchFamily="18" charset="0"/>
              </a:rPr>
              <a:t>以上の圧力をかけないと戻らない。</a:t>
            </a:r>
          </a:p>
          <a:p>
            <a:pPr>
              <a:spcBef>
                <a:spcPct val="50000"/>
              </a:spcBef>
            </a:pPr>
            <a:r>
              <a:rPr lang="ja-JP" altLang="en-US" sz="1800">
                <a:solidFill>
                  <a:srgbClr val="FF0066"/>
                </a:solidFill>
                <a:latin typeface="Times New Roman" pitchFamily="18" charset="0"/>
              </a:rPr>
              <a:t>細孔内に移動相を戻すためには有機溶媒を</a:t>
            </a:r>
            <a:r>
              <a:rPr lang="en-US" altLang="ja-JP" sz="1800">
                <a:solidFill>
                  <a:srgbClr val="FF0066"/>
                </a:solidFill>
                <a:latin typeface="Times New Roman" pitchFamily="18" charset="0"/>
              </a:rPr>
              <a:t>70%</a:t>
            </a:r>
            <a:r>
              <a:rPr lang="ja-JP" altLang="en-US" sz="1800">
                <a:solidFill>
                  <a:srgbClr val="FF0066"/>
                </a:solidFill>
                <a:latin typeface="Times New Roman" pitchFamily="18" charset="0"/>
              </a:rPr>
              <a:t>以上含む移動相に置換しなくてはならない。</a:t>
            </a:r>
          </a:p>
        </p:txBody>
      </p:sp>
      <p:sp>
        <p:nvSpPr>
          <p:cNvPr id="371730" name="Rectangle 18"/>
          <p:cNvSpPr>
            <a:spLocks noChangeArrowheads="1"/>
          </p:cNvSpPr>
          <p:nvPr/>
        </p:nvSpPr>
        <p:spPr bwMode="auto">
          <a:xfrm>
            <a:off x="249239" y="1817688"/>
            <a:ext cx="184731" cy="461665"/>
          </a:xfrm>
          <a:prstGeom prst="rect">
            <a:avLst/>
          </a:prstGeom>
          <a:noFill/>
          <a:ln w="9525">
            <a:noFill/>
            <a:miter lim="800000"/>
            <a:headEnd/>
            <a:tailEnd/>
          </a:ln>
          <a:effectLst/>
        </p:spPr>
        <p:txBody>
          <a:bodyPr wrap="none" anchor="ctr">
            <a:spAutoFit/>
          </a:bodyPr>
          <a:lstStyle/>
          <a:p>
            <a:endParaRPr lang="ja-JP" altLang="en-US"/>
          </a:p>
        </p:txBody>
      </p:sp>
      <p:sp>
        <p:nvSpPr>
          <p:cNvPr id="371732" name="Rectangle 20"/>
          <p:cNvSpPr>
            <a:spLocks noChangeArrowheads="1"/>
          </p:cNvSpPr>
          <p:nvPr/>
        </p:nvSpPr>
        <p:spPr bwMode="auto">
          <a:xfrm>
            <a:off x="820739" y="2452689"/>
            <a:ext cx="184731" cy="461665"/>
          </a:xfrm>
          <a:prstGeom prst="rect">
            <a:avLst/>
          </a:prstGeom>
          <a:noFill/>
          <a:ln w="9525">
            <a:noFill/>
            <a:miter lim="800000"/>
            <a:headEnd/>
            <a:tailEnd/>
          </a:ln>
          <a:effectLst/>
        </p:spPr>
        <p:txBody>
          <a:bodyPr wrap="none" anchor="ctr">
            <a:spAutoFit/>
          </a:bodyPr>
          <a:lstStyle/>
          <a:p>
            <a:endParaRPr lang="ja-JP" altLang="en-US"/>
          </a:p>
        </p:txBody>
      </p:sp>
      <p:sp>
        <p:nvSpPr>
          <p:cNvPr id="371717" name="Text Box 5"/>
          <p:cNvSpPr txBox="1">
            <a:spLocks noChangeArrowheads="1"/>
          </p:cNvSpPr>
          <p:nvPr/>
        </p:nvSpPr>
        <p:spPr bwMode="auto">
          <a:xfrm>
            <a:off x="3062289" y="1273175"/>
            <a:ext cx="3019425" cy="40011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kumimoji="0" lang="en-US" altLang="ja-JP" sz="1200">
                <a:solidFill>
                  <a:srgbClr val="000000"/>
                </a:solidFill>
                <a:latin typeface="Times New Roman" pitchFamily="18" charset="0"/>
                <a:ea typeface="ＭＳ 明朝" pitchFamily="17" charset="-128"/>
              </a:rPr>
              <a:t> </a:t>
            </a:r>
            <a:r>
              <a:rPr kumimoji="0" lang="ja-JP" altLang="en-US" sz="2000">
                <a:solidFill>
                  <a:srgbClr val="800000"/>
                </a:solidFill>
                <a:latin typeface="Times New Roman" pitchFamily="18" charset="0"/>
              </a:rPr>
              <a:t>カラム内の</a:t>
            </a:r>
            <a:r>
              <a:rPr kumimoji="0" lang="en-US" altLang="ja-JP" sz="2000">
                <a:solidFill>
                  <a:srgbClr val="800000"/>
                </a:solidFill>
                <a:latin typeface="Times New Roman" pitchFamily="18" charset="0"/>
              </a:rPr>
              <a:t>ODS</a:t>
            </a:r>
            <a:r>
              <a:rPr kumimoji="0" lang="ja-JP" altLang="en-US" sz="2000">
                <a:solidFill>
                  <a:srgbClr val="800000"/>
                </a:solidFill>
                <a:latin typeface="Times New Roman" pitchFamily="18" charset="0"/>
              </a:rPr>
              <a:t>粒子</a:t>
            </a:r>
          </a:p>
        </p:txBody>
      </p:sp>
      <p:grpSp>
        <p:nvGrpSpPr>
          <p:cNvPr id="371780" name="Group 68"/>
          <p:cNvGrpSpPr>
            <a:grpSpLocks/>
          </p:cNvGrpSpPr>
          <p:nvPr/>
        </p:nvGrpSpPr>
        <p:grpSpPr bwMode="auto">
          <a:xfrm>
            <a:off x="1171574" y="2274889"/>
            <a:ext cx="2355851" cy="2306637"/>
            <a:chOff x="1406" y="1903"/>
            <a:chExt cx="1484" cy="1453"/>
          </a:xfrm>
        </p:grpSpPr>
        <p:graphicFrame>
          <p:nvGraphicFramePr>
            <p:cNvPr id="371729" name="Object 17"/>
            <p:cNvGraphicFramePr>
              <a:graphicFrameLocks noChangeAspect="1"/>
            </p:cNvGraphicFramePr>
            <p:nvPr/>
          </p:nvGraphicFramePr>
          <p:xfrm>
            <a:off x="1415" y="1903"/>
            <a:ext cx="754" cy="732"/>
          </p:xfrm>
          <a:graphic>
            <a:graphicData uri="http://schemas.openxmlformats.org/presentationml/2006/ole">
              <mc:AlternateContent xmlns:mc="http://schemas.openxmlformats.org/markup-compatibility/2006">
                <mc:Choice xmlns:v="urn:schemas-microsoft-com:vml" Requires="v">
                  <p:oleObj spid="_x0000_s371943" name="図" r:id="rId3" imgW="2983585" imgH="2674451" progId="Word.Picture.8">
                    <p:embed/>
                  </p:oleObj>
                </mc:Choice>
                <mc:Fallback>
                  <p:oleObj name="図" r:id="rId3" imgW="2983585" imgH="2674451" progId="Word.Picture.8">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 y="1903"/>
                          <a:ext cx="754" cy="7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1753" name="Object 41"/>
            <p:cNvGraphicFramePr>
              <a:graphicFrameLocks noChangeAspect="1"/>
            </p:cNvGraphicFramePr>
            <p:nvPr/>
          </p:nvGraphicFramePr>
          <p:xfrm>
            <a:off x="1406" y="2621"/>
            <a:ext cx="754" cy="732"/>
          </p:xfrm>
          <a:graphic>
            <a:graphicData uri="http://schemas.openxmlformats.org/presentationml/2006/ole">
              <mc:AlternateContent xmlns:mc="http://schemas.openxmlformats.org/markup-compatibility/2006">
                <mc:Choice xmlns:v="urn:schemas-microsoft-com:vml" Requires="v">
                  <p:oleObj spid="_x0000_s371944" name="図" r:id="rId5" imgW="2983585" imgH="2674451" progId="Word.Picture.8">
                    <p:embed/>
                  </p:oleObj>
                </mc:Choice>
                <mc:Fallback>
                  <p:oleObj name="図" r:id="rId5" imgW="2983585" imgH="2674451" progId="Word.Picture.8">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 y="2621"/>
                          <a:ext cx="754" cy="7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1755" name="Object 43"/>
            <p:cNvGraphicFramePr>
              <a:graphicFrameLocks noChangeAspect="1"/>
            </p:cNvGraphicFramePr>
            <p:nvPr/>
          </p:nvGraphicFramePr>
          <p:xfrm>
            <a:off x="2126" y="2624"/>
            <a:ext cx="754" cy="732"/>
          </p:xfrm>
          <a:graphic>
            <a:graphicData uri="http://schemas.openxmlformats.org/presentationml/2006/ole">
              <mc:AlternateContent xmlns:mc="http://schemas.openxmlformats.org/markup-compatibility/2006">
                <mc:Choice xmlns:v="urn:schemas-microsoft-com:vml" Requires="v">
                  <p:oleObj spid="_x0000_s371945" name="図" r:id="rId6" imgW="2983585" imgH="2674451" progId="Word.Picture.8">
                    <p:embed/>
                  </p:oleObj>
                </mc:Choice>
                <mc:Fallback>
                  <p:oleObj name="図" r:id="rId6" imgW="2983585" imgH="2674451" progId="Word.Picture.8">
                    <p:embed/>
                    <p:pic>
                      <p:nvPicPr>
                        <p:cNvPr id="0"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 y="2624"/>
                          <a:ext cx="754" cy="7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1761" name="Object 49"/>
            <p:cNvGraphicFramePr>
              <a:graphicFrameLocks noChangeAspect="1"/>
            </p:cNvGraphicFramePr>
            <p:nvPr/>
          </p:nvGraphicFramePr>
          <p:xfrm>
            <a:off x="2136" y="1917"/>
            <a:ext cx="754" cy="732"/>
          </p:xfrm>
          <a:graphic>
            <a:graphicData uri="http://schemas.openxmlformats.org/presentationml/2006/ole">
              <mc:AlternateContent xmlns:mc="http://schemas.openxmlformats.org/markup-compatibility/2006">
                <mc:Choice xmlns:v="urn:schemas-microsoft-com:vml" Requires="v">
                  <p:oleObj spid="_x0000_s371946" name="図" r:id="rId7" imgW="2983585" imgH="2674451" progId="Word.Picture.8">
                    <p:embed/>
                  </p:oleObj>
                </mc:Choice>
                <mc:Fallback>
                  <p:oleObj name="図" r:id="rId7" imgW="2983585" imgH="2674451" progId="Word.Picture.8">
                    <p:embed/>
                    <p:pic>
                      <p:nvPicPr>
                        <p:cNvPr id="0"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 y="1917"/>
                          <a:ext cx="754" cy="7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71781" name="Group 69"/>
          <p:cNvGrpSpPr>
            <a:grpSpLocks/>
          </p:cNvGrpSpPr>
          <p:nvPr/>
        </p:nvGrpSpPr>
        <p:grpSpPr bwMode="auto">
          <a:xfrm>
            <a:off x="4919664" y="2289176"/>
            <a:ext cx="2327275" cy="2279650"/>
            <a:chOff x="2507" y="1174"/>
            <a:chExt cx="1466" cy="1436"/>
          </a:xfrm>
        </p:grpSpPr>
        <p:graphicFrame>
          <p:nvGraphicFramePr>
            <p:cNvPr id="371731" name="Object 19"/>
            <p:cNvGraphicFramePr>
              <a:graphicFrameLocks noChangeAspect="1"/>
            </p:cNvGraphicFramePr>
            <p:nvPr/>
          </p:nvGraphicFramePr>
          <p:xfrm>
            <a:off x="2507" y="1886"/>
            <a:ext cx="746" cy="724"/>
          </p:xfrm>
          <a:graphic>
            <a:graphicData uri="http://schemas.openxmlformats.org/presentationml/2006/ole">
              <mc:AlternateContent xmlns:mc="http://schemas.openxmlformats.org/markup-compatibility/2006">
                <mc:Choice xmlns:v="urn:schemas-microsoft-com:vml" Requires="v">
                  <p:oleObj spid="_x0000_s371947" name="図" r:id="rId8" imgW="2983585" imgH="2674451" progId="Word.Picture.8">
                    <p:embed/>
                  </p:oleObj>
                </mc:Choice>
                <mc:Fallback>
                  <p:oleObj name="図" r:id="rId8" imgW="2983585" imgH="2674451" progId="Word.Picture.8">
                    <p:embed/>
                    <p:pic>
                      <p:nvPicPr>
                        <p:cNvPr id="0"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7" y="1886"/>
                          <a:ext cx="746" cy="7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1756" name="Object 44"/>
            <p:cNvGraphicFramePr>
              <a:graphicFrameLocks noChangeAspect="1"/>
            </p:cNvGraphicFramePr>
            <p:nvPr/>
          </p:nvGraphicFramePr>
          <p:xfrm>
            <a:off x="3227" y="1884"/>
            <a:ext cx="746" cy="724"/>
          </p:xfrm>
          <a:graphic>
            <a:graphicData uri="http://schemas.openxmlformats.org/presentationml/2006/ole">
              <mc:AlternateContent xmlns:mc="http://schemas.openxmlformats.org/markup-compatibility/2006">
                <mc:Choice xmlns:v="urn:schemas-microsoft-com:vml" Requires="v">
                  <p:oleObj spid="_x0000_s371948" name="図" r:id="rId10" imgW="2983585" imgH="2674451" progId="Word.Picture.8">
                    <p:embed/>
                  </p:oleObj>
                </mc:Choice>
                <mc:Fallback>
                  <p:oleObj name="図" r:id="rId10" imgW="2983585" imgH="2674451" progId="Word.Picture.8">
                    <p:embed/>
                    <p:pic>
                      <p:nvPicPr>
                        <p:cNvPr id="0" name="Picture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7" y="1884"/>
                          <a:ext cx="746" cy="7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1762" name="Object 50"/>
            <p:cNvGraphicFramePr>
              <a:graphicFrameLocks noChangeAspect="1"/>
            </p:cNvGraphicFramePr>
            <p:nvPr/>
          </p:nvGraphicFramePr>
          <p:xfrm>
            <a:off x="3224" y="1174"/>
            <a:ext cx="746" cy="724"/>
          </p:xfrm>
          <a:graphic>
            <a:graphicData uri="http://schemas.openxmlformats.org/presentationml/2006/ole">
              <mc:AlternateContent xmlns:mc="http://schemas.openxmlformats.org/markup-compatibility/2006">
                <mc:Choice xmlns:v="urn:schemas-microsoft-com:vml" Requires="v">
                  <p:oleObj spid="_x0000_s371949" name="図" r:id="rId11" imgW="2983585" imgH="2674451" progId="Word.Picture.8">
                    <p:embed/>
                  </p:oleObj>
                </mc:Choice>
                <mc:Fallback>
                  <p:oleObj name="図" r:id="rId11" imgW="2983585" imgH="2674451" progId="Word.Picture.8">
                    <p:embed/>
                    <p:pic>
                      <p:nvPicPr>
                        <p:cNvPr id="0" name="Picture 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4" y="1174"/>
                          <a:ext cx="746" cy="7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1766" name="Object 54"/>
            <p:cNvGraphicFramePr>
              <a:graphicFrameLocks noChangeAspect="1"/>
            </p:cNvGraphicFramePr>
            <p:nvPr/>
          </p:nvGraphicFramePr>
          <p:xfrm>
            <a:off x="2507" y="1176"/>
            <a:ext cx="746" cy="724"/>
          </p:xfrm>
          <a:graphic>
            <a:graphicData uri="http://schemas.openxmlformats.org/presentationml/2006/ole">
              <mc:AlternateContent xmlns:mc="http://schemas.openxmlformats.org/markup-compatibility/2006">
                <mc:Choice xmlns:v="urn:schemas-microsoft-com:vml" Requires="v">
                  <p:oleObj spid="_x0000_s371950" name="図" r:id="rId12" imgW="2983585" imgH="2674451" progId="Word.Picture.8">
                    <p:embed/>
                  </p:oleObj>
                </mc:Choice>
                <mc:Fallback>
                  <p:oleObj name="図" r:id="rId12" imgW="2983585" imgH="2674451" progId="Word.Picture.8">
                    <p:embed/>
                    <p:pic>
                      <p:nvPicPr>
                        <p:cNvPr id="0"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7" y="1176"/>
                          <a:ext cx="746" cy="7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ransition>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a:spLocks noGrp="1" noChangeArrowheads="1"/>
          </p:cNvSpPr>
          <p:nvPr>
            <p:ph type="sldNum" sz="quarter" idx="4"/>
          </p:nvPr>
        </p:nvSpPr>
        <p:spPr/>
        <p:txBody>
          <a:bodyPr/>
          <a:lstStyle/>
          <a:p>
            <a:fld id="{F8A8C169-F58B-46F3-A429-27A01970E0D3}" type="slidenum">
              <a:rPr lang="en-US" altLang="ja-JP"/>
              <a:pPr/>
              <a:t>11</a:t>
            </a:fld>
            <a:endParaRPr lang="en-US" altLang="ja-JP"/>
          </a:p>
        </p:txBody>
      </p:sp>
      <p:sp>
        <p:nvSpPr>
          <p:cNvPr id="237572" name="Rectangle 4"/>
          <p:cNvSpPr>
            <a:spLocks noGrp="1" noChangeArrowheads="1"/>
          </p:cNvSpPr>
          <p:nvPr>
            <p:ph type="ctrTitle"/>
          </p:nvPr>
        </p:nvSpPr>
        <p:spPr>
          <a:xfrm>
            <a:off x="1001714" y="960438"/>
            <a:ext cx="7629525" cy="1143000"/>
          </a:xfrm>
        </p:spPr>
        <p:txBody>
          <a:bodyPr/>
          <a:lstStyle/>
          <a:p>
            <a:r>
              <a:rPr lang="ja-JP" altLang="en-US" sz="4000"/>
              <a:t>細孔から移動相を抜け出させるためにどんな力が作用しているか？</a:t>
            </a:r>
          </a:p>
        </p:txBody>
      </p:sp>
      <p:sp>
        <p:nvSpPr>
          <p:cNvPr id="237573" name="Rectangle 5"/>
          <p:cNvSpPr>
            <a:spLocks noGrp="1" noChangeArrowheads="1"/>
          </p:cNvSpPr>
          <p:nvPr>
            <p:ph type="subTitle" idx="1"/>
          </p:nvPr>
        </p:nvSpPr>
        <p:spPr>
          <a:xfrm>
            <a:off x="1200149" y="4257675"/>
            <a:ext cx="7232651" cy="1752600"/>
          </a:xfrm>
        </p:spPr>
        <p:txBody>
          <a:bodyPr/>
          <a:lstStyle/>
          <a:p>
            <a:r>
              <a:rPr lang="ja-JP" altLang="en-US" sz="6600"/>
              <a:t>毛管作用</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7573">
                                            <p:txEl>
                                              <p:pRg st="0" end="0"/>
                                            </p:txEl>
                                          </p:spTgt>
                                        </p:tgtEl>
                                        <p:attrNameLst>
                                          <p:attrName>style.visibility</p:attrName>
                                        </p:attrNameLst>
                                      </p:cBhvr>
                                      <p:to>
                                        <p:strVal val="visible"/>
                                      </p:to>
                                    </p:set>
                                    <p:animEffect transition="in" filter="box(in)">
                                      <p:cBhvr>
                                        <p:cTn id="7" dur="2000"/>
                                        <p:tgtEl>
                                          <p:spTgt spid="2375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4"/>
          <p:cNvSpPr>
            <a:spLocks noGrp="1"/>
          </p:cNvSpPr>
          <p:nvPr>
            <p:ph type="sldNum" sz="quarter" idx="12"/>
          </p:nvPr>
        </p:nvSpPr>
        <p:spPr/>
        <p:txBody>
          <a:bodyPr/>
          <a:lstStyle/>
          <a:p>
            <a:fld id="{D4112348-1142-4509-B9E8-11C459D7724C}" type="slidenum">
              <a:rPr lang="en-US" altLang="ja-JP"/>
              <a:pPr/>
              <a:t>12</a:t>
            </a:fld>
            <a:endParaRPr lang="en-US" altLang="ja-JP" dirty="0"/>
          </a:p>
        </p:txBody>
      </p:sp>
      <p:sp>
        <p:nvSpPr>
          <p:cNvPr id="252932" name="Rectangle 4"/>
          <p:cNvSpPr>
            <a:spLocks noGrp="1" noChangeArrowheads="1"/>
          </p:cNvSpPr>
          <p:nvPr>
            <p:ph type="title"/>
          </p:nvPr>
        </p:nvSpPr>
        <p:spPr>
          <a:xfrm>
            <a:off x="781050" y="830264"/>
            <a:ext cx="7666039" cy="898525"/>
          </a:xfrm>
        </p:spPr>
        <p:txBody>
          <a:bodyPr/>
          <a:lstStyle/>
          <a:p>
            <a:r>
              <a:rPr lang="ja-JP" altLang="en-US" sz="4000"/>
              <a:t>毛管現象とは</a:t>
            </a:r>
            <a:br>
              <a:rPr lang="ja-JP" altLang="en-US" sz="4000"/>
            </a:br>
            <a:r>
              <a:rPr lang="ja-JP" altLang="en-US" sz="2800">
                <a:solidFill>
                  <a:srgbClr val="660066"/>
                </a:solidFill>
              </a:rPr>
              <a:t>                           （岩波　理化学辞典　第</a:t>
            </a:r>
            <a:r>
              <a:rPr lang="en-US" altLang="ja-JP" sz="2800">
                <a:solidFill>
                  <a:srgbClr val="660066"/>
                </a:solidFill>
              </a:rPr>
              <a:t>5</a:t>
            </a:r>
            <a:r>
              <a:rPr lang="ja-JP" altLang="en-US" sz="2800">
                <a:solidFill>
                  <a:srgbClr val="660066"/>
                </a:solidFill>
              </a:rPr>
              <a:t>版）</a:t>
            </a:r>
          </a:p>
        </p:txBody>
      </p:sp>
      <p:sp>
        <p:nvSpPr>
          <p:cNvPr id="252933" name="Text Box 5"/>
          <p:cNvSpPr txBox="1">
            <a:spLocks noChangeArrowheads="1"/>
          </p:cNvSpPr>
          <p:nvPr/>
        </p:nvSpPr>
        <p:spPr bwMode="auto">
          <a:xfrm>
            <a:off x="866775" y="2078039"/>
            <a:ext cx="7862888" cy="4206875"/>
          </a:xfrm>
          <a:prstGeom prst="rect">
            <a:avLst/>
          </a:prstGeom>
          <a:noFill/>
          <a:ln w="9525">
            <a:noFill/>
            <a:miter lim="800000"/>
            <a:headEnd/>
            <a:tailEnd/>
          </a:ln>
          <a:effectLst/>
        </p:spPr>
        <p:txBody>
          <a:bodyPr>
            <a:spAutoFit/>
          </a:bodyPr>
          <a:lstStyle/>
          <a:p>
            <a:pPr>
              <a:spcBef>
                <a:spcPct val="50000"/>
              </a:spcBef>
            </a:pPr>
            <a:r>
              <a:rPr lang="ja-JP" altLang="en-US" sz="3000" dirty="0">
                <a:solidFill>
                  <a:srgbClr val="660066"/>
                </a:solidFill>
              </a:rPr>
              <a:t>　</a:t>
            </a:r>
            <a:r>
              <a:rPr lang="ja-JP" altLang="en-US" sz="3000" dirty="0"/>
              <a:t>液体中に細い管（毛細管）を立てると、管内において液面が管外よりも上がりまたは下がる現象。液体分子間の凝集力と液体と管壁の間の付着力との大小関係により，液体が管を濡らす（付着力が大きい）ときは液面は上昇し、濡らさないときは下降する。管の内外の液面の高さの差を</a:t>
            </a:r>
            <a:r>
              <a:rPr lang="en-US" altLang="ja-JP" sz="3000" i="1" dirty="0"/>
              <a:t>h</a:t>
            </a:r>
            <a:r>
              <a:rPr lang="ja-JP" altLang="en-US" sz="3000" i="1" dirty="0" err="1"/>
              <a:t>、</a:t>
            </a:r>
            <a:r>
              <a:rPr lang="ja-JP" altLang="en-US" sz="3000" dirty="0"/>
              <a:t>管の半径を</a:t>
            </a:r>
            <a:r>
              <a:rPr lang="en-US" altLang="ja-JP" sz="3000" i="1" dirty="0"/>
              <a:t>r</a:t>
            </a:r>
            <a:r>
              <a:rPr lang="ja-JP" altLang="en-US" sz="3000" dirty="0" err="1"/>
              <a:t>、</a:t>
            </a:r>
            <a:r>
              <a:rPr lang="ja-JP" altLang="en-US" sz="3000" dirty="0"/>
              <a:t>液体の密度を</a:t>
            </a:r>
            <a:r>
              <a:rPr lang="en-US" altLang="ja-JP" sz="3000" i="1" dirty="0"/>
              <a:t>ρ</a:t>
            </a:r>
            <a:r>
              <a:rPr lang="ja-JP" altLang="en-US" sz="3000" dirty="0" err="1"/>
              <a:t>、</a:t>
            </a:r>
            <a:r>
              <a:rPr lang="ja-JP" altLang="en-US" sz="3000" dirty="0"/>
              <a:t>液体の表面張力を</a:t>
            </a:r>
            <a:r>
              <a:rPr lang="en-US" altLang="ja-JP" sz="3000" dirty="0"/>
              <a:t>γ</a:t>
            </a:r>
            <a:r>
              <a:rPr lang="ja-JP" altLang="en-US" sz="3000" dirty="0" err="1"/>
              <a:t>、</a:t>
            </a:r>
            <a:r>
              <a:rPr lang="ja-JP" altLang="en-US" sz="3000" dirty="0"/>
              <a:t>接触角を</a:t>
            </a:r>
            <a:r>
              <a:rPr lang="en-US" altLang="ja-JP" sz="3000" dirty="0"/>
              <a:t>θ</a:t>
            </a:r>
            <a:r>
              <a:rPr lang="ja-JP" altLang="en-US" sz="3000" dirty="0" err="1"/>
              <a:t>、</a:t>
            </a:r>
            <a:r>
              <a:rPr lang="ja-JP" altLang="en-US" sz="3000" dirty="0"/>
              <a:t>重力加速度を</a:t>
            </a:r>
            <a:r>
              <a:rPr lang="en-US" altLang="ja-JP" sz="3000" i="1" dirty="0"/>
              <a:t>g</a:t>
            </a:r>
            <a:r>
              <a:rPr lang="ja-JP" altLang="en-US" sz="3000" dirty="0"/>
              <a:t>とすれば、</a:t>
            </a:r>
            <a:r>
              <a:rPr lang="en-US" altLang="ja-JP" sz="3000" i="1" dirty="0"/>
              <a:t>h</a:t>
            </a:r>
            <a:r>
              <a:rPr lang="en-US" altLang="ja-JP" sz="3000" dirty="0"/>
              <a:t>=2γcosθ/</a:t>
            </a:r>
            <a:r>
              <a:rPr lang="en-US" altLang="ja-JP" sz="3000" i="1" dirty="0" err="1"/>
              <a:t>rρg</a:t>
            </a:r>
            <a:r>
              <a:rPr lang="ja-JP" altLang="en-US" sz="3000" i="1" dirty="0"/>
              <a:t>となる。</a:t>
            </a:r>
          </a:p>
        </p:txBody>
      </p:sp>
    </p:spTree>
  </p:cSld>
  <p:clrMapOvr>
    <a:masterClrMapping/>
  </p:clrMapOvr>
  <p:transition>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 5"/>
          <p:cNvSpPr>
            <a:spLocks noGrp="1"/>
          </p:cNvSpPr>
          <p:nvPr>
            <p:ph type="sldNum" sz="quarter" idx="12"/>
          </p:nvPr>
        </p:nvSpPr>
        <p:spPr/>
        <p:txBody>
          <a:bodyPr/>
          <a:lstStyle/>
          <a:p>
            <a:fld id="{EFE7417F-8979-4F11-AB70-953F07DE4DAF}" type="slidenum">
              <a:rPr lang="en-US" altLang="ja-JP"/>
              <a:pPr/>
              <a:t>13</a:t>
            </a:fld>
            <a:endParaRPr lang="en-US" altLang="ja-JP"/>
          </a:p>
        </p:txBody>
      </p:sp>
      <p:pic>
        <p:nvPicPr>
          <p:cNvPr id="317451" name="Picture 11" descr="毛管現象2"/>
          <p:cNvPicPr>
            <a:picLocks noChangeAspect="1" noChangeArrowheads="1"/>
          </p:cNvPicPr>
          <p:nvPr/>
        </p:nvPicPr>
        <p:blipFill>
          <a:blip r:embed="rId2" cstate="print"/>
          <a:srcRect/>
          <a:stretch>
            <a:fillRect/>
          </a:stretch>
        </p:blipFill>
        <p:spPr bwMode="auto">
          <a:xfrm>
            <a:off x="3601065" y="2186603"/>
            <a:ext cx="5060951" cy="3795712"/>
          </a:xfrm>
          <a:prstGeom prst="rect">
            <a:avLst/>
          </a:prstGeom>
          <a:noFill/>
        </p:spPr>
      </p:pic>
      <p:sp>
        <p:nvSpPr>
          <p:cNvPr id="317442" name="Rectangle 2"/>
          <p:cNvSpPr>
            <a:spLocks noGrp="1" noChangeArrowheads="1"/>
          </p:cNvSpPr>
          <p:nvPr>
            <p:ph type="title"/>
          </p:nvPr>
        </p:nvSpPr>
        <p:spPr>
          <a:xfrm>
            <a:off x="1071564" y="949325"/>
            <a:ext cx="6929437" cy="684213"/>
          </a:xfrm>
        </p:spPr>
        <p:txBody>
          <a:bodyPr/>
          <a:lstStyle/>
          <a:p>
            <a:r>
              <a:rPr lang="ja-JP" altLang="en-US" sz="3600"/>
              <a:t>毛管現象</a:t>
            </a:r>
            <a:br>
              <a:rPr lang="ja-JP" altLang="en-US" sz="3600"/>
            </a:br>
            <a:r>
              <a:rPr lang="en-US" altLang="ja-JP" sz="3200"/>
              <a:t>Capillarity, Capillary phenomenon</a:t>
            </a:r>
          </a:p>
        </p:txBody>
      </p:sp>
      <p:sp>
        <p:nvSpPr>
          <p:cNvPr id="317444" name="Rectangle 4"/>
          <p:cNvSpPr>
            <a:spLocks noChangeArrowheads="1"/>
          </p:cNvSpPr>
          <p:nvPr/>
        </p:nvSpPr>
        <p:spPr bwMode="auto">
          <a:xfrm>
            <a:off x="710227" y="2235815"/>
            <a:ext cx="3052763" cy="1877437"/>
          </a:xfrm>
          <a:prstGeom prst="rect">
            <a:avLst/>
          </a:prstGeom>
          <a:noFill/>
          <a:ln w="9525">
            <a:noFill/>
            <a:miter lim="800000"/>
            <a:headEnd/>
            <a:tailEnd/>
          </a:ln>
          <a:effectLst/>
        </p:spPr>
        <p:txBody>
          <a:bodyPr>
            <a:spAutoFit/>
          </a:bodyPr>
          <a:lstStyle/>
          <a:p>
            <a:r>
              <a:rPr lang="ja-JP" altLang="en-US" dirty="0"/>
              <a:t>毛管現象の式</a:t>
            </a:r>
            <a:r>
              <a:rPr lang="en-US" altLang="ja-JP" i="1" dirty="0"/>
              <a:t>:</a:t>
            </a:r>
          </a:p>
          <a:p>
            <a:r>
              <a:rPr lang="en-US" altLang="ja-JP" i="1" dirty="0">
                <a:solidFill>
                  <a:schemeClr val="folHlink"/>
                </a:solidFill>
              </a:rPr>
              <a:t>h</a:t>
            </a:r>
            <a:r>
              <a:rPr lang="en-US" altLang="ja-JP" dirty="0">
                <a:solidFill>
                  <a:schemeClr val="folHlink"/>
                </a:solidFill>
              </a:rPr>
              <a:t>=2</a:t>
            </a:r>
            <a:r>
              <a:rPr lang="en-US" altLang="ja-JP" i="1" dirty="0">
                <a:solidFill>
                  <a:schemeClr val="folHlink"/>
                </a:solidFill>
                <a:latin typeface="Symbol" pitchFamily="18" charset="2"/>
              </a:rPr>
              <a:t>g </a:t>
            </a:r>
            <a:r>
              <a:rPr lang="en-US" altLang="ja-JP" dirty="0" err="1">
                <a:solidFill>
                  <a:schemeClr val="folHlink"/>
                </a:solidFill>
              </a:rPr>
              <a:t>cos</a:t>
            </a:r>
            <a:r>
              <a:rPr lang="en-US" altLang="ja-JP" i="1" dirty="0" err="1">
                <a:solidFill>
                  <a:schemeClr val="folHlink"/>
                </a:solidFill>
                <a:latin typeface="Symbol" pitchFamily="18" charset="2"/>
              </a:rPr>
              <a:t>q</a:t>
            </a:r>
            <a:r>
              <a:rPr lang="en-US" altLang="ja-JP" i="1" dirty="0">
                <a:solidFill>
                  <a:schemeClr val="folHlink"/>
                </a:solidFill>
                <a:latin typeface="Symbol" pitchFamily="18" charset="2"/>
              </a:rPr>
              <a:t> </a:t>
            </a:r>
            <a:r>
              <a:rPr lang="en-US" altLang="ja-JP" dirty="0">
                <a:solidFill>
                  <a:schemeClr val="folHlink"/>
                </a:solidFill>
              </a:rPr>
              <a:t>/(</a:t>
            </a:r>
            <a:r>
              <a:rPr lang="en-US" altLang="ja-JP" i="1" dirty="0" err="1">
                <a:solidFill>
                  <a:schemeClr val="folHlink"/>
                </a:solidFill>
              </a:rPr>
              <a:t>r</a:t>
            </a:r>
            <a:r>
              <a:rPr lang="en-US" altLang="ja-JP" i="1" dirty="0" err="1">
                <a:solidFill>
                  <a:schemeClr val="folHlink"/>
                </a:solidFill>
                <a:latin typeface="Symbol" pitchFamily="18" charset="2"/>
              </a:rPr>
              <a:t>r</a:t>
            </a:r>
            <a:r>
              <a:rPr lang="en-US" altLang="ja-JP" i="1" dirty="0" err="1">
                <a:solidFill>
                  <a:schemeClr val="folHlink"/>
                </a:solidFill>
              </a:rPr>
              <a:t>g</a:t>
            </a:r>
            <a:r>
              <a:rPr lang="en-US" altLang="ja-JP" i="1" dirty="0">
                <a:solidFill>
                  <a:schemeClr val="folHlink"/>
                </a:solidFill>
              </a:rPr>
              <a:t>)</a:t>
            </a:r>
          </a:p>
          <a:p>
            <a:pPr>
              <a:buFont typeface="Symbol" pitchFamily="18" charset="2"/>
              <a:buChar char="g"/>
            </a:pPr>
            <a:r>
              <a:rPr lang="en-US" altLang="ja-JP" dirty="0"/>
              <a:t> : </a:t>
            </a:r>
            <a:r>
              <a:rPr lang="ja-JP" altLang="en-US" dirty="0"/>
              <a:t>表面張力</a:t>
            </a:r>
          </a:p>
          <a:p>
            <a:pPr>
              <a:buFont typeface="Symbol" pitchFamily="18" charset="2"/>
              <a:buChar char="r"/>
            </a:pPr>
            <a:r>
              <a:rPr lang="en-US" altLang="ja-JP" dirty="0"/>
              <a:t>: </a:t>
            </a:r>
            <a:r>
              <a:rPr lang="ja-JP" altLang="en-US" dirty="0"/>
              <a:t>液体の密度（比重）</a:t>
            </a:r>
          </a:p>
          <a:p>
            <a:pPr>
              <a:buFont typeface="Symbol" pitchFamily="18" charset="2"/>
              <a:buNone/>
            </a:pPr>
            <a:endParaRPr lang="en-US" altLang="ja-JP" sz="2000" dirty="0"/>
          </a:p>
        </p:txBody>
      </p:sp>
      <p:sp>
        <p:nvSpPr>
          <p:cNvPr id="317447" name="Line 7"/>
          <p:cNvSpPr>
            <a:spLocks noChangeShapeType="1"/>
          </p:cNvSpPr>
          <p:nvPr/>
        </p:nvSpPr>
        <p:spPr bwMode="auto">
          <a:xfrm>
            <a:off x="6101377" y="2523152"/>
            <a:ext cx="0" cy="519112"/>
          </a:xfrm>
          <a:prstGeom prst="line">
            <a:avLst/>
          </a:prstGeom>
          <a:noFill/>
          <a:ln w="9525">
            <a:solidFill>
              <a:srgbClr val="FF0000"/>
            </a:solidFill>
            <a:round/>
            <a:headEnd/>
            <a:tailEnd type="triangle" w="med" len="med"/>
          </a:ln>
          <a:effectLst/>
        </p:spPr>
        <p:txBody>
          <a:bodyPr>
            <a:spAutoFit/>
          </a:bodyPr>
          <a:lstStyle/>
          <a:p>
            <a:endParaRPr lang="ja-JP" altLang="en-US"/>
          </a:p>
        </p:txBody>
      </p:sp>
      <p:sp>
        <p:nvSpPr>
          <p:cNvPr id="317448" name="Text Box 8"/>
          <p:cNvSpPr txBox="1">
            <a:spLocks noChangeArrowheads="1"/>
          </p:cNvSpPr>
          <p:nvPr/>
        </p:nvSpPr>
        <p:spPr bwMode="auto">
          <a:xfrm>
            <a:off x="6080739" y="2537439"/>
            <a:ext cx="292100" cy="307777"/>
          </a:xfrm>
          <a:prstGeom prst="rect">
            <a:avLst/>
          </a:prstGeom>
          <a:noFill/>
          <a:ln w="9525">
            <a:noFill/>
            <a:miter lim="800000"/>
            <a:headEnd/>
            <a:tailEnd/>
          </a:ln>
          <a:effectLst/>
        </p:spPr>
        <p:txBody>
          <a:bodyPr>
            <a:spAutoFit/>
          </a:bodyPr>
          <a:lstStyle/>
          <a:p>
            <a:pPr>
              <a:spcBef>
                <a:spcPct val="50000"/>
              </a:spcBef>
            </a:pPr>
            <a:r>
              <a:rPr lang="en-US" altLang="ja-JP" sz="1400">
                <a:solidFill>
                  <a:schemeClr val="folHlink"/>
                </a:solidFill>
                <a:latin typeface="Arial Black" pitchFamily="34" charset="0"/>
              </a:rPr>
              <a:t>g</a:t>
            </a:r>
          </a:p>
        </p:txBody>
      </p:sp>
      <p:sp>
        <p:nvSpPr>
          <p:cNvPr id="317449" name="Text Box 9"/>
          <p:cNvSpPr txBox="1">
            <a:spLocks noChangeArrowheads="1"/>
          </p:cNvSpPr>
          <p:nvPr/>
        </p:nvSpPr>
        <p:spPr bwMode="auto">
          <a:xfrm>
            <a:off x="3666152" y="5921990"/>
            <a:ext cx="2276475" cy="582613"/>
          </a:xfrm>
          <a:prstGeom prst="rect">
            <a:avLst/>
          </a:prstGeom>
          <a:noFill/>
          <a:ln w="9525">
            <a:noFill/>
            <a:miter lim="800000"/>
            <a:headEnd/>
            <a:tailEnd/>
          </a:ln>
          <a:effectLst/>
        </p:spPr>
        <p:txBody>
          <a:bodyPr>
            <a:spAutoFit/>
          </a:bodyPr>
          <a:lstStyle/>
          <a:p>
            <a:pPr>
              <a:lnSpc>
                <a:spcPct val="75000"/>
              </a:lnSpc>
              <a:spcBef>
                <a:spcPct val="50000"/>
              </a:spcBef>
            </a:pPr>
            <a:r>
              <a:rPr lang="ja-JP" altLang="en-US" sz="1600" b="1"/>
              <a:t>液体が管に濡れる場合</a:t>
            </a:r>
          </a:p>
          <a:p>
            <a:pPr>
              <a:lnSpc>
                <a:spcPct val="75000"/>
              </a:lnSpc>
              <a:spcBef>
                <a:spcPct val="50000"/>
              </a:spcBef>
            </a:pPr>
            <a:r>
              <a:rPr lang="ja-JP" altLang="en-US" sz="1600" b="1">
                <a:latin typeface="Symbol" pitchFamily="18" charset="2"/>
              </a:rPr>
              <a:t>           </a:t>
            </a:r>
            <a:r>
              <a:rPr lang="en-US" altLang="ja-JP" sz="1600" b="1">
                <a:latin typeface="Symbol" pitchFamily="18" charset="2"/>
              </a:rPr>
              <a:t>q </a:t>
            </a:r>
            <a:r>
              <a:rPr lang="en-US" altLang="ja-JP" sz="1600" b="1"/>
              <a:t>&lt; 90°</a:t>
            </a:r>
          </a:p>
        </p:txBody>
      </p:sp>
      <p:sp>
        <p:nvSpPr>
          <p:cNvPr id="317450" name="Text Box 10"/>
          <p:cNvSpPr txBox="1">
            <a:spLocks noChangeArrowheads="1"/>
          </p:cNvSpPr>
          <p:nvPr/>
        </p:nvSpPr>
        <p:spPr bwMode="auto">
          <a:xfrm>
            <a:off x="6339503" y="5834678"/>
            <a:ext cx="2538412" cy="669414"/>
          </a:xfrm>
          <a:prstGeom prst="rect">
            <a:avLst/>
          </a:prstGeom>
          <a:noFill/>
          <a:ln w="9525">
            <a:noFill/>
            <a:miter lim="800000"/>
            <a:headEnd/>
            <a:tailEnd/>
          </a:ln>
          <a:effectLst/>
        </p:spPr>
        <p:txBody>
          <a:bodyPr lIns="18000">
            <a:spAutoFit/>
          </a:bodyPr>
          <a:lstStyle/>
          <a:p>
            <a:pPr>
              <a:spcBef>
                <a:spcPct val="50000"/>
              </a:spcBef>
            </a:pPr>
            <a:r>
              <a:rPr lang="ja-JP" altLang="en-US" sz="1600" b="1"/>
              <a:t>液体が管に濡れない場合</a:t>
            </a:r>
          </a:p>
          <a:p>
            <a:pPr>
              <a:lnSpc>
                <a:spcPct val="75000"/>
              </a:lnSpc>
              <a:spcBef>
                <a:spcPct val="50000"/>
              </a:spcBef>
            </a:pPr>
            <a:r>
              <a:rPr lang="ja-JP" altLang="en-US" sz="1600" b="1">
                <a:latin typeface="Symbol" pitchFamily="18" charset="2"/>
              </a:rPr>
              <a:t>            </a:t>
            </a:r>
            <a:r>
              <a:rPr lang="en-US" altLang="ja-JP" sz="1600" b="1">
                <a:latin typeface="Symbol" pitchFamily="18" charset="2"/>
              </a:rPr>
              <a:t>q </a:t>
            </a:r>
            <a:r>
              <a:rPr lang="en-US" altLang="ja-JP" sz="1600" b="1"/>
              <a:t>&gt; 90°</a:t>
            </a:r>
          </a:p>
        </p:txBody>
      </p:sp>
      <p:sp>
        <p:nvSpPr>
          <p:cNvPr id="317453" name="Line 13"/>
          <p:cNvSpPr>
            <a:spLocks noChangeShapeType="1"/>
          </p:cNvSpPr>
          <p:nvPr/>
        </p:nvSpPr>
        <p:spPr bwMode="auto">
          <a:xfrm>
            <a:off x="4753590" y="2915264"/>
            <a:ext cx="738188" cy="0"/>
          </a:xfrm>
          <a:prstGeom prst="line">
            <a:avLst/>
          </a:prstGeom>
          <a:noFill/>
          <a:ln w="9525">
            <a:solidFill>
              <a:srgbClr val="000080"/>
            </a:solidFill>
            <a:miter lim="800000"/>
            <a:headEnd/>
            <a:tailEnd/>
          </a:ln>
          <a:effectLst/>
        </p:spPr>
        <p:txBody>
          <a:bodyPr wrap="none"/>
          <a:lstStyle/>
          <a:p>
            <a:endParaRPr lang="ja-JP" altLang="en-US"/>
          </a:p>
        </p:txBody>
      </p:sp>
      <p:sp>
        <p:nvSpPr>
          <p:cNvPr id="317454" name="Line 14"/>
          <p:cNvSpPr>
            <a:spLocks noChangeShapeType="1"/>
          </p:cNvSpPr>
          <p:nvPr/>
        </p:nvSpPr>
        <p:spPr bwMode="auto">
          <a:xfrm>
            <a:off x="5277464" y="2910503"/>
            <a:ext cx="0" cy="719137"/>
          </a:xfrm>
          <a:prstGeom prst="line">
            <a:avLst/>
          </a:prstGeom>
          <a:noFill/>
          <a:ln w="9525">
            <a:solidFill>
              <a:srgbClr val="000080"/>
            </a:solidFill>
            <a:miter lim="800000"/>
            <a:headEnd type="arrow" w="med" len="med"/>
            <a:tailEnd type="arrow" w="med" len="med"/>
          </a:ln>
          <a:effectLst/>
        </p:spPr>
        <p:txBody>
          <a:bodyPr wrap="none"/>
          <a:lstStyle/>
          <a:p>
            <a:endParaRPr lang="ja-JP" altLang="en-US"/>
          </a:p>
        </p:txBody>
      </p:sp>
      <p:sp>
        <p:nvSpPr>
          <p:cNvPr id="317455" name="Text Box 15"/>
          <p:cNvSpPr txBox="1">
            <a:spLocks noChangeArrowheads="1"/>
          </p:cNvSpPr>
          <p:nvPr/>
        </p:nvSpPr>
        <p:spPr bwMode="auto">
          <a:xfrm>
            <a:off x="5239365" y="3143864"/>
            <a:ext cx="292100" cy="307777"/>
          </a:xfrm>
          <a:prstGeom prst="rect">
            <a:avLst/>
          </a:prstGeom>
          <a:noFill/>
          <a:ln w="9525">
            <a:noFill/>
            <a:miter lim="800000"/>
            <a:headEnd/>
            <a:tailEnd/>
          </a:ln>
          <a:effectLst/>
        </p:spPr>
        <p:txBody>
          <a:bodyPr>
            <a:spAutoFit/>
          </a:bodyPr>
          <a:lstStyle/>
          <a:p>
            <a:pPr>
              <a:spcBef>
                <a:spcPct val="50000"/>
              </a:spcBef>
            </a:pPr>
            <a:r>
              <a:rPr lang="en-US" altLang="ja-JP" sz="1400">
                <a:solidFill>
                  <a:schemeClr val="folHlink"/>
                </a:solidFill>
                <a:latin typeface="Arial Black" pitchFamily="34" charset="0"/>
              </a:rPr>
              <a:t>h</a:t>
            </a:r>
          </a:p>
        </p:txBody>
      </p:sp>
      <p:sp>
        <p:nvSpPr>
          <p:cNvPr id="317456" name="Line 16"/>
          <p:cNvSpPr>
            <a:spLocks noChangeShapeType="1"/>
          </p:cNvSpPr>
          <p:nvPr/>
        </p:nvSpPr>
        <p:spPr bwMode="auto">
          <a:xfrm>
            <a:off x="7503139" y="4336077"/>
            <a:ext cx="738188" cy="0"/>
          </a:xfrm>
          <a:prstGeom prst="line">
            <a:avLst/>
          </a:prstGeom>
          <a:noFill/>
          <a:ln w="9525">
            <a:solidFill>
              <a:srgbClr val="000080"/>
            </a:solidFill>
            <a:miter lim="800000"/>
            <a:headEnd/>
            <a:tailEnd/>
          </a:ln>
          <a:effectLst/>
        </p:spPr>
        <p:txBody>
          <a:bodyPr wrap="none"/>
          <a:lstStyle/>
          <a:p>
            <a:endParaRPr lang="ja-JP" altLang="en-US"/>
          </a:p>
        </p:txBody>
      </p:sp>
      <p:sp>
        <p:nvSpPr>
          <p:cNvPr id="317457" name="Line 17"/>
          <p:cNvSpPr>
            <a:spLocks noChangeShapeType="1"/>
          </p:cNvSpPr>
          <p:nvPr/>
        </p:nvSpPr>
        <p:spPr bwMode="auto">
          <a:xfrm>
            <a:off x="7974627" y="3635990"/>
            <a:ext cx="0" cy="719138"/>
          </a:xfrm>
          <a:prstGeom prst="line">
            <a:avLst/>
          </a:prstGeom>
          <a:noFill/>
          <a:ln w="9525">
            <a:solidFill>
              <a:srgbClr val="000080"/>
            </a:solidFill>
            <a:miter lim="800000"/>
            <a:headEnd type="arrow" w="med" len="med"/>
            <a:tailEnd type="arrow" w="med" len="med"/>
          </a:ln>
          <a:effectLst/>
        </p:spPr>
        <p:txBody>
          <a:bodyPr wrap="none"/>
          <a:lstStyle/>
          <a:p>
            <a:endParaRPr lang="ja-JP" altLang="en-US"/>
          </a:p>
        </p:txBody>
      </p:sp>
      <p:sp>
        <p:nvSpPr>
          <p:cNvPr id="317458" name="Text Box 18"/>
          <p:cNvSpPr txBox="1">
            <a:spLocks noChangeArrowheads="1"/>
          </p:cNvSpPr>
          <p:nvPr/>
        </p:nvSpPr>
        <p:spPr bwMode="auto">
          <a:xfrm>
            <a:off x="7936527" y="3855065"/>
            <a:ext cx="292100" cy="307777"/>
          </a:xfrm>
          <a:prstGeom prst="rect">
            <a:avLst/>
          </a:prstGeom>
          <a:noFill/>
          <a:ln w="9525">
            <a:noFill/>
            <a:miter lim="800000"/>
            <a:headEnd/>
            <a:tailEnd/>
          </a:ln>
          <a:effectLst/>
        </p:spPr>
        <p:txBody>
          <a:bodyPr>
            <a:spAutoFit/>
          </a:bodyPr>
          <a:lstStyle/>
          <a:p>
            <a:pPr>
              <a:spcBef>
                <a:spcPct val="50000"/>
              </a:spcBef>
            </a:pPr>
            <a:r>
              <a:rPr lang="en-US" altLang="ja-JP" sz="1400">
                <a:solidFill>
                  <a:schemeClr val="folHlink"/>
                </a:solidFill>
                <a:latin typeface="Arial Black" pitchFamily="34" charset="0"/>
              </a:rPr>
              <a:t>h</a:t>
            </a:r>
          </a:p>
        </p:txBody>
      </p:sp>
      <p:sp>
        <p:nvSpPr>
          <p:cNvPr id="317459" name="Line 19"/>
          <p:cNvSpPr>
            <a:spLocks noChangeShapeType="1"/>
          </p:cNvSpPr>
          <p:nvPr/>
        </p:nvSpPr>
        <p:spPr bwMode="auto">
          <a:xfrm>
            <a:off x="4334490" y="3234352"/>
            <a:ext cx="333375" cy="0"/>
          </a:xfrm>
          <a:prstGeom prst="line">
            <a:avLst/>
          </a:prstGeom>
          <a:noFill/>
          <a:ln w="9525">
            <a:solidFill>
              <a:srgbClr val="000080"/>
            </a:solidFill>
            <a:miter lim="800000"/>
            <a:headEnd/>
            <a:tailEnd type="arrow" w="med" len="med"/>
          </a:ln>
          <a:effectLst/>
        </p:spPr>
        <p:txBody>
          <a:bodyPr wrap="none"/>
          <a:lstStyle/>
          <a:p>
            <a:endParaRPr lang="ja-JP" altLang="en-US"/>
          </a:p>
        </p:txBody>
      </p:sp>
      <p:sp>
        <p:nvSpPr>
          <p:cNvPr id="317460" name="Line 20"/>
          <p:cNvSpPr>
            <a:spLocks noChangeShapeType="1"/>
          </p:cNvSpPr>
          <p:nvPr/>
        </p:nvSpPr>
        <p:spPr bwMode="auto">
          <a:xfrm flipH="1">
            <a:off x="4763114" y="3234352"/>
            <a:ext cx="300039" cy="0"/>
          </a:xfrm>
          <a:prstGeom prst="line">
            <a:avLst/>
          </a:prstGeom>
          <a:noFill/>
          <a:ln w="9525">
            <a:solidFill>
              <a:srgbClr val="000080"/>
            </a:solidFill>
            <a:miter lim="800000"/>
            <a:headEnd/>
            <a:tailEnd type="arrow" w="med" len="med"/>
          </a:ln>
          <a:effectLst/>
        </p:spPr>
        <p:txBody>
          <a:bodyPr wrap="none"/>
          <a:lstStyle/>
          <a:p>
            <a:endParaRPr lang="ja-JP" altLang="en-US"/>
          </a:p>
        </p:txBody>
      </p:sp>
      <p:sp>
        <p:nvSpPr>
          <p:cNvPr id="317461" name="Text Box 21"/>
          <p:cNvSpPr txBox="1">
            <a:spLocks noChangeArrowheads="1"/>
          </p:cNvSpPr>
          <p:nvPr/>
        </p:nvSpPr>
        <p:spPr bwMode="auto">
          <a:xfrm>
            <a:off x="4293215" y="2921615"/>
            <a:ext cx="292100" cy="307777"/>
          </a:xfrm>
          <a:prstGeom prst="rect">
            <a:avLst/>
          </a:prstGeom>
          <a:noFill/>
          <a:ln w="9525">
            <a:noFill/>
            <a:miter lim="800000"/>
            <a:headEnd/>
            <a:tailEnd/>
          </a:ln>
          <a:effectLst/>
        </p:spPr>
        <p:txBody>
          <a:bodyPr>
            <a:spAutoFit/>
          </a:bodyPr>
          <a:lstStyle/>
          <a:p>
            <a:pPr>
              <a:spcBef>
                <a:spcPct val="50000"/>
              </a:spcBef>
            </a:pPr>
            <a:r>
              <a:rPr lang="en-US" altLang="ja-JP" sz="1400">
                <a:solidFill>
                  <a:schemeClr val="folHlink"/>
                </a:solidFill>
                <a:latin typeface="Arial Black" pitchFamily="34" charset="0"/>
              </a:rPr>
              <a:t>r</a:t>
            </a:r>
          </a:p>
        </p:txBody>
      </p:sp>
      <p:sp>
        <p:nvSpPr>
          <p:cNvPr id="317462" name="Line 22"/>
          <p:cNvSpPr>
            <a:spLocks noChangeShapeType="1"/>
          </p:cNvSpPr>
          <p:nvPr/>
        </p:nvSpPr>
        <p:spPr bwMode="auto">
          <a:xfrm flipH="1">
            <a:off x="7484090" y="4016989"/>
            <a:ext cx="300039" cy="0"/>
          </a:xfrm>
          <a:prstGeom prst="line">
            <a:avLst/>
          </a:prstGeom>
          <a:noFill/>
          <a:ln w="9525">
            <a:solidFill>
              <a:srgbClr val="000080"/>
            </a:solidFill>
            <a:miter lim="800000"/>
            <a:headEnd/>
            <a:tailEnd type="arrow" w="med" len="med"/>
          </a:ln>
          <a:effectLst/>
        </p:spPr>
        <p:txBody>
          <a:bodyPr wrap="none"/>
          <a:lstStyle/>
          <a:p>
            <a:endParaRPr lang="ja-JP" altLang="en-US"/>
          </a:p>
        </p:txBody>
      </p:sp>
      <p:sp>
        <p:nvSpPr>
          <p:cNvPr id="317463" name="Text Box 23"/>
          <p:cNvSpPr txBox="1">
            <a:spLocks noChangeArrowheads="1"/>
          </p:cNvSpPr>
          <p:nvPr/>
        </p:nvSpPr>
        <p:spPr bwMode="auto">
          <a:xfrm>
            <a:off x="7076103" y="3751877"/>
            <a:ext cx="292100" cy="307777"/>
          </a:xfrm>
          <a:prstGeom prst="rect">
            <a:avLst/>
          </a:prstGeom>
          <a:noFill/>
          <a:ln w="9525">
            <a:noFill/>
            <a:miter lim="800000"/>
            <a:headEnd/>
            <a:tailEnd/>
          </a:ln>
          <a:effectLst/>
        </p:spPr>
        <p:txBody>
          <a:bodyPr>
            <a:spAutoFit/>
          </a:bodyPr>
          <a:lstStyle/>
          <a:p>
            <a:pPr>
              <a:spcBef>
                <a:spcPct val="50000"/>
              </a:spcBef>
            </a:pPr>
            <a:r>
              <a:rPr lang="en-US" altLang="ja-JP" sz="1400">
                <a:solidFill>
                  <a:schemeClr val="folHlink"/>
                </a:solidFill>
                <a:latin typeface="Arial Black" pitchFamily="34" charset="0"/>
              </a:rPr>
              <a:t>r</a:t>
            </a:r>
          </a:p>
        </p:txBody>
      </p:sp>
      <p:sp>
        <p:nvSpPr>
          <p:cNvPr id="317464" name="Line 24"/>
          <p:cNvSpPr>
            <a:spLocks noChangeShapeType="1"/>
          </p:cNvSpPr>
          <p:nvPr/>
        </p:nvSpPr>
        <p:spPr bwMode="auto">
          <a:xfrm>
            <a:off x="7050704" y="4021752"/>
            <a:ext cx="338137" cy="0"/>
          </a:xfrm>
          <a:prstGeom prst="line">
            <a:avLst/>
          </a:prstGeom>
          <a:noFill/>
          <a:ln w="9525">
            <a:solidFill>
              <a:srgbClr val="000080"/>
            </a:solidFill>
            <a:miter lim="800000"/>
            <a:headEnd/>
            <a:tailEnd type="arrow" w="med" len="med"/>
          </a:ln>
          <a:effectLst/>
        </p:spPr>
        <p:txBody>
          <a:bodyPr wrap="none"/>
          <a:lstStyle/>
          <a:p>
            <a:endParaRPr lang="ja-JP" altLang="en-US"/>
          </a:p>
        </p:txBody>
      </p:sp>
      <p:sp>
        <p:nvSpPr>
          <p:cNvPr id="317465" name="Freeform 25"/>
          <p:cNvSpPr>
            <a:spLocks/>
          </p:cNvSpPr>
          <p:nvPr/>
        </p:nvSpPr>
        <p:spPr bwMode="auto">
          <a:xfrm>
            <a:off x="4867889" y="2527915"/>
            <a:ext cx="80963" cy="15875"/>
          </a:xfrm>
          <a:custGeom>
            <a:avLst/>
            <a:gdLst/>
            <a:ahLst/>
            <a:cxnLst>
              <a:cxn ang="0">
                <a:pos x="0" y="1"/>
              </a:cxn>
              <a:cxn ang="0">
                <a:pos x="27" y="1"/>
              </a:cxn>
              <a:cxn ang="0">
                <a:pos x="51" y="10"/>
              </a:cxn>
            </a:cxnLst>
            <a:rect l="0" t="0" r="r" b="b"/>
            <a:pathLst>
              <a:path w="51" h="10">
                <a:moveTo>
                  <a:pt x="0" y="1"/>
                </a:moveTo>
                <a:cubicBezTo>
                  <a:pt x="9" y="0"/>
                  <a:pt x="18" y="0"/>
                  <a:pt x="27" y="1"/>
                </a:cubicBezTo>
                <a:cubicBezTo>
                  <a:pt x="36" y="2"/>
                  <a:pt x="47" y="8"/>
                  <a:pt x="51" y="10"/>
                </a:cubicBezTo>
              </a:path>
            </a:pathLst>
          </a:custGeom>
          <a:noFill/>
          <a:ln w="9525" cap="flat" cmpd="sng">
            <a:solidFill>
              <a:schemeClr val="tx2"/>
            </a:solidFill>
            <a:prstDash val="solid"/>
            <a:miter lim="800000"/>
            <a:headEnd type="none" w="med" len="med"/>
            <a:tailEnd type="none" w="med" len="med"/>
          </a:ln>
          <a:effectLst/>
        </p:spPr>
        <p:txBody>
          <a:bodyPr wrap="none"/>
          <a:lstStyle/>
          <a:p>
            <a:endParaRPr lang="ja-JP" altLang="en-US"/>
          </a:p>
        </p:txBody>
      </p:sp>
      <p:sp>
        <p:nvSpPr>
          <p:cNvPr id="317466" name="Text Box 26"/>
          <p:cNvSpPr txBox="1">
            <a:spLocks noChangeArrowheads="1"/>
          </p:cNvSpPr>
          <p:nvPr/>
        </p:nvSpPr>
        <p:spPr bwMode="auto">
          <a:xfrm>
            <a:off x="4780578" y="2175489"/>
            <a:ext cx="234951" cy="307777"/>
          </a:xfrm>
          <a:prstGeom prst="rect">
            <a:avLst/>
          </a:prstGeom>
          <a:noFill/>
          <a:ln w="9525">
            <a:noFill/>
            <a:miter lim="800000"/>
            <a:headEnd/>
            <a:tailEnd/>
          </a:ln>
          <a:effectLst/>
        </p:spPr>
        <p:txBody>
          <a:bodyPr>
            <a:spAutoFit/>
          </a:bodyPr>
          <a:lstStyle/>
          <a:p>
            <a:pPr>
              <a:spcBef>
                <a:spcPct val="50000"/>
              </a:spcBef>
            </a:pPr>
            <a:r>
              <a:rPr lang="en-US" altLang="ja-JP" sz="1400" b="1">
                <a:solidFill>
                  <a:schemeClr val="folHlink"/>
                </a:solidFill>
                <a:latin typeface="Symbol" pitchFamily="18" charset="2"/>
              </a:rPr>
              <a:t>q</a:t>
            </a:r>
          </a:p>
        </p:txBody>
      </p:sp>
      <p:sp>
        <p:nvSpPr>
          <p:cNvPr id="317467" name="Text Box 27"/>
          <p:cNvSpPr txBox="1">
            <a:spLocks noChangeArrowheads="1"/>
          </p:cNvSpPr>
          <p:nvPr/>
        </p:nvSpPr>
        <p:spPr bwMode="auto">
          <a:xfrm>
            <a:off x="7049114" y="4248764"/>
            <a:ext cx="234951" cy="307777"/>
          </a:xfrm>
          <a:prstGeom prst="rect">
            <a:avLst/>
          </a:prstGeom>
          <a:noFill/>
          <a:ln w="9525">
            <a:noFill/>
            <a:miter lim="800000"/>
            <a:headEnd/>
            <a:tailEnd/>
          </a:ln>
          <a:effectLst/>
        </p:spPr>
        <p:txBody>
          <a:bodyPr>
            <a:spAutoFit/>
          </a:bodyPr>
          <a:lstStyle/>
          <a:p>
            <a:pPr>
              <a:spcBef>
                <a:spcPct val="50000"/>
              </a:spcBef>
            </a:pPr>
            <a:r>
              <a:rPr lang="en-US" altLang="ja-JP" sz="1400" b="1">
                <a:solidFill>
                  <a:schemeClr val="folHlink"/>
                </a:solidFill>
                <a:latin typeface="Symbol" pitchFamily="18" charset="2"/>
              </a:rPr>
              <a:t>q</a:t>
            </a:r>
          </a:p>
        </p:txBody>
      </p:sp>
      <p:sp>
        <p:nvSpPr>
          <p:cNvPr id="317468" name="Freeform 28"/>
          <p:cNvSpPr>
            <a:spLocks/>
          </p:cNvSpPr>
          <p:nvPr/>
        </p:nvSpPr>
        <p:spPr bwMode="auto">
          <a:xfrm>
            <a:off x="7272953" y="4267815"/>
            <a:ext cx="100012" cy="309563"/>
          </a:xfrm>
          <a:custGeom>
            <a:avLst/>
            <a:gdLst/>
            <a:ahLst/>
            <a:cxnLst>
              <a:cxn ang="0">
                <a:pos x="72" y="0"/>
              </a:cxn>
              <a:cxn ang="0">
                <a:pos x="24" y="42"/>
              </a:cxn>
              <a:cxn ang="0">
                <a:pos x="3" y="96"/>
              </a:cxn>
              <a:cxn ang="0">
                <a:pos x="3" y="141"/>
              </a:cxn>
              <a:cxn ang="0">
                <a:pos x="12" y="195"/>
              </a:cxn>
            </a:cxnLst>
            <a:rect l="0" t="0" r="r" b="b"/>
            <a:pathLst>
              <a:path w="72" h="195">
                <a:moveTo>
                  <a:pt x="72" y="0"/>
                </a:moveTo>
                <a:cubicBezTo>
                  <a:pt x="53" y="13"/>
                  <a:pt x="35" y="26"/>
                  <a:pt x="24" y="42"/>
                </a:cubicBezTo>
                <a:cubicBezTo>
                  <a:pt x="13" y="58"/>
                  <a:pt x="6" y="80"/>
                  <a:pt x="3" y="96"/>
                </a:cubicBezTo>
                <a:cubicBezTo>
                  <a:pt x="0" y="112"/>
                  <a:pt x="2" y="125"/>
                  <a:pt x="3" y="141"/>
                </a:cubicBezTo>
                <a:cubicBezTo>
                  <a:pt x="4" y="157"/>
                  <a:pt x="10" y="186"/>
                  <a:pt x="12" y="195"/>
                </a:cubicBezTo>
              </a:path>
            </a:pathLst>
          </a:custGeom>
          <a:noFill/>
          <a:ln w="9525" cap="flat" cmpd="sng">
            <a:solidFill>
              <a:srgbClr val="000080"/>
            </a:solidFill>
            <a:prstDash val="solid"/>
            <a:miter lim="800000"/>
            <a:headEnd type="none" w="med" len="med"/>
            <a:tailEnd type="none" w="med" len="med"/>
          </a:ln>
          <a:effectLst/>
        </p:spPr>
        <p:txBody>
          <a:bodyPr wrap="none"/>
          <a:lstStyle/>
          <a:p>
            <a:endParaRPr lang="ja-JP" altLang="en-US"/>
          </a:p>
        </p:txBody>
      </p:sp>
      <p:sp>
        <p:nvSpPr>
          <p:cNvPr id="317469" name="Text Box 29"/>
          <p:cNvSpPr txBox="1">
            <a:spLocks noChangeArrowheads="1"/>
          </p:cNvSpPr>
          <p:nvPr/>
        </p:nvSpPr>
        <p:spPr bwMode="auto">
          <a:xfrm>
            <a:off x="3556614" y="1711939"/>
            <a:ext cx="3455988" cy="369332"/>
          </a:xfrm>
          <a:prstGeom prst="rect">
            <a:avLst/>
          </a:prstGeom>
          <a:noFill/>
          <a:ln w="9525">
            <a:noFill/>
            <a:miter lim="800000"/>
            <a:headEnd/>
            <a:tailEnd/>
          </a:ln>
          <a:effectLst/>
        </p:spPr>
        <p:txBody>
          <a:bodyPr>
            <a:spAutoFit/>
          </a:bodyPr>
          <a:lstStyle/>
          <a:p>
            <a:pPr>
              <a:spcBef>
                <a:spcPct val="50000"/>
              </a:spcBef>
            </a:pPr>
            <a:r>
              <a:rPr lang="ja-JP" altLang="en-US" sz="1800" b="1">
                <a:solidFill>
                  <a:srgbClr val="003300"/>
                </a:solidFill>
              </a:rPr>
              <a:t>水とガラス管の場合</a:t>
            </a:r>
          </a:p>
        </p:txBody>
      </p:sp>
      <p:sp>
        <p:nvSpPr>
          <p:cNvPr id="317470" name="Text Box 30"/>
          <p:cNvSpPr txBox="1">
            <a:spLocks noChangeArrowheads="1"/>
          </p:cNvSpPr>
          <p:nvPr/>
        </p:nvSpPr>
        <p:spPr bwMode="auto">
          <a:xfrm>
            <a:off x="6345852" y="1710353"/>
            <a:ext cx="2371725" cy="369332"/>
          </a:xfrm>
          <a:prstGeom prst="rect">
            <a:avLst/>
          </a:prstGeom>
          <a:noFill/>
          <a:ln w="9525">
            <a:noFill/>
            <a:miter lim="800000"/>
            <a:headEnd/>
            <a:tailEnd/>
          </a:ln>
          <a:effectLst/>
        </p:spPr>
        <p:txBody>
          <a:bodyPr>
            <a:spAutoFit/>
          </a:bodyPr>
          <a:lstStyle/>
          <a:p>
            <a:pPr>
              <a:spcBef>
                <a:spcPct val="50000"/>
              </a:spcBef>
            </a:pPr>
            <a:r>
              <a:rPr lang="ja-JP" altLang="en-US" sz="1800" b="1">
                <a:solidFill>
                  <a:schemeClr val="tx2"/>
                </a:solidFill>
              </a:rPr>
              <a:t>水とテフロン管の場合</a:t>
            </a:r>
          </a:p>
        </p:txBody>
      </p:sp>
    </p:spTree>
  </p:cSld>
  <p:clrMapOvr>
    <a:masterClrMapping/>
  </p:clrMapOvr>
  <p:transition>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スライド番号プレースホルダ 6"/>
          <p:cNvSpPr>
            <a:spLocks noGrp="1"/>
          </p:cNvSpPr>
          <p:nvPr>
            <p:ph type="sldNum" sz="quarter" idx="12"/>
          </p:nvPr>
        </p:nvSpPr>
        <p:spPr/>
        <p:txBody>
          <a:bodyPr/>
          <a:lstStyle/>
          <a:p>
            <a:fld id="{50D5C32A-94ED-4DB6-9A0E-B0D8F1866C79}" type="slidenum">
              <a:rPr lang="en-US" altLang="ja-JP"/>
              <a:pPr/>
              <a:t>14</a:t>
            </a:fld>
            <a:endParaRPr lang="en-US" altLang="ja-JP"/>
          </a:p>
        </p:txBody>
      </p:sp>
      <p:sp>
        <p:nvSpPr>
          <p:cNvPr id="257039" name="Rectangle 15"/>
          <p:cNvSpPr>
            <a:spLocks noGrp="1" noChangeArrowheads="1"/>
          </p:cNvSpPr>
          <p:nvPr>
            <p:ph type="title"/>
          </p:nvPr>
        </p:nvSpPr>
        <p:spPr>
          <a:xfrm>
            <a:off x="3127376" y="217489"/>
            <a:ext cx="4778375" cy="871537"/>
          </a:xfrm>
        </p:spPr>
        <p:txBody>
          <a:bodyPr/>
          <a:lstStyle/>
          <a:p>
            <a:r>
              <a:rPr lang="ja-JP" altLang="en-US" sz="4000"/>
              <a:t>毛管現象</a:t>
            </a:r>
          </a:p>
        </p:txBody>
      </p:sp>
      <p:pic>
        <p:nvPicPr>
          <p:cNvPr id="257073" name="Picture 49" descr="IMG_0211"/>
          <p:cNvPicPr>
            <a:picLocks noGrp="1" noChangeAspect="1" noChangeArrowheads="1"/>
          </p:cNvPicPr>
          <p:nvPr>
            <p:ph sz="half" idx="1"/>
          </p:nvPr>
        </p:nvPicPr>
        <p:blipFill>
          <a:blip r:embed="rId3" cstate="print"/>
          <a:srcRect/>
          <a:stretch>
            <a:fillRect/>
          </a:stretch>
        </p:blipFill>
        <p:spPr>
          <a:xfrm>
            <a:off x="936625" y="1092200"/>
            <a:ext cx="2243139" cy="3454400"/>
          </a:xfrm>
          <a:noFill/>
          <a:ln/>
        </p:spPr>
      </p:pic>
      <p:sp>
        <p:nvSpPr>
          <p:cNvPr id="257051" name="Text Box 27"/>
          <p:cNvSpPr txBox="1">
            <a:spLocks noChangeArrowheads="1"/>
          </p:cNvSpPr>
          <p:nvPr/>
        </p:nvSpPr>
        <p:spPr bwMode="auto">
          <a:xfrm>
            <a:off x="811213" y="4632326"/>
            <a:ext cx="3205163" cy="2225675"/>
          </a:xfrm>
          <a:prstGeom prst="rect">
            <a:avLst/>
          </a:prstGeom>
          <a:noFill/>
          <a:ln w="9525">
            <a:noFill/>
            <a:miter lim="800000"/>
            <a:headEnd/>
            <a:tailEnd/>
          </a:ln>
          <a:effectLst/>
        </p:spPr>
        <p:txBody>
          <a:bodyPr>
            <a:spAutoFit/>
          </a:bodyPr>
          <a:lstStyle/>
          <a:p>
            <a:pPr>
              <a:spcBef>
                <a:spcPct val="50000"/>
              </a:spcBef>
            </a:pPr>
            <a:r>
              <a:rPr lang="ja-JP" altLang="en-US" sz="2000"/>
              <a:t>内径</a:t>
            </a:r>
            <a:r>
              <a:rPr lang="en-US" altLang="ja-JP" sz="2000"/>
              <a:t>0.5mm</a:t>
            </a:r>
            <a:r>
              <a:rPr lang="ja-JP" altLang="en-US" sz="2000"/>
              <a:t>のガラス管内で赤インクは</a:t>
            </a:r>
            <a:r>
              <a:rPr lang="en-US" altLang="ja-JP" sz="2000"/>
              <a:t>6cm</a:t>
            </a:r>
            <a:r>
              <a:rPr lang="ja-JP" altLang="en-US" sz="2000"/>
              <a:t>上昇する。この場合に作用してる圧力は</a:t>
            </a:r>
            <a:r>
              <a:rPr lang="en-US" altLang="ja-JP" sz="2000"/>
              <a:t>0.006</a:t>
            </a:r>
            <a:r>
              <a:rPr lang="ja-JP" altLang="en-US" sz="2000"/>
              <a:t>気圧である。内径が</a:t>
            </a:r>
            <a:r>
              <a:rPr lang="en-US" altLang="ja-JP" sz="2000"/>
              <a:t>1</a:t>
            </a:r>
            <a:r>
              <a:rPr lang="en-US" altLang="ja-JP" sz="2000" b="1">
                <a:latin typeface="Symbol" pitchFamily="18" charset="2"/>
              </a:rPr>
              <a:t>m</a:t>
            </a:r>
            <a:r>
              <a:rPr lang="en-US" altLang="ja-JP" sz="2000"/>
              <a:t>m</a:t>
            </a:r>
            <a:r>
              <a:rPr lang="ja-JP" altLang="en-US" sz="2000"/>
              <a:t>では</a:t>
            </a:r>
            <a:r>
              <a:rPr lang="en-US" altLang="ja-JP" sz="2000"/>
              <a:t>30m</a:t>
            </a:r>
            <a:r>
              <a:rPr lang="ja-JP" altLang="en-US" sz="2000"/>
              <a:t>上昇し、</a:t>
            </a:r>
            <a:r>
              <a:rPr lang="en-US" altLang="ja-JP" sz="2000"/>
              <a:t>3</a:t>
            </a:r>
            <a:r>
              <a:rPr lang="ja-JP" altLang="en-US" sz="2000"/>
              <a:t>気圧の圧力が作用していることになる。</a:t>
            </a:r>
          </a:p>
        </p:txBody>
      </p:sp>
      <p:sp>
        <p:nvSpPr>
          <p:cNvPr id="257055" name="Text Box 31"/>
          <p:cNvSpPr txBox="1">
            <a:spLocks noChangeArrowheads="1"/>
          </p:cNvSpPr>
          <p:nvPr/>
        </p:nvSpPr>
        <p:spPr bwMode="auto">
          <a:xfrm>
            <a:off x="4705350" y="4689475"/>
            <a:ext cx="3729039" cy="1938992"/>
          </a:xfrm>
          <a:prstGeom prst="rect">
            <a:avLst/>
          </a:prstGeom>
          <a:noFill/>
          <a:ln w="9525">
            <a:noFill/>
            <a:miter lim="800000"/>
            <a:headEnd/>
            <a:tailEnd/>
          </a:ln>
          <a:effectLst/>
        </p:spPr>
        <p:txBody>
          <a:bodyPr>
            <a:spAutoFit/>
          </a:bodyPr>
          <a:lstStyle/>
          <a:p>
            <a:pPr>
              <a:spcBef>
                <a:spcPct val="50000"/>
              </a:spcBef>
            </a:pPr>
            <a:r>
              <a:rPr lang="ja-JP" altLang="en-US" sz="2000" dirty="0"/>
              <a:t>カラムを大気圧状態にして、移動相</a:t>
            </a:r>
            <a:r>
              <a:rPr lang="ja-JP" altLang="en-US" sz="2000" dirty="0" smtClean="0"/>
              <a:t>を逆相充填剤</a:t>
            </a:r>
            <a:r>
              <a:rPr lang="ja-JP" altLang="en-US" sz="2000" dirty="0"/>
              <a:t>の細孔から抜け出させるために必要な圧力は１気圧である。充填剤の細孔の大きさを考慮すると毛管現象によりこの１気圧は簡単に発生する。</a:t>
            </a:r>
          </a:p>
        </p:txBody>
      </p:sp>
      <p:sp>
        <p:nvSpPr>
          <p:cNvPr id="257066" name="Text Box 42"/>
          <p:cNvSpPr txBox="1">
            <a:spLocks noChangeArrowheads="1"/>
          </p:cNvSpPr>
          <p:nvPr/>
        </p:nvSpPr>
        <p:spPr bwMode="auto">
          <a:xfrm>
            <a:off x="2030414" y="1341439"/>
            <a:ext cx="2673351" cy="338554"/>
          </a:xfrm>
          <a:prstGeom prst="rect">
            <a:avLst/>
          </a:prstGeom>
          <a:solidFill>
            <a:schemeClr val="bg1">
              <a:alpha val="54000"/>
            </a:schemeClr>
          </a:solidFill>
          <a:ln w="9525">
            <a:noFill/>
            <a:miter lim="800000"/>
            <a:headEnd/>
            <a:tailEnd/>
          </a:ln>
          <a:effectLst/>
        </p:spPr>
        <p:txBody>
          <a:bodyPr>
            <a:spAutoFit/>
          </a:bodyPr>
          <a:lstStyle/>
          <a:p>
            <a:pPr>
              <a:spcBef>
                <a:spcPct val="50000"/>
              </a:spcBef>
            </a:pPr>
            <a:r>
              <a:rPr lang="ja-JP" altLang="en-US" sz="1600" dirty="0"/>
              <a:t>内径</a:t>
            </a:r>
            <a:r>
              <a:rPr lang="en-US" altLang="ja-JP" sz="1600" dirty="0"/>
              <a:t>0.5mm</a:t>
            </a:r>
            <a:r>
              <a:rPr lang="ja-JP" altLang="en-US" sz="1600" dirty="0"/>
              <a:t>のガラス管</a:t>
            </a:r>
          </a:p>
        </p:txBody>
      </p:sp>
      <p:sp>
        <p:nvSpPr>
          <p:cNvPr id="257069" name="Line 45"/>
          <p:cNvSpPr>
            <a:spLocks noChangeShapeType="1"/>
          </p:cNvSpPr>
          <p:nvPr/>
        </p:nvSpPr>
        <p:spPr bwMode="auto">
          <a:xfrm flipH="1">
            <a:off x="1843088" y="1509713"/>
            <a:ext cx="222251" cy="180975"/>
          </a:xfrm>
          <a:prstGeom prst="line">
            <a:avLst/>
          </a:prstGeom>
          <a:noFill/>
          <a:ln w="9525">
            <a:solidFill>
              <a:schemeClr val="tx1"/>
            </a:solidFill>
            <a:miter lim="800000"/>
            <a:headEnd/>
            <a:tailEnd type="triangle" w="med" len="med"/>
          </a:ln>
          <a:effectLst/>
        </p:spPr>
        <p:txBody>
          <a:bodyPr wrap="none"/>
          <a:lstStyle/>
          <a:p>
            <a:endParaRPr lang="ja-JP" altLang="en-US"/>
          </a:p>
        </p:txBody>
      </p:sp>
      <p:grpSp>
        <p:nvGrpSpPr>
          <p:cNvPr id="257091" name="Group 67"/>
          <p:cNvGrpSpPr>
            <a:grpSpLocks/>
          </p:cNvGrpSpPr>
          <p:nvPr/>
        </p:nvGrpSpPr>
        <p:grpSpPr bwMode="auto">
          <a:xfrm>
            <a:off x="4806951" y="1090613"/>
            <a:ext cx="3429000" cy="3409950"/>
            <a:chOff x="2952" y="433"/>
            <a:chExt cx="2396" cy="2148"/>
          </a:xfrm>
        </p:grpSpPr>
        <p:graphicFrame>
          <p:nvGraphicFramePr>
            <p:cNvPr id="257075" name="Object 51"/>
            <p:cNvGraphicFramePr>
              <a:graphicFrameLocks noChangeAspect="1"/>
            </p:cNvGraphicFramePr>
            <p:nvPr/>
          </p:nvGraphicFramePr>
          <p:xfrm>
            <a:off x="2952" y="433"/>
            <a:ext cx="2396" cy="2148"/>
          </p:xfrm>
          <a:graphic>
            <a:graphicData uri="http://schemas.openxmlformats.org/presentationml/2006/ole">
              <mc:AlternateContent xmlns:mc="http://schemas.openxmlformats.org/markup-compatibility/2006">
                <mc:Choice xmlns:v="urn:schemas-microsoft-com:vml" Requires="v">
                  <p:oleObj spid="_x0000_s257098" name="図" r:id="rId4" imgW="2983585" imgH="2674451" progId="Word.Picture.8">
                    <p:embed/>
                  </p:oleObj>
                </mc:Choice>
                <mc:Fallback>
                  <p:oleObj name="図" r:id="rId4" imgW="2983585" imgH="2674451" progId="Word.Picture.8">
                    <p:embed/>
                    <p:pic>
                      <p:nvPicPr>
                        <p:cNvPr id="0"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 y="433"/>
                          <a:ext cx="2396" cy="2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7070" name="Line 46"/>
            <p:cNvSpPr>
              <a:spLocks noChangeShapeType="1"/>
            </p:cNvSpPr>
            <p:nvPr/>
          </p:nvSpPr>
          <p:spPr bwMode="auto">
            <a:xfrm>
              <a:off x="3638" y="2236"/>
              <a:ext cx="201" cy="9"/>
            </a:xfrm>
            <a:prstGeom prst="line">
              <a:avLst/>
            </a:prstGeom>
            <a:noFill/>
            <a:ln w="9525">
              <a:solidFill>
                <a:srgbClr val="FF0000"/>
              </a:solidFill>
              <a:miter lim="800000"/>
              <a:headEnd type="triangle" w="med" len="med"/>
              <a:tailEnd type="triangle" w="med" len="med"/>
            </a:ln>
            <a:effectLst/>
          </p:spPr>
          <p:txBody>
            <a:bodyPr wrap="none"/>
            <a:lstStyle/>
            <a:p>
              <a:endParaRPr lang="ja-JP" altLang="en-US"/>
            </a:p>
          </p:txBody>
        </p:sp>
        <p:sp>
          <p:nvSpPr>
            <p:cNvPr id="257071" name="Text Box 47"/>
            <p:cNvSpPr txBox="1">
              <a:spLocks noChangeArrowheads="1"/>
            </p:cNvSpPr>
            <p:nvPr/>
          </p:nvSpPr>
          <p:spPr bwMode="auto">
            <a:xfrm>
              <a:off x="3429" y="2276"/>
              <a:ext cx="768" cy="213"/>
            </a:xfrm>
            <a:prstGeom prst="rect">
              <a:avLst/>
            </a:prstGeom>
            <a:noFill/>
            <a:ln w="9525">
              <a:noFill/>
              <a:miter lim="800000"/>
              <a:headEnd/>
              <a:tailEnd/>
            </a:ln>
            <a:effectLst/>
          </p:spPr>
          <p:txBody>
            <a:bodyPr>
              <a:spAutoFit/>
            </a:bodyPr>
            <a:lstStyle/>
            <a:p>
              <a:pPr>
                <a:spcBef>
                  <a:spcPct val="50000"/>
                </a:spcBef>
              </a:pPr>
              <a:r>
                <a:rPr lang="en-US" altLang="ja-JP" sz="1600">
                  <a:solidFill>
                    <a:schemeClr val="hlink"/>
                  </a:solidFill>
                </a:rPr>
                <a:t>10nm</a:t>
              </a:r>
            </a:p>
          </p:txBody>
        </p:sp>
        <p:sp>
          <p:nvSpPr>
            <p:cNvPr id="257077" name="Freeform 53"/>
            <p:cNvSpPr>
              <a:spLocks/>
            </p:cNvSpPr>
            <p:nvPr/>
          </p:nvSpPr>
          <p:spPr bwMode="auto">
            <a:xfrm>
              <a:off x="4329" y="675"/>
              <a:ext cx="312" cy="495"/>
            </a:xfrm>
            <a:custGeom>
              <a:avLst/>
              <a:gdLst/>
              <a:ahLst/>
              <a:cxnLst>
                <a:cxn ang="0">
                  <a:pos x="285" y="495"/>
                </a:cxn>
                <a:cxn ang="0">
                  <a:pos x="303" y="366"/>
                </a:cxn>
                <a:cxn ang="0">
                  <a:pos x="228" y="258"/>
                </a:cxn>
                <a:cxn ang="0">
                  <a:pos x="72" y="186"/>
                </a:cxn>
                <a:cxn ang="0">
                  <a:pos x="24" y="126"/>
                </a:cxn>
                <a:cxn ang="0">
                  <a:pos x="0" y="0"/>
                </a:cxn>
              </a:cxnLst>
              <a:rect l="0" t="0" r="r" b="b"/>
              <a:pathLst>
                <a:path w="312" h="495">
                  <a:moveTo>
                    <a:pt x="285" y="495"/>
                  </a:moveTo>
                  <a:cubicBezTo>
                    <a:pt x="298" y="450"/>
                    <a:pt x="312" y="405"/>
                    <a:pt x="303" y="366"/>
                  </a:cubicBezTo>
                  <a:cubicBezTo>
                    <a:pt x="294" y="327"/>
                    <a:pt x="267" y="288"/>
                    <a:pt x="228" y="258"/>
                  </a:cubicBezTo>
                  <a:cubicBezTo>
                    <a:pt x="189" y="228"/>
                    <a:pt x="106" y="208"/>
                    <a:pt x="72" y="186"/>
                  </a:cubicBezTo>
                  <a:cubicBezTo>
                    <a:pt x="38" y="164"/>
                    <a:pt x="36" y="157"/>
                    <a:pt x="24" y="126"/>
                  </a:cubicBezTo>
                  <a:cubicBezTo>
                    <a:pt x="12" y="95"/>
                    <a:pt x="4" y="21"/>
                    <a:pt x="0" y="0"/>
                  </a:cubicBezTo>
                </a:path>
              </a:pathLst>
            </a:custGeom>
            <a:noFill/>
            <a:ln w="15875" cap="flat" cmpd="sng">
              <a:solidFill>
                <a:srgbClr val="000080"/>
              </a:solidFill>
              <a:prstDash val="solid"/>
              <a:miter lim="800000"/>
              <a:headEnd type="none" w="med" len="med"/>
              <a:tailEnd type="stealth" w="med" len="med"/>
            </a:ln>
            <a:effectLst/>
          </p:spPr>
          <p:txBody>
            <a:bodyPr wrap="none"/>
            <a:lstStyle/>
            <a:p>
              <a:endParaRPr lang="ja-JP" altLang="en-US"/>
            </a:p>
          </p:txBody>
        </p:sp>
        <p:sp>
          <p:nvSpPr>
            <p:cNvPr id="257078" name="Freeform 54"/>
            <p:cNvSpPr>
              <a:spLocks/>
            </p:cNvSpPr>
            <p:nvPr/>
          </p:nvSpPr>
          <p:spPr bwMode="auto">
            <a:xfrm>
              <a:off x="3594" y="741"/>
              <a:ext cx="687" cy="603"/>
            </a:xfrm>
            <a:custGeom>
              <a:avLst/>
              <a:gdLst/>
              <a:ahLst/>
              <a:cxnLst>
                <a:cxn ang="0">
                  <a:pos x="687" y="603"/>
                </a:cxn>
                <a:cxn ang="0">
                  <a:pos x="576" y="345"/>
                </a:cxn>
                <a:cxn ang="0">
                  <a:pos x="459" y="249"/>
                </a:cxn>
                <a:cxn ang="0">
                  <a:pos x="366" y="123"/>
                </a:cxn>
                <a:cxn ang="0">
                  <a:pos x="243" y="105"/>
                </a:cxn>
                <a:cxn ang="0">
                  <a:pos x="102" y="129"/>
                </a:cxn>
                <a:cxn ang="0">
                  <a:pos x="42" y="87"/>
                </a:cxn>
                <a:cxn ang="0">
                  <a:pos x="0" y="0"/>
                </a:cxn>
              </a:cxnLst>
              <a:rect l="0" t="0" r="r" b="b"/>
              <a:pathLst>
                <a:path w="687" h="603">
                  <a:moveTo>
                    <a:pt x="687" y="603"/>
                  </a:moveTo>
                  <a:cubicBezTo>
                    <a:pt x="650" y="503"/>
                    <a:pt x="614" y="404"/>
                    <a:pt x="576" y="345"/>
                  </a:cubicBezTo>
                  <a:cubicBezTo>
                    <a:pt x="538" y="286"/>
                    <a:pt x="494" y="286"/>
                    <a:pt x="459" y="249"/>
                  </a:cubicBezTo>
                  <a:cubicBezTo>
                    <a:pt x="424" y="212"/>
                    <a:pt x="402" y="147"/>
                    <a:pt x="366" y="123"/>
                  </a:cubicBezTo>
                  <a:cubicBezTo>
                    <a:pt x="330" y="99"/>
                    <a:pt x="287" y="104"/>
                    <a:pt x="243" y="105"/>
                  </a:cubicBezTo>
                  <a:cubicBezTo>
                    <a:pt x="199" y="106"/>
                    <a:pt x="136" y="132"/>
                    <a:pt x="102" y="129"/>
                  </a:cubicBezTo>
                  <a:cubicBezTo>
                    <a:pt x="68" y="126"/>
                    <a:pt x="59" y="109"/>
                    <a:pt x="42" y="87"/>
                  </a:cubicBezTo>
                  <a:cubicBezTo>
                    <a:pt x="25" y="65"/>
                    <a:pt x="12" y="32"/>
                    <a:pt x="0" y="0"/>
                  </a:cubicBezTo>
                </a:path>
              </a:pathLst>
            </a:custGeom>
            <a:noFill/>
            <a:ln w="15875" cap="flat" cmpd="sng">
              <a:solidFill>
                <a:srgbClr val="000080"/>
              </a:solidFill>
              <a:prstDash val="solid"/>
              <a:miter lim="800000"/>
              <a:headEnd type="none" w="med" len="med"/>
              <a:tailEnd type="stealth" w="med" len="med"/>
            </a:ln>
            <a:effectLst/>
          </p:spPr>
          <p:txBody>
            <a:bodyPr wrap="none"/>
            <a:lstStyle/>
            <a:p>
              <a:endParaRPr lang="ja-JP" altLang="en-US"/>
            </a:p>
          </p:txBody>
        </p:sp>
        <p:sp>
          <p:nvSpPr>
            <p:cNvPr id="257080" name="Freeform 56"/>
            <p:cNvSpPr>
              <a:spLocks/>
            </p:cNvSpPr>
            <p:nvPr/>
          </p:nvSpPr>
          <p:spPr bwMode="auto">
            <a:xfrm>
              <a:off x="3294" y="981"/>
              <a:ext cx="732" cy="217"/>
            </a:xfrm>
            <a:custGeom>
              <a:avLst/>
              <a:gdLst/>
              <a:ahLst/>
              <a:cxnLst>
                <a:cxn ang="0">
                  <a:pos x="732" y="141"/>
                </a:cxn>
                <a:cxn ang="0">
                  <a:pos x="585" y="207"/>
                </a:cxn>
                <a:cxn ang="0">
                  <a:pos x="480" y="201"/>
                </a:cxn>
                <a:cxn ang="0">
                  <a:pos x="366" y="138"/>
                </a:cxn>
                <a:cxn ang="0">
                  <a:pos x="285" y="93"/>
                </a:cxn>
                <a:cxn ang="0">
                  <a:pos x="159" y="93"/>
                </a:cxn>
                <a:cxn ang="0">
                  <a:pos x="0" y="0"/>
                </a:cxn>
              </a:cxnLst>
              <a:rect l="0" t="0" r="r" b="b"/>
              <a:pathLst>
                <a:path w="732" h="217">
                  <a:moveTo>
                    <a:pt x="732" y="141"/>
                  </a:moveTo>
                  <a:cubicBezTo>
                    <a:pt x="679" y="169"/>
                    <a:pt x="627" y="197"/>
                    <a:pt x="585" y="207"/>
                  </a:cubicBezTo>
                  <a:cubicBezTo>
                    <a:pt x="543" y="217"/>
                    <a:pt x="516" y="212"/>
                    <a:pt x="480" y="201"/>
                  </a:cubicBezTo>
                  <a:cubicBezTo>
                    <a:pt x="444" y="190"/>
                    <a:pt x="398" y="156"/>
                    <a:pt x="366" y="138"/>
                  </a:cubicBezTo>
                  <a:cubicBezTo>
                    <a:pt x="334" y="120"/>
                    <a:pt x="319" y="100"/>
                    <a:pt x="285" y="93"/>
                  </a:cubicBezTo>
                  <a:cubicBezTo>
                    <a:pt x="251" y="86"/>
                    <a:pt x="206" y="108"/>
                    <a:pt x="159" y="93"/>
                  </a:cubicBezTo>
                  <a:cubicBezTo>
                    <a:pt x="112" y="78"/>
                    <a:pt x="26" y="15"/>
                    <a:pt x="0" y="0"/>
                  </a:cubicBezTo>
                </a:path>
              </a:pathLst>
            </a:custGeom>
            <a:noFill/>
            <a:ln w="15875" cap="flat" cmpd="sng">
              <a:solidFill>
                <a:srgbClr val="000080"/>
              </a:solidFill>
              <a:prstDash val="solid"/>
              <a:miter lim="800000"/>
              <a:headEnd type="none" w="med" len="med"/>
              <a:tailEnd type="stealth" w="med" len="med"/>
            </a:ln>
            <a:effectLst/>
          </p:spPr>
          <p:txBody>
            <a:bodyPr wrap="none"/>
            <a:lstStyle/>
            <a:p>
              <a:endParaRPr lang="ja-JP" altLang="en-US"/>
            </a:p>
          </p:txBody>
        </p:sp>
        <p:sp>
          <p:nvSpPr>
            <p:cNvPr id="257081" name="Freeform 57"/>
            <p:cNvSpPr>
              <a:spLocks/>
            </p:cNvSpPr>
            <p:nvPr/>
          </p:nvSpPr>
          <p:spPr bwMode="auto">
            <a:xfrm>
              <a:off x="3288" y="1044"/>
              <a:ext cx="846" cy="438"/>
            </a:xfrm>
            <a:custGeom>
              <a:avLst/>
              <a:gdLst/>
              <a:ahLst/>
              <a:cxnLst>
                <a:cxn ang="0">
                  <a:pos x="846" y="438"/>
                </a:cxn>
                <a:cxn ang="0">
                  <a:pos x="708" y="429"/>
                </a:cxn>
                <a:cxn ang="0">
                  <a:pos x="522" y="384"/>
                </a:cxn>
                <a:cxn ang="0">
                  <a:pos x="324" y="378"/>
                </a:cxn>
                <a:cxn ang="0">
                  <a:pos x="162" y="390"/>
                </a:cxn>
                <a:cxn ang="0">
                  <a:pos x="114" y="336"/>
                </a:cxn>
                <a:cxn ang="0">
                  <a:pos x="114" y="237"/>
                </a:cxn>
                <a:cxn ang="0">
                  <a:pos x="114" y="147"/>
                </a:cxn>
                <a:cxn ang="0">
                  <a:pos x="81" y="78"/>
                </a:cxn>
                <a:cxn ang="0">
                  <a:pos x="0" y="0"/>
                </a:cxn>
              </a:cxnLst>
              <a:rect l="0" t="0" r="r" b="b"/>
              <a:pathLst>
                <a:path w="846" h="438">
                  <a:moveTo>
                    <a:pt x="846" y="438"/>
                  </a:moveTo>
                  <a:cubicBezTo>
                    <a:pt x="804" y="438"/>
                    <a:pt x="762" y="438"/>
                    <a:pt x="708" y="429"/>
                  </a:cubicBezTo>
                  <a:cubicBezTo>
                    <a:pt x="654" y="420"/>
                    <a:pt x="586" y="392"/>
                    <a:pt x="522" y="384"/>
                  </a:cubicBezTo>
                  <a:cubicBezTo>
                    <a:pt x="458" y="376"/>
                    <a:pt x="384" y="377"/>
                    <a:pt x="324" y="378"/>
                  </a:cubicBezTo>
                  <a:cubicBezTo>
                    <a:pt x="264" y="379"/>
                    <a:pt x="197" y="397"/>
                    <a:pt x="162" y="390"/>
                  </a:cubicBezTo>
                  <a:cubicBezTo>
                    <a:pt x="127" y="383"/>
                    <a:pt x="122" y="361"/>
                    <a:pt x="114" y="336"/>
                  </a:cubicBezTo>
                  <a:cubicBezTo>
                    <a:pt x="106" y="311"/>
                    <a:pt x="114" y="268"/>
                    <a:pt x="114" y="237"/>
                  </a:cubicBezTo>
                  <a:cubicBezTo>
                    <a:pt x="114" y="206"/>
                    <a:pt x="119" y="173"/>
                    <a:pt x="114" y="147"/>
                  </a:cubicBezTo>
                  <a:cubicBezTo>
                    <a:pt x="109" y="121"/>
                    <a:pt x="100" y="102"/>
                    <a:pt x="81" y="78"/>
                  </a:cubicBezTo>
                  <a:cubicBezTo>
                    <a:pt x="62" y="54"/>
                    <a:pt x="31" y="27"/>
                    <a:pt x="0" y="0"/>
                  </a:cubicBezTo>
                </a:path>
              </a:pathLst>
            </a:custGeom>
            <a:noFill/>
            <a:ln w="15875" cap="flat" cmpd="sng">
              <a:solidFill>
                <a:srgbClr val="333399"/>
              </a:solidFill>
              <a:prstDash val="solid"/>
              <a:miter lim="800000"/>
              <a:headEnd type="none" w="med" len="med"/>
              <a:tailEnd type="stealth" w="med" len="med"/>
            </a:ln>
            <a:effectLst/>
          </p:spPr>
          <p:txBody>
            <a:bodyPr wrap="none"/>
            <a:lstStyle/>
            <a:p>
              <a:endParaRPr lang="ja-JP" altLang="en-US"/>
            </a:p>
          </p:txBody>
        </p:sp>
        <p:sp>
          <p:nvSpPr>
            <p:cNvPr id="257082" name="Freeform 58"/>
            <p:cNvSpPr>
              <a:spLocks/>
            </p:cNvSpPr>
            <p:nvPr/>
          </p:nvSpPr>
          <p:spPr bwMode="auto">
            <a:xfrm>
              <a:off x="4383" y="1278"/>
              <a:ext cx="675" cy="84"/>
            </a:xfrm>
            <a:custGeom>
              <a:avLst/>
              <a:gdLst/>
              <a:ahLst/>
              <a:cxnLst>
                <a:cxn ang="0">
                  <a:pos x="0" y="63"/>
                </a:cxn>
                <a:cxn ang="0">
                  <a:pos x="177" y="57"/>
                </a:cxn>
                <a:cxn ang="0">
                  <a:pos x="384" y="75"/>
                </a:cxn>
                <a:cxn ang="0">
                  <a:pos x="675" y="0"/>
                </a:cxn>
              </a:cxnLst>
              <a:rect l="0" t="0" r="r" b="b"/>
              <a:pathLst>
                <a:path w="675" h="84">
                  <a:moveTo>
                    <a:pt x="0" y="63"/>
                  </a:moveTo>
                  <a:cubicBezTo>
                    <a:pt x="56" y="59"/>
                    <a:pt x="113" y="55"/>
                    <a:pt x="177" y="57"/>
                  </a:cubicBezTo>
                  <a:cubicBezTo>
                    <a:pt x="241" y="59"/>
                    <a:pt x="301" y="84"/>
                    <a:pt x="384" y="75"/>
                  </a:cubicBezTo>
                  <a:cubicBezTo>
                    <a:pt x="467" y="66"/>
                    <a:pt x="627" y="12"/>
                    <a:pt x="675" y="0"/>
                  </a:cubicBezTo>
                </a:path>
              </a:pathLst>
            </a:custGeom>
            <a:noFill/>
            <a:ln w="15875" cap="flat" cmpd="sng">
              <a:solidFill>
                <a:srgbClr val="333399"/>
              </a:solidFill>
              <a:prstDash val="solid"/>
              <a:miter lim="800000"/>
              <a:headEnd type="none" w="med" len="med"/>
              <a:tailEnd type="stealth" w="med" len="med"/>
            </a:ln>
            <a:effectLst/>
          </p:spPr>
          <p:txBody>
            <a:bodyPr wrap="none"/>
            <a:lstStyle/>
            <a:p>
              <a:endParaRPr lang="ja-JP" altLang="en-US"/>
            </a:p>
          </p:txBody>
        </p:sp>
        <p:sp>
          <p:nvSpPr>
            <p:cNvPr id="257083" name="Freeform 59"/>
            <p:cNvSpPr>
              <a:spLocks/>
            </p:cNvSpPr>
            <p:nvPr/>
          </p:nvSpPr>
          <p:spPr bwMode="auto">
            <a:xfrm>
              <a:off x="4575" y="1398"/>
              <a:ext cx="486" cy="382"/>
            </a:xfrm>
            <a:custGeom>
              <a:avLst/>
              <a:gdLst/>
              <a:ahLst/>
              <a:cxnLst>
                <a:cxn ang="0">
                  <a:pos x="0" y="0"/>
                </a:cxn>
                <a:cxn ang="0">
                  <a:pos x="105" y="105"/>
                </a:cxn>
                <a:cxn ang="0">
                  <a:pos x="222" y="162"/>
                </a:cxn>
                <a:cxn ang="0">
                  <a:pos x="324" y="174"/>
                </a:cxn>
                <a:cxn ang="0">
                  <a:pos x="393" y="174"/>
                </a:cxn>
                <a:cxn ang="0">
                  <a:pos x="426" y="348"/>
                </a:cxn>
                <a:cxn ang="0">
                  <a:pos x="486" y="378"/>
                </a:cxn>
              </a:cxnLst>
              <a:rect l="0" t="0" r="r" b="b"/>
              <a:pathLst>
                <a:path w="486" h="382">
                  <a:moveTo>
                    <a:pt x="0" y="0"/>
                  </a:moveTo>
                  <a:cubicBezTo>
                    <a:pt x="34" y="39"/>
                    <a:pt x="68" y="78"/>
                    <a:pt x="105" y="105"/>
                  </a:cubicBezTo>
                  <a:cubicBezTo>
                    <a:pt x="142" y="132"/>
                    <a:pt x="186" y="151"/>
                    <a:pt x="222" y="162"/>
                  </a:cubicBezTo>
                  <a:cubicBezTo>
                    <a:pt x="258" y="173"/>
                    <a:pt x="296" y="172"/>
                    <a:pt x="324" y="174"/>
                  </a:cubicBezTo>
                  <a:cubicBezTo>
                    <a:pt x="352" y="176"/>
                    <a:pt x="376" y="145"/>
                    <a:pt x="393" y="174"/>
                  </a:cubicBezTo>
                  <a:cubicBezTo>
                    <a:pt x="410" y="203"/>
                    <a:pt x="411" y="314"/>
                    <a:pt x="426" y="348"/>
                  </a:cubicBezTo>
                  <a:cubicBezTo>
                    <a:pt x="441" y="382"/>
                    <a:pt x="476" y="373"/>
                    <a:pt x="486" y="378"/>
                  </a:cubicBezTo>
                </a:path>
              </a:pathLst>
            </a:custGeom>
            <a:noFill/>
            <a:ln w="15875" cap="flat" cmpd="sng">
              <a:solidFill>
                <a:srgbClr val="000080"/>
              </a:solidFill>
              <a:prstDash val="solid"/>
              <a:miter lim="800000"/>
              <a:headEnd type="none" w="med" len="med"/>
              <a:tailEnd type="stealth" w="med" len="med"/>
            </a:ln>
            <a:effectLst/>
          </p:spPr>
          <p:txBody>
            <a:bodyPr wrap="none"/>
            <a:lstStyle/>
            <a:p>
              <a:endParaRPr lang="ja-JP" altLang="en-US"/>
            </a:p>
          </p:txBody>
        </p:sp>
        <p:sp>
          <p:nvSpPr>
            <p:cNvPr id="257084" name="Freeform 60"/>
            <p:cNvSpPr>
              <a:spLocks/>
            </p:cNvSpPr>
            <p:nvPr/>
          </p:nvSpPr>
          <p:spPr bwMode="auto">
            <a:xfrm>
              <a:off x="4128" y="1614"/>
              <a:ext cx="590" cy="711"/>
            </a:xfrm>
            <a:custGeom>
              <a:avLst/>
              <a:gdLst/>
              <a:ahLst/>
              <a:cxnLst>
                <a:cxn ang="0">
                  <a:pos x="0" y="0"/>
                </a:cxn>
                <a:cxn ang="0">
                  <a:pos x="69" y="57"/>
                </a:cxn>
                <a:cxn ang="0">
                  <a:pos x="186" y="48"/>
                </a:cxn>
                <a:cxn ang="0">
                  <a:pos x="345" y="42"/>
                </a:cxn>
                <a:cxn ang="0">
                  <a:pos x="396" y="66"/>
                </a:cxn>
                <a:cxn ang="0">
                  <a:pos x="450" y="189"/>
                </a:cxn>
                <a:cxn ang="0">
                  <a:pos x="450" y="318"/>
                </a:cxn>
                <a:cxn ang="0">
                  <a:pos x="570" y="399"/>
                </a:cxn>
                <a:cxn ang="0">
                  <a:pos x="570" y="555"/>
                </a:cxn>
                <a:cxn ang="0">
                  <a:pos x="519" y="711"/>
                </a:cxn>
              </a:cxnLst>
              <a:rect l="0" t="0" r="r" b="b"/>
              <a:pathLst>
                <a:path w="590" h="711">
                  <a:moveTo>
                    <a:pt x="0" y="0"/>
                  </a:moveTo>
                  <a:cubicBezTo>
                    <a:pt x="19" y="24"/>
                    <a:pt x="38" y="49"/>
                    <a:pt x="69" y="57"/>
                  </a:cubicBezTo>
                  <a:cubicBezTo>
                    <a:pt x="100" y="65"/>
                    <a:pt x="140" y="50"/>
                    <a:pt x="186" y="48"/>
                  </a:cubicBezTo>
                  <a:cubicBezTo>
                    <a:pt x="232" y="46"/>
                    <a:pt x="310" y="39"/>
                    <a:pt x="345" y="42"/>
                  </a:cubicBezTo>
                  <a:cubicBezTo>
                    <a:pt x="380" y="45"/>
                    <a:pt x="379" y="42"/>
                    <a:pt x="396" y="66"/>
                  </a:cubicBezTo>
                  <a:cubicBezTo>
                    <a:pt x="413" y="90"/>
                    <a:pt x="441" y="147"/>
                    <a:pt x="450" y="189"/>
                  </a:cubicBezTo>
                  <a:cubicBezTo>
                    <a:pt x="459" y="231"/>
                    <a:pt x="430" y="283"/>
                    <a:pt x="450" y="318"/>
                  </a:cubicBezTo>
                  <a:cubicBezTo>
                    <a:pt x="470" y="353"/>
                    <a:pt x="550" y="360"/>
                    <a:pt x="570" y="399"/>
                  </a:cubicBezTo>
                  <a:cubicBezTo>
                    <a:pt x="590" y="438"/>
                    <a:pt x="578" y="503"/>
                    <a:pt x="570" y="555"/>
                  </a:cubicBezTo>
                  <a:cubicBezTo>
                    <a:pt x="562" y="607"/>
                    <a:pt x="540" y="659"/>
                    <a:pt x="519" y="711"/>
                  </a:cubicBezTo>
                </a:path>
              </a:pathLst>
            </a:custGeom>
            <a:noFill/>
            <a:ln w="15875" cap="flat" cmpd="sng">
              <a:solidFill>
                <a:srgbClr val="000080"/>
              </a:solidFill>
              <a:prstDash val="solid"/>
              <a:miter lim="800000"/>
              <a:headEnd type="none" w="med" len="med"/>
              <a:tailEnd type="stealth" w="med" len="med"/>
            </a:ln>
            <a:effectLst/>
          </p:spPr>
          <p:txBody>
            <a:bodyPr wrap="none"/>
            <a:lstStyle/>
            <a:p>
              <a:endParaRPr lang="ja-JP" altLang="en-US"/>
            </a:p>
          </p:txBody>
        </p:sp>
        <p:sp>
          <p:nvSpPr>
            <p:cNvPr id="257085" name="Freeform 61"/>
            <p:cNvSpPr>
              <a:spLocks/>
            </p:cNvSpPr>
            <p:nvPr/>
          </p:nvSpPr>
          <p:spPr bwMode="auto">
            <a:xfrm>
              <a:off x="3147" y="1434"/>
              <a:ext cx="576" cy="375"/>
            </a:xfrm>
            <a:custGeom>
              <a:avLst/>
              <a:gdLst/>
              <a:ahLst/>
              <a:cxnLst>
                <a:cxn ang="0">
                  <a:pos x="576" y="114"/>
                </a:cxn>
                <a:cxn ang="0">
                  <a:pos x="546" y="258"/>
                </a:cxn>
                <a:cxn ang="0">
                  <a:pos x="456" y="360"/>
                </a:cxn>
                <a:cxn ang="0">
                  <a:pos x="264" y="351"/>
                </a:cxn>
                <a:cxn ang="0">
                  <a:pos x="177" y="222"/>
                </a:cxn>
                <a:cxn ang="0">
                  <a:pos x="132" y="111"/>
                </a:cxn>
                <a:cxn ang="0">
                  <a:pos x="0" y="0"/>
                </a:cxn>
              </a:cxnLst>
              <a:rect l="0" t="0" r="r" b="b"/>
              <a:pathLst>
                <a:path w="576" h="375">
                  <a:moveTo>
                    <a:pt x="576" y="114"/>
                  </a:moveTo>
                  <a:cubicBezTo>
                    <a:pt x="571" y="165"/>
                    <a:pt x="566" y="217"/>
                    <a:pt x="546" y="258"/>
                  </a:cubicBezTo>
                  <a:cubicBezTo>
                    <a:pt x="526" y="299"/>
                    <a:pt x="503" y="345"/>
                    <a:pt x="456" y="360"/>
                  </a:cubicBezTo>
                  <a:cubicBezTo>
                    <a:pt x="409" y="375"/>
                    <a:pt x="310" y="374"/>
                    <a:pt x="264" y="351"/>
                  </a:cubicBezTo>
                  <a:cubicBezTo>
                    <a:pt x="218" y="328"/>
                    <a:pt x="199" y="262"/>
                    <a:pt x="177" y="222"/>
                  </a:cubicBezTo>
                  <a:cubicBezTo>
                    <a:pt x="155" y="182"/>
                    <a:pt x="161" y="148"/>
                    <a:pt x="132" y="111"/>
                  </a:cubicBezTo>
                  <a:cubicBezTo>
                    <a:pt x="103" y="74"/>
                    <a:pt x="24" y="20"/>
                    <a:pt x="0" y="0"/>
                  </a:cubicBezTo>
                </a:path>
              </a:pathLst>
            </a:custGeom>
            <a:noFill/>
            <a:ln w="15875" cap="flat" cmpd="sng">
              <a:solidFill>
                <a:srgbClr val="000080"/>
              </a:solidFill>
              <a:prstDash val="solid"/>
              <a:miter lim="800000"/>
              <a:headEnd type="none" w="med" len="med"/>
              <a:tailEnd type="stealth" w="med" len="med"/>
            </a:ln>
            <a:effectLst/>
          </p:spPr>
          <p:txBody>
            <a:bodyPr wrap="none"/>
            <a:lstStyle/>
            <a:p>
              <a:endParaRPr lang="ja-JP" altLang="en-US"/>
            </a:p>
          </p:txBody>
        </p:sp>
        <p:sp>
          <p:nvSpPr>
            <p:cNvPr id="257086" name="Freeform 62"/>
            <p:cNvSpPr>
              <a:spLocks/>
            </p:cNvSpPr>
            <p:nvPr/>
          </p:nvSpPr>
          <p:spPr bwMode="auto">
            <a:xfrm>
              <a:off x="3696" y="1836"/>
              <a:ext cx="105" cy="159"/>
            </a:xfrm>
            <a:custGeom>
              <a:avLst/>
              <a:gdLst/>
              <a:ahLst/>
              <a:cxnLst>
                <a:cxn ang="0">
                  <a:pos x="0" y="0"/>
                </a:cxn>
                <a:cxn ang="0">
                  <a:pos x="87" y="63"/>
                </a:cxn>
                <a:cxn ang="0">
                  <a:pos x="105" y="159"/>
                </a:cxn>
              </a:cxnLst>
              <a:rect l="0" t="0" r="r" b="b"/>
              <a:pathLst>
                <a:path w="105" h="159">
                  <a:moveTo>
                    <a:pt x="0" y="0"/>
                  </a:moveTo>
                  <a:cubicBezTo>
                    <a:pt x="35" y="18"/>
                    <a:pt x="70" y="36"/>
                    <a:pt x="87" y="63"/>
                  </a:cubicBezTo>
                  <a:cubicBezTo>
                    <a:pt x="104" y="90"/>
                    <a:pt x="104" y="124"/>
                    <a:pt x="105" y="159"/>
                  </a:cubicBezTo>
                </a:path>
              </a:pathLst>
            </a:custGeom>
            <a:noFill/>
            <a:ln w="15875" cap="flat" cmpd="sng">
              <a:solidFill>
                <a:srgbClr val="000080"/>
              </a:solidFill>
              <a:prstDash val="solid"/>
              <a:miter lim="800000"/>
              <a:headEnd type="none" w="med" len="med"/>
              <a:tailEnd type="none" w="med" len="med"/>
            </a:ln>
            <a:effectLst/>
          </p:spPr>
          <p:txBody>
            <a:bodyPr wrap="none"/>
            <a:lstStyle/>
            <a:p>
              <a:endParaRPr lang="ja-JP" altLang="en-US"/>
            </a:p>
          </p:txBody>
        </p:sp>
        <p:sp>
          <p:nvSpPr>
            <p:cNvPr id="257087" name="Freeform 63"/>
            <p:cNvSpPr>
              <a:spLocks/>
            </p:cNvSpPr>
            <p:nvPr/>
          </p:nvSpPr>
          <p:spPr bwMode="auto">
            <a:xfrm>
              <a:off x="3750" y="1940"/>
              <a:ext cx="405" cy="280"/>
            </a:xfrm>
            <a:custGeom>
              <a:avLst/>
              <a:gdLst/>
              <a:ahLst/>
              <a:cxnLst>
                <a:cxn ang="0">
                  <a:pos x="405" y="4"/>
                </a:cxn>
                <a:cxn ang="0">
                  <a:pos x="267" y="7"/>
                </a:cxn>
                <a:cxn ang="0">
                  <a:pos x="129" y="7"/>
                </a:cxn>
                <a:cxn ang="0">
                  <a:pos x="57" y="49"/>
                </a:cxn>
                <a:cxn ang="0">
                  <a:pos x="33" y="106"/>
                </a:cxn>
                <a:cxn ang="0">
                  <a:pos x="15" y="181"/>
                </a:cxn>
                <a:cxn ang="0">
                  <a:pos x="0" y="280"/>
                </a:cxn>
              </a:cxnLst>
              <a:rect l="0" t="0" r="r" b="b"/>
              <a:pathLst>
                <a:path w="405" h="280">
                  <a:moveTo>
                    <a:pt x="405" y="4"/>
                  </a:moveTo>
                  <a:cubicBezTo>
                    <a:pt x="359" y="5"/>
                    <a:pt x="313" y="6"/>
                    <a:pt x="267" y="7"/>
                  </a:cubicBezTo>
                  <a:cubicBezTo>
                    <a:pt x="221" y="8"/>
                    <a:pt x="164" y="0"/>
                    <a:pt x="129" y="7"/>
                  </a:cubicBezTo>
                  <a:cubicBezTo>
                    <a:pt x="94" y="14"/>
                    <a:pt x="73" y="32"/>
                    <a:pt x="57" y="49"/>
                  </a:cubicBezTo>
                  <a:cubicBezTo>
                    <a:pt x="41" y="66"/>
                    <a:pt x="40" y="84"/>
                    <a:pt x="33" y="106"/>
                  </a:cubicBezTo>
                  <a:cubicBezTo>
                    <a:pt x="26" y="128"/>
                    <a:pt x="20" y="152"/>
                    <a:pt x="15" y="181"/>
                  </a:cubicBezTo>
                  <a:cubicBezTo>
                    <a:pt x="10" y="210"/>
                    <a:pt x="2" y="264"/>
                    <a:pt x="0" y="280"/>
                  </a:cubicBezTo>
                </a:path>
              </a:pathLst>
            </a:custGeom>
            <a:noFill/>
            <a:ln w="15875" cap="flat" cmpd="sng">
              <a:solidFill>
                <a:srgbClr val="000080"/>
              </a:solidFill>
              <a:prstDash val="solid"/>
              <a:miter lim="800000"/>
              <a:headEnd type="none" w="med" len="med"/>
              <a:tailEnd type="stealth" w="med" len="med"/>
            </a:ln>
            <a:effectLst/>
          </p:spPr>
          <p:txBody>
            <a:bodyPr wrap="none"/>
            <a:lstStyle/>
            <a:p>
              <a:endParaRPr lang="ja-JP" altLang="en-US"/>
            </a:p>
          </p:txBody>
        </p:sp>
        <p:sp>
          <p:nvSpPr>
            <p:cNvPr id="257088" name="Freeform 64"/>
            <p:cNvSpPr>
              <a:spLocks/>
            </p:cNvSpPr>
            <p:nvPr/>
          </p:nvSpPr>
          <p:spPr bwMode="auto">
            <a:xfrm>
              <a:off x="4260" y="1980"/>
              <a:ext cx="429" cy="37"/>
            </a:xfrm>
            <a:custGeom>
              <a:avLst/>
              <a:gdLst/>
              <a:ahLst/>
              <a:cxnLst>
                <a:cxn ang="0">
                  <a:pos x="0" y="6"/>
                </a:cxn>
                <a:cxn ang="0">
                  <a:pos x="105" y="36"/>
                </a:cxn>
                <a:cxn ang="0">
                  <a:pos x="231" y="15"/>
                </a:cxn>
                <a:cxn ang="0">
                  <a:pos x="318" y="3"/>
                </a:cxn>
                <a:cxn ang="0">
                  <a:pos x="369" y="3"/>
                </a:cxn>
                <a:cxn ang="0">
                  <a:pos x="429" y="24"/>
                </a:cxn>
              </a:cxnLst>
              <a:rect l="0" t="0" r="r" b="b"/>
              <a:pathLst>
                <a:path w="429" h="37">
                  <a:moveTo>
                    <a:pt x="0" y="6"/>
                  </a:moveTo>
                  <a:cubicBezTo>
                    <a:pt x="33" y="20"/>
                    <a:pt x="67" y="35"/>
                    <a:pt x="105" y="36"/>
                  </a:cubicBezTo>
                  <a:cubicBezTo>
                    <a:pt x="143" y="37"/>
                    <a:pt x="196" y="20"/>
                    <a:pt x="231" y="15"/>
                  </a:cubicBezTo>
                  <a:cubicBezTo>
                    <a:pt x="266" y="10"/>
                    <a:pt x="295" y="5"/>
                    <a:pt x="318" y="3"/>
                  </a:cubicBezTo>
                  <a:cubicBezTo>
                    <a:pt x="341" y="1"/>
                    <a:pt x="351" y="0"/>
                    <a:pt x="369" y="3"/>
                  </a:cubicBezTo>
                  <a:cubicBezTo>
                    <a:pt x="387" y="6"/>
                    <a:pt x="408" y="15"/>
                    <a:pt x="429" y="24"/>
                  </a:cubicBezTo>
                </a:path>
              </a:pathLst>
            </a:custGeom>
            <a:noFill/>
            <a:ln w="15875" cap="flat" cmpd="sng">
              <a:solidFill>
                <a:srgbClr val="000080"/>
              </a:solidFill>
              <a:prstDash val="solid"/>
              <a:miter lim="800000"/>
              <a:headEnd type="none" w="med" len="med"/>
              <a:tailEnd type="none" w="med" len="med"/>
            </a:ln>
            <a:effectLst/>
          </p:spPr>
          <p:txBody>
            <a:bodyPr wrap="none"/>
            <a:lstStyle/>
            <a:p>
              <a:endParaRPr lang="ja-JP" altLang="en-US"/>
            </a:p>
          </p:txBody>
        </p:sp>
        <p:sp>
          <p:nvSpPr>
            <p:cNvPr id="257089" name="Freeform 65"/>
            <p:cNvSpPr>
              <a:spLocks/>
            </p:cNvSpPr>
            <p:nvPr/>
          </p:nvSpPr>
          <p:spPr bwMode="auto">
            <a:xfrm>
              <a:off x="3825" y="2238"/>
              <a:ext cx="327" cy="78"/>
            </a:xfrm>
            <a:custGeom>
              <a:avLst/>
              <a:gdLst/>
              <a:ahLst/>
              <a:cxnLst>
                <a:cxn ang="0">
                  <a:pos x="327" y="0"/>
                </a:cxn>
                <a:cxn ang="0">
                  <a:pos x="180" y="36"/>
                </a:cxn>
                <a:cxn ang="0">
                  <a:pos x="0" y="78"/>
                </a:cxn>
              </a:cxnLst>
              <a:rect l="0" t="0" r="r" b="b"/>
              <a:pathLst>
                <a:path w="327" h="78">
                  <a:moveTo>
                    <a:pt x="327" y="0"/>
                  </a:moveTo>
                  <a:cubicBezTo>
                    <a:pt x="280" y="11"/>
                    <a:pt x="234" y="23"/>
                    <a:pt x="180" y="36"/>
                  </a:cubicBezTo>
                  <a:cubicBezTo>
                    <a:pt x="126" y="49"/>
                    <a:pt x="29" y="71"/>
                    <a:pt x="0" y="78"/>
                  </a:cubicBezTo>
                </a:path>
              </a:pathLst>
            </a:custGeom>
            <a:noFill/>
            <a:ln w="15875" cap="flat" cmpd="sng">
              <a:solidFill>
                <a:srgbClr val="000080"/>
              </a:solidFill>
              <a:prstDash val="solid"/>
              <a:miter lim="800000"/>
              <a:headEnd type="none" w="med" len="med"/>
              <a:tailEnd type="stealth" w="med" len="med"/>
            </a:ln>
            <a:effectLst/>
          </p:spPr>
          <p:txBody>
            <a:bodyPr wrap="none"/>
            <a:lstStyle/>
            <a:p>
              <a:endParaRPr lang="ja-JP" altLang="en-US"/>
            </a:p>
          </p:txBody>
        </p:sp>
        <p:sp>
          <p:nvSpPr>
            <p:cNvPr id="257090" name="Freeform 66"/>
            <p:cNvSpPr>
              <a:spLocks/>
            </p:cNvSpPr>
            <p:nvPr/>
          </p:nvSpPr>
          <p:spPr bwMode="auto">
            <a:xfrm>
              <a:off x="4206" y="2235"/>
              <a:ext cx="60" cy="114"/>
            </a:xfrm>
            <a:custGeom>
              <a:avLst/>
              <a:gdLst/>
              <a:ahLst/>
              <a:cxnLst>
                <a:cxn ang="0">
                  <a:pos x="0" y="0"/>
                </a:cxn>
                <a:cxn ang="0">
                  <a:pos x="27" y="21"/>
                </a:cxn>
                <a:cxn ang="0">
                  <a:pos x="51" y="66"/>
                </a:cxn>
                <a:cxn ang="0">
                  <a:pos x="60" y="114"/>
                </a:cxn>
              </a:cxnLst>
              <a:rect l="0" t="0" r="r" b="b"/>
              <a:pathLst>
                <a:path w="60" h="114">
                  <a:moveTo>
                    <a:pt x="0" y="0"/>
                  </a:moveTo>
                  <a:cubicBezTo>
                    <a:pt x="9" y="5"/>
                    <a:pt x="19" y="10"/>
                    <a:pt x="27" y="21"/>
                  </a:cubicBezTo>
                  <a:cubicBezTo>
                    <a:pt x="35" y="32"/>
                    <a:pt x="46" y="51"/>
                    <a:pt x="51" y="66"/>
                  </a:cubicBezTo>
                  <a:cubicBezTo>
                    <a:pt x="56" y="81"/>
                    <a:pt x="58" y="106"/>
                    <a:pt x="60" y="114"/>
                  </a:cubicBezTo>
                </a:path>
              </a:pathLst>
            </a:custGeom>
            <a:noFill/>
            <a:ln w="15875" cap="flat" cmpd="sng">
              <a:solidFill>
                <a:srgbClr val="000080"/>
              </a:solidFill>
              <a:prstDash val="solid"/>
              <a:miter lim="800000"/>
              <a:headEnd type="none" w="med" len="med"/>
              <a:tailEnd type="stealth" w="med" len="med"/>
            </a:ln>
            <a:effectLst/>
          </p:spPr>
          <p:txBody>
            <a:bodyPr wrap="none"/>
            <a:lstStyle/>
            <a:p>
              <a:endParaRPr lang="ja-JP" altLang="en-US"/>
            </a:p>
          </p:txBody>
        </p:sp>
      </p:grpSp>
    </p:spTree>
  </p:cSld>
  <p:clrMapOvr>
    <a:masterClrMapping/>
  </p:clrMapOvr>
  <p:transition>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ougou water fig 3"/>
          <p:cNvPicPr>
            <a:picLocks noChangeAspect="1" noChangeArrowheads="1"/>
          </p:cNvPicPr>
          <p:nvPr/>
        </p:nvPicPr>
        <p:blipFill>
          <a:blip r:embed="rId2" cstate="print"/>
          <a:srcRect/>
          <a:stretch>
            <a:fillRect/>
          </a:stretch>
        </p:blipFill>
        <p:spPr bwMode="auto">
          <a:xfrm>
            <a:off x="179512" y="1772816"/>
            <a:ext cx="7992888" cy="4916476"/>
          </a:xfrm>
          <a:prstGeom prst="rect">
            <a:avLst/>
          </a:prstGeom>
          <a:noFill/>
          <a:ln w="9525">
            <a:noFill/>
            <a:miter lim="800000"/>
            <a:headEnd/>
            <a:tailEnd/>
          </a:ln>
        </p:spPr>
      </p:pic>
      <p:sp>
        <p:nvSpPr>
          <p:cNvPr id="5" name="タイトル 1"/>
          <p:cNvSpPr txBox="1">
            <a:spLocks/>
          </p:cNvSpPr>
          <p:nvPr/>
        </p:nvSpPr>
        <p:spPr>
          <a:xfrm>
            <a:off x="539552" y="332656"/>
            <a:ext cx="8229600" cy="114300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lnSpcReduction="10000"/>
          </a:bodyPr>
          <a:lstStyle/>
          <a:p>
            <a:pPr lvl="0" algn="ctr">
              <a:spcBef>
                <a:spcPct val="0"/>
              </a:spcBef>
            </a:pPr>
            <a:r>
              <a:rPr lang="ja-JP" altLang="en-US" sz="4000" dirty="0" smtClean="0">
                <a:solidFill>
                  <a:schemeClr val="tx2"/>
                </a:solidFill>
                <a:latin typeface="+mj-ea"/>
                <a:ea typeface="+mj-ea"/>
              </a:rPr>
              <a:t>アルキル鎖長と細孔径の影響</a:t>
            </a:r>
            <a:endParaRPr lang="en-US" altLang="ja-JP" sz="4000" dirty="0" smtClean="0">
              <a:solidFill>
                <a:schemeClr val="tx2"/>
              </a:solidFill>
              <a:latin typeface="+mj-ea"/>
              <a:ea typeface="+mj-ea"/>
            </a:endParaRPr>
          </a:p>
          <a:p>
            <a:pPr lvl="0" algn="ctr">
              <a:spcBef>
                <a:spcPct val="0"/>
              </a:spcBef>
            </a:pPr>
            <a:r>
              <a:rPr lang="ja-JP" altLang="en-US" sz="3000" dirty="0" smtClean="0">
                <a:solidFill>
                  <a:schemeClr val="tx2"/>
                </a:solidFill>
                <a:latin typeface="+mn-ea"/>
              </a:rPr>
              <a:t>ポンプ停止</a:t>
            </a:r>
            <a:r>
              <a:rPr lang="en-US" altLang="ja-JP" sz="3000" dirty="0" smtClean="0">
                <a:solidFill>
                  <a:schemeClr val="tx2"/>
                </a:solidFill>
                <a:latin typeface="+mn-ea"/>
              </a:rPr>
              <a:t>1</a:t>
            </a:r>
            <a:r>
              <a:rPr lang="ja-JP" altLang="en-US" sz="3000" dirty="0" smtClean="0">
                <a:solidFill>
                  <a:schemeClr val="tx2"/>
                </a:solidFill>
                <a:latin typeface="+mn-ea"/>
              </a:rPr>
              <a:t>時間後の保持比較</a:t>
            </a:r>
            <a:endParaRPr kumimoji="1" lang="ja-JP" altLang="en-US" sz="3000" b="0" i="0" u="none" strike="noStrike" kern="1200" cap="none" spc="0" normalizeH="0" baseline="0" noProof="0" dirty="0">
              <a:ln>
                <a:noFill/>
              </a:ln>
              <a:solidFill>
                <a:schemeClr val="tx2"/>
              </a:solidFill>
              <a:uLnTx/>
              <a:uFillTx/>
              <a:latin typeface="+mn-ea"/>
              <a:cs typeface="+mn-cs"/>
            </a:endParaRPr>
          </a:p>
        </p:txBody>
      </p:sp>
      <p:sp>
        <p:nvSpPr>
          <p:cNvPr id="7" name="テキスト ボックス 6"/>
          <p:cNvSpPr txBox="1"/>
          <p:nvPr/>
        </p:nvSpPr>
        <p:spPr>
          <a:xfrm>
            <a:off x="3059832" y="2708920"/>
            <a:ext cx="720080" cy="461665"/>
          </a:xfrm>
          <a:prstGeom prst="rect">
            <a:avLst/>
          </a:prstGeom>
          <a:noFill/>
        </p:spPr>
        <p:txBody>
          <a:bodyPr wrap="square" rtlCol="0">
            <a:spAutoFit/>
          </a:bodyPr>
          <a:lstStyle/>
          <a:p>
            <a:r>
              <a:rPr kumimoji="1" lang="en-US" altLang="ja-JP" sz="2400" dirty="0" smtClean="0"/>
              <a:t>C1</a:t>
            </a:r>
            <a:endParaRPr kumimoji="1" lang="ja-JP" altLang="en-US" sz="2400" dirty="0"/>
          </a:p>
        </p:txBody>
      </p:sp>
      <p:sp>
        <p:nvSpPr>
          <p:cNvPr id="8" name="テキスト ボックス 7"/>
          <p:cNvSpPr txBox="1"/>
          <p:nvPr/>
        </p:nvSpPr>
        <p:spPr>
          <a:xfrm>
            <a:off x="3923928" y="3284984"/>
            <a:ext cx="720080" cy="461665"/>
          </a:xfrm>
          <a:prstGeom prst="rect">
            <a:avLst/>
          </a:prstGeom>
          <a:noFill/>
        </p:spPr>
        <p:txBody>
          <a:bodyPr wrap="square" rtlCol="0">
            <a:spAutoFit/>
          </a:bodyPr>
          <a:lstStyle/>
          <a:p>
            <a:r>
              <a:rPr kumimoji="1" lang="en-US" altLang="ja-JP" sz="2400" dirty="0" smtClean="0"/>
              <a:t>C30</a:t>
            </a:r>
            <a:endParaRPr kumimoji="1" lang="ja-JP" altLang="en-US" sz="2400" dirty="0"/>
          </a:p>
        </p:txBody>
      </p:sp>
      <p:sp>
        <p:nvSpPr>
          <p:cNvPr id="9" name="テキスト ボックス 8"/>
          <p:cNvSpPr txBox="1"/>
          <p:nvPr/>
        </p:nvSpPr>
        <p:spPr>
          <a:xfrm>
            <a:off x="4716016" y="4509120"/>
            <a:ext cx="720080" cy="461665"/>
          </a:xfrm>
          <a:prstGeom prst="rect">
            <a:avLst/>
          </a:prstGeom>
          <a:noFill/>
        </p:spPr>
        <p:txBody>
          <a:bodyPr wrap="square" rtlCol="0">
            <a:spAutoFit/>
          </a:bodyPr>
          <a:lstStyle/>
          <a:p>
            <a:r>
              <a:rPr kumimoji="1" lang="en-US" altLang="ja-JP" sz="2400" dirty="0" smtClean="0"/>
              <a:t>C18</a:t>
            </a:r>
            <a:endParaRPr kumimoji="1" lang="ja-JP" altLang="en-US" sz="2400" dirty="0"/>
          </a:p>
        </p:txBody>
      </p:sp>
      <p:sp>
        <p:nvSpPr>
          <p:cNvPr id="10" name="テキスト ボックス 9"/>
          <p:cNvSpPr txBox="1"/>
          <p:nvPr/>
        </p:nvSpPr>
        <p:spPr>
          <a:xfrm>
            <a:off x="5796136" y="4365104"/>
            <a:ext cx="720080" cy="461665"/>
          </a:xfrm>
          <a:prstGeom prst="rect">
            <a:avLst/>
          </a:prstGeom>
          <a:noFill/>
        </p:spPr>
        <p:txBody>
          <a:bodyPr wrap="square" rtlCol="0">
            <a:spAutoFit/>
          </a:bodyPr>
          <a:lstStyle/>
          <a:p>
            <a:r>
              <a:rPr kumimoji="1" lang="en-US" altLang="ja-JP" sz="2400" dirty="0" smtClean="0"/>
              <a:t>C8</a:t>
            </a:r>
            <a:endParaRPr kumimoji="1" lang="ja-JP" altLang="en-US" sz="2400" dirty="0"/>
          </a:p>
        </p:txBody>
      </p:sp>
      <p:sp>
        <p:nvSpPr>
          <p:cNvPr id="11" name="テキスト ボックス 10"/>
          <p:cNvSpPr txBox="1"/>
          <p:nvPr/>
        </p:nvSpPr>
        <p:spPr>
          <a:xfrm rot="16200000">
            <a:off x="825911" y="2243037"/>
            <a:ext cx="663678" cy="400110"/>
          </a:xfrm>
          <a:prstGeom prst="rect">
            <a:avLst/>
          </a:prstGeom>
          <a:solidFill>
            <a:schemeClr val="bg1"/>
          </a:solidFill>
        </p:spPr>
        <p:txBody>
          <a:bodyPr wrap="square" rtlCol="0">
            <a:spAutoFit/>
          </a:bodyPr>
          <a:lstStyle/>
          <a:p>
            <a:r>
              <a:rPr kumimoji="1" lang="en-US" altLang="ja-JP" sz="2000" dirty="0" smtClean="0">
                <a:latin typeface="Arial Black" pitchFamily="34" charset="0"/>
                <a:cs typeface="Arial" pitchFamily="34" charset="0"/>
              </a:rPr>
              <a:t>%</a:t>
            </a:r>
            <a:endParaRPr kumimoji="1" lang="ja-JP" altLang="en-US" sz="2000" dirty="0">
              <a:latin typeface="Arial Black" pitchFamily="34" charset="0"/>
              <a:cs typeface="Arial" pitchFamily="34" charset="0"/>
            </a:endParaRPr>
          </a:p>
        </p:txBody>
      </p:sp>
    </p:spTree>
  </p:cSld>
  <p:clrMapOvr>
    <a:masterClrMapping/>
  </p:clrMapOvr>
  <p:transition>
    <p:pull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noGrp="1"/>
          </p:cNvSpPr>
          <p:nvPr>
            <p:ph type="title"/>
          </p:nvPr>
        </p:nvSpPr>
        <p:spPr>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p>
            <a:pPr lvl="0"/>
            <a:r>
              <a:rPr lang="ja-JP" altLang="en-US" sz="4000" dirty="0" smtClean="0">
                <a:solidFill>
                  <a:schemeClr val="tx2"/>
                </a:solidFill>
                <a:latin typeface="ＭＳ Ｐゴシック" charset="-128"/>
              </a:rPr>
              <a:t>バックプレッシャーの影響</a:t>
            </a:r>
            <a:endParaRPr kumimoji="1" lang="ja-JP" altLang="en-US" sz="4000" b="0" i="0" u="none" strike="noStrike" kern="1200" cap="none" spc="0" normalizeH="0" baseline="0" noProof="0" dirty="0">
              <a:ln>
                <a:noFill/>
              </a:ln>
              <a:solidFill>
                <a:schemeClr val="tx2"/>
              </a:solidFill>
              <a:effectLst/>
              <a:uLnTx/>
              <a:uFillTx/>
              <a:latin typeface="+mn-lt"/>
              <a:ea typeface="+mn-ea"/>
              <a:cs typeface="+mn-cs"/>
            </a:endParaRPr>
          </a:p>
        </p:txBody>
      </p:sp>
      <p:sp>
        <p:nvSpPr>
          <p:cNvPr id="5" name="Rectangle 4"/>
          <p:cNvSpPr>
            <a:spLocks noChangeArrowheads="1"/>
          </p:cNvSpPr>
          <p:nvPr/>
        </p:nvSpPr>
        <p:spPr bwMode="auto">
          <a:xfrm>
            <a:off x="5894388" y="1912938"/>
            <a:ext cx="3349625" cy="4614862"/>
          </a:xfrm>
          <a:prstGeom prst="rect">
            <a:avLst/>
          </a:prstGeom>
          <a:noFill/>
          <a:ln w="9525">
            <a:noFill/>
            <a:miter lim="800000"/>
            <a:headEnd/>
            <a:tailEnd/>
          </a:ln>
          <a:effectLst/>
        </p:spPr>
        <p:txBody>
          <a:bodyPr>
            <a:spAutoFit/>
          </a:bodyPr>
          <a:lstStyle/>
          <a:p>
            <a:pPr>
              <a:spcBef>
                <a:spcPct val="50000"/>
              </a:spcBef>
            </a:pPr>
            <a:r>
              <a:rPr kumimoji="0" lang="ja-JP" altLang="en-US" sz="1600" dirty="0">
                <a:solidFill>
                  <a:srgbClr val="000000"/>
                </a:solidFill>
                <a:latin typeface="Times New Roman" pitchFamily="18" charset="0"/>
              </a:rPr>
              <a:t>カラム</a:t>
            </a:r>
            <a:r>
              <a:rPr kumimoji="0" lang="ja-JP" altLang="en-US" sz="1600" dirty="0" smtClean="0">
                <a:solidFill>
                  <a:srgbClr val="000000"/>
                </a:solidFill>
                <a:latin typeface="Times New Roman" pitchFamily="18" charset="0"/>
              </a:rPr>
              <a:t>：</a:t>
            </a:r>
            <a:r>
              <a:rPr kumimoji="0" lang="en-US" altLang="ja-JP" sz="1600" dirty="0" smtClean="0">
                <a:solidFill>
                  <a:srgbClr val="000000"/>
                </a:solidFill>
                <a:latin typeface="Times New Roman" pitchFamily="18" charset="0"/>
              </a:rPr>
              <a:t>C18 (10.3nm</a:t>
            </a:r>
            <a:r>
              <a:rPr kumimoji="0" lang="en-US" altLang="ja-JP" sz="1600" dirty="0">
                <a:solidFill>
                  <a:srgbClr val="000000"/>
                </a:solidFill>
                <a:latin typeface="Times New Roman" pitchFamily="18" charset="0"/>
              </a:rPr>
              <a:t>)</a:t>
            </a:r>
          </a:p>
          <a:p>
            <a:pPr>
              <a:spcBef>
                <a:spcPct val="50000"/>
              </a:spcBef>
            </a:pPr>
            <a:r>
              <a:rPr kumimoji="0" lang="ja-JP" altLang="en-US" sz="1600" dirty="0">
                <a:solidFill>
                  <a:srgbClr val="000000"/>
                </a:solidFill>
                <a:latin typeface="Times New Roman" pitchFamily="18" charset="0"/>
              </a:rPr>
              <a:t>　　　　　</a:t>
            </a:r>
            <a:r>
              <a:rPr kumimoji="0" lang="en-US" altLang="ja-JP" sz="1600" dirty="0">
                <a:solidFill>
                  <a:srgbClr val="000000"/>
                </a:solidFill>
                <a:latin typeface="Times New Roman" pitchFamily="18" charset="0"/>
              </a:rPr>
              <a:t>4.6 x 150 mm</a:t>
            </a:r>
          </a:p>
          <a:p>
            <a:pPr>
              <a:spcBef>
                <a:spcPct val="50000"/>
              </a:spcBef>
            </a:pPr>
            <a:r>
              <a:rPr kumimoji="0" lang="ja-JP" altLang="en-US" sz="1600" dirty="0">
                <a:solidFill>
                  <a:srgbClr val="000000"/>
                </a:solidFill>
                <a:latin typeface="Times New Roman" pitchFamily="18" charset="0"/>
              </a:rPr>
              <a:t>粒子径：</a:t>
            </a:r>
            <a:r>
              <a:rPr kumimoji="0" lang="en-US" altLang="ja-JP" sz="1600" dirty="0">
                <a:solidFill>
                  <a:srgbClr val="000000"/>
                </a:solidFill>
                <a:latin typeface="Times New Roman" pitchFamily="18" charset="0"/>
              </a:rPr>
              <a:t>5 </a:t>
            </a:r>
            <a:r>
              <a:rPr kumimoji="0" lang="en-US" altLang="ja-JP" sz="1600" dirty="0" smtClean="0">
                <a:solidFill>
                  <a:srgbClr val="000000"/>
                </a:solidFill>
                <a:latin typeface="Symbol" pitchFamily="18" charset="2"/>
              </a:rPr>
              <a:t>m</a:t>
            </a:r>
            <a:r>
              <a:rPr kumimoji="0" lang="en-US" altLang="ja-JP" sz="1600" dirty="0" smtClean="0">
                <a:solidFill>
                  <a:srgbClr val="000000"/>
                </a:solidFill>
                <a:latin typeface="Times New Roman" pitchFamily="18" charset="0"/>
              </a:rPr>
              <a:t>m</a:t>
            </a:r>
            <a:endParaRPr kumimoji="0" lang="en-US" altLang="ja-JP" sz="1600" dirty="0">
              <a:solidFill>
                <a:srgbClr val="000000"/>
              </a:solidFill>
              <a:latin typeface="Times New Roman" pitchFamily="18" charset="0"/>
            </a:endParaRPr>
          </a:p>
          <a:p>
            <a:pPr>
              <a:spcBef>
                <a:spcPct val="50000"/>
              </a:spcBef>
            </a:pPr>
            <a:r>
              <a:rPr kumimoji="0" lang="ja-JP" altLang="en-US" sz="1600" dirty="0">
                <a:solidFill>
                  <a:srgbClr val="000000"/>
                </a:solidFill>
                <a:latin typeface="Times New Roman" pitchFamily="18" charset="0"/>
              </a:rPr>
              <a:t>カラムのみにかかる圧力：</a:t>
            </a:r>
            <a:r>
              <a:rPr kumimoji="0" lang="en-US" altLang="ja-JP" sz="1600" dirty="0">
                <a:solidFill>
                  <a:srgbClr val="000000"/>
                </a:solidFill>
                <a:latin typeface="Times New Roman" pitchFamily="18" charset="0"/>
              </a:rPr>
              <a:t>6 </a:t>
            </a:r>
            <a:r>
              <a:rPr kumimoji="0" lang="en-US" altLang="ja-JP" sz="1600" dirty="0" err="1">
                <a:solidFill>
                  <a:srgbClr val="000000"/>
                </a:solidFill>
                <a:latin typeface="Times New Roman" pitchFamily="18" charset="0"/>
              </a:rPr>
              <a:t>MPa</a:t>
            </a:r>
            <a:endParaRPr kumimoji="0" lang="en-US" altLang="ja-JP" sz="1600" dirty="0">
              <a:solidFill>
                <a:srgbClr val="000000"/>
              </a:solidFill>
              <a:latin typeface="Times New Roman" pitchFamily="18" charset="0"/>
            </a:endParaRPr>
          </a:p>
          <a:p>
            <a:pPr>
              <a:spcBef>
                <a:spcPct val="50000"/>
              </a:spcBef>
            </a:pPr>
            <a:r>
              <a:rPr kumimoji="0" lang="ja-JP" altLang="en-US" sz="1600" dirty="0">
                <a:solidFill>
                  <a:srgbClr val="000000"/>
                </a:solidFill>
                <a:latin typeface="Times New Roman" pitchFamily="18" charset="0"/>
              </a:rPr>
              <a:t>移動相：水</a:t>
            </a:r>
          </a:p>
          <a:p>
            <a:pPr eaLnBrk="0" hangingPunct="0">
              <a:spcBef>
                <a:spcPct val="50000"/>
              </a:spcBef>
            </a:pPr>
            <a:r>
              <a:rPr kumimoji="0" lang="ja-JP" altLang="en-US" sz="1600" dirty="0">
                <a:solidFill>
                  <a:srgbClr val="000000"/>
                </a:solidFill>
                <a:latin typeface="Times New Roman" pitchFamily="18" charset="0"/>
              </a:rPr>
              <a:t>流速：</a:t>
            </a:r>
            <a:r>
              <a:rPr kumimoji="0" lang="en-US" altLang="ja-JP" sz="1600" dirty="0">
                <a:solidFill>
                  <a:srgbClr val="000000"/>
                </a:solidFill>
                <a:latin typeface="Times New Roman" pitchFamily="18" charset="0"/>
              </a:rPr>
              <a:t>1.0 </a:t>
            </a:r>
            <a:r>
              <a:rPr kumimoji="0" lang="en-US" altLang="ja-JP" sz="1600" dirty="0" err="1">
                <a:solidFill>
                  <a:srgbClr val="000000"/>
                </a:solidFill>
                <a:latin typeface="Times New Roman" pitchFamily="18" charset="0"/>
              </a:rPr>
              <a:t>mL</a:t>
            </a:r>
            <a:r>
              <a:rPr kumimoji="0" lang="en-US" altLang="ja-JP" sz="1600" dirty="0">
                <a:solidFill>
                  <a:srgbClr val="000000"/>
                </a:solidFill>
                <a:latin typeface="Times New Roman" pitchFamily="18" charset="0"/>
              </a:rPr>
              <a:t>/min</a:t>
            </a:r>
          </a:p>
          <a:p>
            <a:pPr>
              <a:spcBef>
                <a:spcPct val="50000"/>
              </a:spcBef>
            </a:pPr>
            <a:r>
              <a:rPr kumimoji="0" lang="ja-JP" altLang="en-US" sz="1600" dirty="0">
                <a:solidFill>
                  <a:srgbClr val="000000"/>
                </a:solidFill>
                <a:latin typeface="Times New Roman" pitchFamily="18" charset="0"/>
              </a:rPr>
              <a:t>温度：</a:t>
            </a:r>
            <a:r>
              <a:rPr kumimoji="0" lang="en-US" altLang="ja-JP" sz="1600" dirty="0">
                <a:solidFill>
                  <a:srgbClr val="000000"/>
                </a:solidFill>
                <a:latin typeface="Times New Roman" pitchFamily="18" charset="0"/>
              </a:rPr>
              <a:t>40℃</a:t>
            </a:r>
          </a:p>
          <a:p>
            <a:pPr>
              <a:spcBef>
                <a:spcPct val="50000"/>
              </a:spcBef>
            </a:pPr>
            <a:r>
              <a:rPr kumimoji="0" lang="ja-JP" altLang="en-US" sz="1600" dirty="0">
                <a:solidFill>
                  <a:srgbClr val="000000"/>
                </a:solidFill>
                <a:latin typeface="Times New Roman" pitchFamily="18" charset="0"/>
              </a:rPr>
              <a:t>試料：</a:t>
            </a:r>
            <a:r>
              <a:rPr kumimoji="0" lang="en-US" altLang="ja-JP" sz="1600" dirty="0">
                <a:solidFill>
                  <a:srgbClr val="000000"/>
                </a:solidFill>
                <a:latin typeface="Times New Roman" pitchFamily="18" charset="0"/>
              </a:rPr>
              <a:t>2-</a:t>
            </a:r>
            <a:r>
              <a:rPr kumimoji="0" lang="ja-JP" altLang="en-US" sz="1600" dirty="0">
                <a:solidFill>
                  <a:srgbClr val="000000"/>
                </a:solidFill>
                <a:latin typeface="Times New Roman" pitchFamily="18" charset="0"/>
              </a:rPr>
              <a:t>プロパノール</a:t>
            </a:r>
          </a:p>
          <a:p>
            <a:pPr>
              <a:spcBef>
                <a:spcPct val="50000"/>
              </a:spcBef>
            </a:pPr>
            <a:r>
              <a:rPr kumimoji="0" lang="ja-JP" altLang="en-US" sz="1600" dirty="0">
                <a:solidFill>
                  <a:srgbClr val="000000"/>
                </a:solidFill>
                <a:latin typeface="Times New Roman" pitchFamily="18" charset="0"/>
              </a:rPr>
              <a:t>＊カラムの後に内径</a:t>
            </a:r>
            <a:r>
              <a:rPr kumimoji="0" lang="en-US" altLang="ja-JP" sz="1600" dirty="0">
                <a:solidFill>
                  <a:srgbClr val="000000"/>
                </a:solidFill>
                <a:latin typeface="Times New Roman" pitchFamily="18" charset="0"/>
              </a:rPr>
              <a:t>0.13mm</a:t>
            </a:r>
            <a:r>
              <a:rPr kumimoji="0" lang="ja-JP" altLang="en-US" sz="1600" dirty="0">
                <a:solidFill>
                  <a:srgbClr val="000000"/>
                </a:solidFill>
                <a:latin typeface="Times New Roman" pitchFamily="18" charset="0"/>
              </a:rPr>
              <a:t>の配管を</a:t>
            </a:r>
            <a:r>
              <a:rPr kumimoji="0" lang="en-US" altLang="ja-JP" sz="1600" dirty="0">
                <a:solidFill>
                  <a:srgbClr val="000000"/>
                </a:solidFill>
                <a:latin typeface="Times New Roman" pitchFamily="18" charset="0"/>
              </a:rPr>
              <a:t>0.2</a:t>
            </a:r>
            <a:r>
              <a:rPr kumimoji="0" lang="ja-JP" altLang="en-US" sz="1600" dirty="0">
                <a:solidFill>
                  <a:srgbClr val="000000"/>
                </a:solidFill>
                <a:latin typeface="Times New Roman" pitchFamily="18" charset="0"/>
              </a:rPr>
              <a:t>から</a:t>
            </a:r>
            <a:r>
              <a:rPr kumimoji="0" lang="en-US" altLang="ja-JP" sz="1600" dirty="0">
                <a:solidFill>
                  <a:srgbClr val="000000"/>
                </a:solidFill>
                <a:latin typeface="Times New Roman" pitchFamily="18" charset="0"/>
              </a:rPr>
              <a:t>3m</a:t>
            </a:r>
            <a:r>
              <a:rPr kumimoji="0" lang="ja-JP" altLang="en-US" sz="1600" dirty="0">
                <a:solidFill>
                  <a:srgbClr val="000000"/>
                </a:solidFill>
                <a:latin typeface="Times New Roman" pitchFamily="18" charset="0"/>
              </a:rPr>
              <a:t>接続し、カラムの</a:t>
            </a:r>
            <a:r>
              <a:rPr kumimoji="0" lang="en-US" altLang="ja-JP" sz="1600" dirty="0">
                <a:solidFill>
                  <a:srgbClr val="000000"/>
                </a:solidFill>
                <a:latin typeface="Times New Roman" pitchFamily="18" charset="0"/>
              </a:rPr>
              <a:t>out</a:t>
            </a:r>
            <a:r>
              <a:rPr kumimoji="0" lang="ja-JP" altLang="en-US" sz="1600" dirty="0">
                <a:solidFill>
                  <a:srgbClr val="000000"/>
                </a:solidFill>
                <a:latin typeface="Times New Roman" pitchFamily="18" charset="0"/>
              </a:rPr>
              <a:t>側に圧力がかかった状態で測定</a:t>
            </a:r>
          </a:p>
          <a:p>
            <a:pPr>
              <a:spcBef>
                <a:spcPct val="50000"/>
              </a:spcBef>
            </a:pPr>
            <a:r>
              <a:rPr kumimoji="0" lang="ja-JP" altLang="en-US" sz="1600" dirty="0">
                <a:solidFill>
                  <a:srgbClr val="000000"/>
                </a:solidFill>
                <a:latin typeface="Times New Roman" pitchFamily="18" charset="0"/>
              </a:rPr>
              <a:t>＊ポンプ停止前の保持を</a:t>
            </a:r>
            <a:r>
              <a:rPr kumimoji="0" lang="en-US" altLang="ja-JP" sz="1600" dirty="0">
                <a:solidFill>
                  <a:srgbClr val="000000"/>
                </a:solidFill>
                <a:latin typeface="Times New Roman" pitchFamily="18" charset="0"/>
              </a:rPr>
              <a:t>100%</a:t>
            </a:r>
            <a:r>
              <a:rPr kumimoji="0" lang="ja-JP" altLang="en-US" sz="1600" dirty="0">
                <a:solidFill>
                  <a:srgbClr val="000000"/>
                </a:solidFill>
                <a:latin typeface="Times New Roman" pitchFamily="18" charset="0"/>
              </a:rPr>
              <a:t>とし、ポンプ停止後再通液時の保持の割合を縦軸としました。</a:t>
            </a:r>
          </a:p>
        </p:txBody>
      </p:sp>
      <p:grpSp>
        <p:nvGrpSpPr>
          <p:cNvPr id="2" name="Group 15"/>
          <p:cNvGrpSpPr>
            <a:grpSpLocks/>
          </p:cNvGrpSpPr>
          <p:nvPr/>
        </p:nvGrpSpPr>
        <p:grpSpPr bwMode="auto">
          <a:xfrm>
            <a:off x="627063" y="1770063"/>
            <a:ext cx="5430837" cy="4656137"/>
            <a:chOff x="395" y="1115"/>
            <a:chExt cx="3421" cy="2933"/>
          </a:xfrm>
        </p:grpSpPr>
        <p:graphicFrame>
          <p:nvGraphicFramePr>
            <p:cNvPr id="7" name="Object 3"/>
            <p:cNvGraphicFramePr>
              <a:graphicFrameLocks noChangeAspect="1"/>
            </p:cNvGraphicFramePr>
            <p:nvPr/>
          </p:nvGraphicFramePr>
          <p:xfrm>
            <a:off x="395" y="1115"/>
            <a:ext cx="3421" cy="2933"/>
          </p:xfrm>
          <a:graphic>
            <a:graphicData uri="http://schemas.openxmlformats.org/presentationml/2006/ole">
              <mc:AlternateContent xmlns:mc="http://schemas.openxmlformats.org/markup-compatibility/2006">
                <mc:Choice xmlns:v="urn:schemas-microsoft-com:vml" Requires="v">
                  <p:oleObj spid="_x0000_s524313" name="グラフ" r:id="rId4" imgW="3867302" imgH="3314700" progId="Excel.Sheet.8">
                    <p:embed/>
                  </p:oleObj>
                </mc:Choice>
                <mc:Fallback>
                  <p:oleObj name="グラフ" r:id="rId4" imgW="3867302" imgH="3314700"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 y="1115"/>
                          <a:ext cx="3421" cy="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AutoShape 6"/>
            <p:cNvSpPr>
              <a:spLocks noChangeArrowheads="1"/>
            </p:cNvSpPr>
            <p:nvPr/>
          </p:nvSpPr>
          <p:spPr bwMode="auto">
            <a:xfrm>
              <a:off x="1063" y="1775"/>
              <a:ext cx="904" cy="56"/>
            </a:xfrm>
            <a:prstGeom prst="leftRightArrow">
              <a:avLst>
                <a:gd name="adj1" fmla="val 50000"/>
                <a:gd name="adj2" fmla="val 322857"/>
              </a:avLst>
            </a:prstGeom>
            <a:solidFill>
              <a:srgbClr val="99CC00"/>
            </a:solidFill>
            <a:ln w="9525">
              <a:solidFill>
                <a:schemeClr val="tx1"/>
              </a:solidFill>
              <a:miter lim="800000"/>
              <a:headEnd/>
              <a:tailEnd/>
            </a:ln>
            <a:effectLst/>
          </p:spPr>
          <p:txBody>
            <a:bodyPr wrap="none" anchor="ctr"/>
            <a:lstStyle/>
            <a:p>
              <a:endParaRPr lang="ja-JP" altLang="en-US"/>
            </a:p>
          </p:txBody>
        </p:sp>
        <p:sp>
          <p:nvSpPr>
            <p:cNvPr id="9" name="Text Box 7"/>
            <p:cNvSpPr txBox="1">
              <a:spLocks noChangeArrowheads="1"/>
            </p:cNvSpPr>
            <p:nvPr/>
          </p:nvSpPr>
          <p:spPr bwMode="auto">
            <a:xfrm>
              <a:off x="1007" y="1831"/>
              <a:ext cx="992" cy="250"/>
            </a:xfrm>
            <a:prstGeom prst="rect">
              <a:avLst/>
            </a:prstGeom>
            <a:noFill/>
            <a:ln w="9525">
              <a:noFill/>
              <a:miter lim="800000"/>
              <a:headEnd/>
              <a:tailEnd/>
            </a:ln>
            <a:effectLst/>
          </p:spPr>
          <p:txBody>
            <a:bodyPr>
              <a:spAutoFit/>
            </a:bodyPr>
            <a:lstStyle/>
            <a:p>
              <a:pPr>
                <a:spcBef>
                  <a:spcPct val="50000"/>
                </a:spcBef>
              </a:pPr>
              <a:r>
                <a:rPr lang="ja-JP" altLang="en-US" sz="2000"/>
                <a:t>ヒステリシス</a:t>
              </a:r>
            </a:p>
          </p:txBody>
        </p:sp>
        <p:sp>
          <p:nvSpPr>
            <p:cNvPr id="10" name="Line 8"/>
            <p:cNvSpPr>
              <a:spLocks noChangeShapeType="1"/>
            </p:cNvSpPr>
            <p:nvPr/>
          </p:nvSpPr>
          <p:spPr bwMode="auto">
            <a:xfrm flipV="1">
              <a:off x="1967" y="2455"/>
              <a:ext cx="112" cy="584"/>
            </a:xfrm>
            <a:prstGeom prst="line">
              <a:avLst/>
            </a:prstGeom>
            <a:noFill/>
            <a:ln w="9525">
              <a:solidFill>
                <a:schemeClr val="tx1"/>
              </a:solidFill>
              <a:miter lim="800000"/>
              <a:headEnd/>
              <a:tailEnd type="triangle" w="med" len="med"/>
            </a:ln>
            <a:effectLst/>
          </p:spPr>
          <p:txBody>
            <a:bodyPr wrap="none"/>
            <a:lstStyle/>
            <a:p>
              <a:endParaRPr lang="ja-JP" altLang="en-US"/>
            </a:p>
          </p:txBody>
        </p:sp>
        <p:sp>
          <p:nvSpPr>
            <p:cNvPr id="11" name="Line 9"/>
            <p:cNvSpPr>
              <a:spLocks noChangeShapeType="1"/>
            </p:cNvSpPr>
            <p:nvPr/>
          </p:nvSpPr>
          <p:spPr bwMode="auto">
            <a:xfrm flipH="1">
              <a:off x="1767" y="1359"/>
              <a:ext cx="880" cy="0"/>
            </a:xfrm>
            <a:prstGeom prst="line">
              <a:avLst/>
            </a:prstGeom>
            <a:noFill/>
            <a:ln w="9525">
              <a:solidFill>
                <a:schemeClr val="tx1"/>
              </a:solidFill>
              <a:miter lim="800000"/>
              <a:headEnd/>
              <a:tailEnd type="triangle" w="med" len="med"/>
            </a:ln>
            <a:effectLst/>
          </p:spPr>
          <p:txBody>
            <a:bodyPr wrap="none"/>
            <a:lstStyle/>
            <a:p>
              <a:endParaRPr lang="ja-JP" altLang="en-US"/>
            </a:p>
          </p:txBody>
        </p:sp>
        <p:sp>
          <p:nvSpPr>
            <p:cNvPr id="12" name="Freeform 10"/>
            <p:cNvSpPr>
              <a:spLocks/>
            </p:cNvSpPr>
            <p:nvPr/>
          </p:nvSpPr>
          <p:spPr bwMode="auto">
            <a:xfrm>
              <a:off x="2115" y="1612"/>
              <a:ext cx="416" cy="623"/>
            </a:xfrm>
            <a:custGeom>
              <a:avLst/>
              <a:gdLst/>
              <a:ahLst/>
              <a:cxnLst>
                <a:cxn ang="0">
                  <a:pos x="0" y="623"/>
                </a:cxn>
                <a:cxn ang="0">
                  <a:pos x="89" y="178"/>
                </a:cxn>
                <a:cxn ang="0">
                  <a:pos x="237" y="35"/>
                </a:cxn>
                <a:cxn ang="0">
                  <a:pos x="416" y="0"/>
                </a:cxn>
              </a:cxnLst>
              <a:rect l="0" t="0" r="r" b="b"/>
              <a:pathLst>
                <a:path w="416" h="623">
                  <a:moveTo>
                    <a:pt x="0" y="623"/>
                  </a:moveTo>
                  <a:cubicBezTo>
                    <a:pt x="24" y="449"/>
                    <a:pt x="49" y="276"/>
                    <a:pt x="89" y="178"/>
                  </a:cubicBezTo>
                  <a:cubicBezTo>
                    <a:pt x="129" y="80"/>
                    <a:pt x="182" y="65"/>
                    <a:pt x="237" y="35"/>
                  </a:cubicBezTo>
                  <a:cubicBezTo>
                    <a:pt x="292" y="5"/>
                    <a:pt x="385" y="5"/>
                    <a:pt x="416" y="0"/>
                  </a:cubicBezTo>
                </a:path>
              </a:pathLst>
            </a:custGeom>
            <a:noFill/>
            <a:ln w="9525" cap="flat" cmpd="sng">
              <a:solidFill>
                <a:schemeClr val="tx1"/>
              </a:solidFill>
              <a:prstDash val="solid"/>
              <a:round/>
              <a:headEnd type="none" w="med" len="med"/>
              <a:tailEnd type="triangle" w="med" len="med"/>
            </a:ln>
            <a:effectLst/>
          </p:spPr>
          <p:txBody>
            <a:bodyPr>
              <a:spAutoFit/>
            </a:bodyPr>
            <a:lstStyle/>
            <a:p>
              <a:endParaRPr lang="ja-JP" altLang="en-US"/>
            </a:p>
          </p:txBody>
        </p:sp>
        <p:sp>
          <p:nvSpPr>
            <p:cNvPr id="13" name="Line 11"/>
            <p:cNvSpPr>
              <a:spLocks noChangeShapeType="1"/>
            </p:cNvSpPr>
            <p:nvPr/>
          </p:nvSpPr>
          <p:spPr bwMode="auto">
            <a:xfrm flipH="1">
              <a:off x="903" y="3348"/>
              <a:ext cx="552" cy="0"/>
            </a:xfrm>
            <a:prstGeom prst="line">
              <a:avLst/>
            </a:prstGeom>
            <a:noFill/>
            <a:ln w="19050">
              <a:solidFill>
                <a:srgbClr val="FF00FF"/>
              </a:solidFill>
              <a:miter lim="800000"/>
              <a:headEnd/>
              <a:tailEnd/>
            </a:ln>
            <a:effectLst/>
          </p:spPr>
          <p:txBody>
            <a:bodyPr wrap="none"/>
            <a:lstStyle/>
            <a:p>
              <a:endParaRPr lang="ja-JP" altLang="en-US"/>
            </a:p>
          </p:txBody>
        </p:sp>
      </p:grpSp>
      <p:sp>
        <p:nvSpPr>
          <p:cNvPr id="14" name="Rectangle 13"/>
          <p:cNvSpPr>
            <a:spLocks noChangeArrowheads="1"/>
          </p:cNvSpPr>
          <p:nvPr/>
        </p:nvSpPr>
        <p:spPr bwMode="auto">
          <a:xfrm>
            <a:off x="2266950" y="6391275"/>
            <a:ext cx="3563938" cy="244475"/>
          </a:xfrm>
          <a:prstGeom prst="rect">
            <a:avLst/>
          </a:prstGeom>
          <a:noFill/>
          <a:ln w="9525">
            <a:noFill/>
            <a:miter lim="800000"/>
            <a:headEnd/>
            <a:tailEnd/>
          </a:ln>
          <a:effectLst/>
        </p:spPr>
        <p:txBody>
          <a:bodyPr wrap="none">
            <a:spAutoFit/>
          </a:bodyPr>
          <a:lstStyle/>
          <a:p>
            <a:r>
              <a:rPr lang="en-US" altLang="ja-JP" sz="1000">
                <a:solidFill>
                  <a:srgbClr val="000000"/>
                </a:solidFill>
              </a:rPr>
              <a:t>T. Enami and N. Nagae, American Laboratory October 2004.</a:t>
            </a:r>
          </a:p>
        </p:txBody>
      </p:sp>
    </p:spTree>
  </p:cSld>
  <p:clrMapOvr>
    <a:masterClrMapping/>
  </p:clrMapOvr>
  <p:transition>
    <p:pull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3" name="Text Box 5"/>
          <p:cNvSpPr txBox="1">
            <a:spLocks noChangeArrowheads="1"/>
          </p:cNvSpPr>
          <p:nvPr/>
        </p:nvSpPr>
        <p:spPr bwMode="auto">
          <a:xfrm>
            <a:off x="3135313" y="1412776"/>
            <a:ext cx="6008687" cy="641350"/>
          </a:xfrm>
          <a:prstGeom prst="rect">
            <a:avLst/>
          </a:prstGeom>
          <a:noFill/>
          <a:ln w="9525">
            <a:noFill/>
            <a:miter lim="800000"/>
            <a:headEnd/>
            <a:tailEnd/>
          </a:ln>
          <a:effectLst/>
        </p:spPr>
        <p:txBody>
          <a:bodyPr>
            <a:spAutoFit/>
          </a:bodyPr>
          <a:lstStyle/>
          <a:p>
            <a:pPr>
              <a:spcBef>
                <a:spcPct val="50000"/>
              </a:spcBef>
            </a:pPr>
            <a:r>
              <a:rPr lang="en-US" altLang="ja-JP" sz="1800" dirty="0">
                <a:latin typeface="Times New Roman" pitchFamily="18" charset="0"/>
              </a:rPr>
              <a:t>Column: </a:t>
            </a:r>
            <a:r>
              <a:rPr lang="en-US" altLang="ja-JP" sz="1800" dirty="0" smtClean="0">
                <a:latin typeface="Times New Roman" pitchFamily="18" charset="0"/>
              </a:rPr>
              <a:t>C18 (10</a:t>
            </a:r>
            <a:r>
              <a:rPr lang="en-US" altLang="ja-JP" sz="1800" dirty="0">
                <a:latin typeface="Times New Roman" pitchFamily="18" charset="0"/>
              </a:rPr>
              <a:t>) 5 </a:t>
            </a:r>
            <a:r>
              <a:rPr lang="en-US" altLang="ja-JP" sz="1800" dirty="0" smtClean="0">
                <a:latin typeface="Symbol" pitchFamily="18" charset="2"/>
              </a:rPr>
              <a:t>m</a:t>
            </a:r>
            <a:r>
              <a:rPr lang="en-US" altLang="ja-JP" sz="1800" dirty="0" smtClean="0">
                <a:latin typeface="Times New Roman" pitchFamily="18" charset="0"/>
                <a:cs typeface="Times New Roman" pitchFamily="18" charset="0"/>
              </a:rPr>
              <a:t>m</a:t>
            </a:r>
            <a:r>
              <a:rPr lang="en-US" altLang="ja-JP" sz="1800" dirty="0" smtClean="0">
                <a:latin typeface="Times New Roman" pitchFamily="18" charset="0"/>
              </a:rPr>
              <a:t> </a:t>
            </a:r>
            <a:r>
              <a:rPr lang="en-US" altLang="ja-JP" sz="1800" dirty="0">
                <a:latin typeface="Times New Roman" pitchFamily="18" charset="0"/>
              </a:rPr>
              <a:t>150 x  4.6mm, Mobile phase: Water, Flow rate: 1.0mL/min, Temperature:40℃</a:t>
            </a:r>
          </a:p>
        </p:txBody>
      </p:sp>
      <p:sp>
        <p:nvSpPr>
          <p:cNvPr id="386057" name="Text Box 9"/>
          <p:cNvSpPr txBox="1">
            <a:spLocks noChangeArrowheads="1"/>
          </p:cNvSpPr>
          <p:nvPr/>
        </p:nvSpPr>
        <p:spPr bwMode="auto">
          <a:xfrm>
            <a:off x="957262" y="4929187"/>
            <a:ext cx="411163" cy="366713"/>
          </a:xfrm>
          <a:prstGeom prst="rect">
            <a:avLst/>
          </a:prstGeom>
          <a:noFill/>
          <a:ln w="9525">
            <a:noFill/>
            <a:miter lim="800000"/>
            <a:headEnd/>
            <a:tailEnd/>
          </a:ln>
          <a:effectLst/>
        </p:spPr>
        <p:txBody>
          <a:bodyPr>
            <a:spAutoFit/>
          </a:bodyPr>
          <a:lstStyle/>
          <a:p>
            <a:pPr>
              <a:spcBef>
                <a:spcPct val="50000"/>
              </a:spcBef>
            </a:pPr>
            <a:r>
              <a:rPr lang="en-US" altLang="ja-JP" sz="1800"/>
              <a:t>①</a:t>
            </a:r>
          </a:p>
        </p:txBody>
      </p:sp>
      <p:sp>
        <p:nvSpPr>
          <p:cNvPr id="386059" name="Text Box 11"/>
          <p:cNvSpPr txBox="1">
            <a:spLocks noChangeArrowheads="1"/>
          </p:cNvSpPr>
          <p:nvPr/>
        </p:nvSpPr>
        <p:spPr bwMode="auto">
          <a:xfrm>
            <a:off x="1479550" y="4803775"/>
            <a:ext cx="411162" cy="366712"/>
          </a:xfrm>
          <a:prstGeom prst="rect">
            <a:avLst/>
          </a:prstGeom>
          <a:noFill/>
          <a:ln w="9525">
            <a:noFill/>
            <a:miter lim="800000"/>
            <a:headEnd/>
            <a:tailEnd/>
          </a:ln>
          <a:effectLst/>
        </p:spPr>
        <p:txBody>
          <a:bodyPr>
            <a:spAutoFit/>
          </a:bodyPr>
          <a:lstStyle/>
          <a:p>
            <a:pPr>
              <a:spcBef>
                <a:spcPct val="50000"/>
              </a:spcBef>
            </a:pPr>
            <a:r>
              <a:rPr lang="en-US" altLang="ja-JP" sz="1800"/>
              <a:t>②</a:t>
            </a:r>
          </a:p>
        </p:txBody>
      </p:sp>
      <p:sp>
        <p:nvSpPr>
          <p:cNvPr id="386060" name="Text Box 12"/>
          <p:cNvSpPr txBox="1">
            <a:spLocks noChangeArrowheads="1"/>
          </p:cNvSpPr>
          <p:nvPr/>
        </p:nvSpPr>
        <p:spPr bwMode="auto">
          <a:xfrm>
            <a:off x="1835150" y="2879725"/>
            <a:ext cx="411162" cy="366712"/>
          </a:xfrm>
          <a:prstGeom prst="rect">
            <a:avLst/>
          </a:prstGeom>
          <a:noFill/>
          <a:ln w="9525">
            <a:noFill/>
            <a:miter lim="800000"/>
            <a:headEnd/>
            <a:tailEnd/>
          </a:ln>
          <a:effectLst/>
        </p:spPr>
        <p:txBody>
          <a:bodyPr>
            <a:spAutoFit/>
          </a:bodyPr>
          <a:lstStyle/>
          <a:p>
            <a:pPr>
              <a:spcBef>
                <a:spcPct val="50000"/>
              </a:spcBef>
            </a:pPr>
            <a:r>
              <a:rPr lang="en-US" altLang="ja-JP" sz="1800"/>
              <a:t>③</a:t>
            </a:r>
          </a:p>
        </p:txBody>
      </p:sp>
      <p:sp>
        <p:nvSpPr>
          <p:cNvPr id="386061" name="Text Box 13"/>
          <p:cNvSpPr txBox="1">
            <a:spLocks noChangeArrowheads="1"/>
          </p:cNvSpPr>
          <p:nvPr/>
        </p:nvSpPr>
        <p:spPr bwMode="auto">
          <a:xfrm>
            <a:off x="3302000" y="2824162"/>
            <a:ext cx="411162" cy="366713"/>
          </a:xfrm>
          <a:prstGeom prst="rect">
            <a:avLst/>
          </a:prstGeom>
          <a:noFill/>
          <a:ln w="9525">
            <a:noFill/>
            <a:miter lim="800000"/>
            <a:headEnd/>
            <a:tailEnd/>
          </a:ln>
          <a:effectLst/>
        </p:spPr>
        <p:txBody>
          <a:bodyPr>
            <a:spAutoFit/>
          </a:bodyPr>
          <a:lstStyle/>
          <a:p>
            <a:pPr>
              <a:spcBef>
                <a:spcPct val="50000"/>
              </a:spcBef>
            </a:pPr>
            <a:r>
              <a:rPr lang="en-US" altLang="ja-JP" sz="1800"/>
              <a:t>④</a:t>
            </a:r>
          </a:p>
        </p:txBody>
      </p:sp>
      <p:sp>
        <p:nvSpPr>
          <p:cNvPr id="386063" name="Text Box 15"/>
          <p:cNvSpPr txBox="1">
            <a:spLocks noChangeArrowheads="1"/>
          </p:cNvSpPr>
          <p:nvPr/>
        </p:nvSpPr>
        <p:spPr bwMode="auto">
          <a:xfrm>
            <a:off x="1087437" y="2833687"/>
            <a:ext cx="411163" cy="366713"/>
          </a:xfrm>
          <a:prstGeom prst="rect">
            <a:avLst/>
          </a:prstGeom>
          <a:noFill/>
          <a:ln w="9525">
            <a:noFill/>
            <a:miter lim="800000"/>
            <a:headEnd/>
            <a:tailEnd/>
          </a:ln>
          <a:effectLst/>
        </p:spPr>
        <p:txBody>
          <a:bodyPr>
            <a:spAutoFit/>
          </a:bodyPr>
          <a:lstStyle/>
          <a:p>
            <a:pPr>
              <a:spcBef>
                <a:spcPct val="50000"/>
              </a:spcBef>
            </a:pPr>
            <a:r>
              <a:rPr lang="en-US" altLang="ja-JP" sz="1800"/>
              <a:t>⑤</a:t>
            </a:r>
          </a:p>
        </p:txBody>
      </p:sp>
      <p:grpSp>
        <p:nvGrpSpPr>
          <p:cNvPr id="2" name="Group 40"/>
          <p:cNvGrpSpPr>
            <a:grpSpLocks/>
          </p:cNvGrpSpPr>
          <p:nvPr/>
        </p:nvGrpSpPr>
        <p:grpSpPr bwMode="auto">
          <a:xfrm>
            <a:off x="3927475" y="2384425"/>
            <a:ext cx="5216525" cy="2725737"/>
            <a:chOff x="2512" y="1301"/>
            <a:chExt cx="3286" cy="1717"/>
          </a:xfrm>
        </p:grpSpPr>
        <p:sp>
          <p:nvSpPr>
            <p:cNvPr id="386050" name="AutoShape 2"/>
            <p:cNvSpPr>
              <a:spLocks noChangeArrowheads="1"/>
            </p:cNvSpPr>
            <p:nvPr/>
          </p:nvSpPr>
          <p:spPr bwMode="auto">
            <a:xfrm>
              <a:off x="3277" y="1842"/>
              <a:ext cx="1696" cy="117"/>
            </a:xfrm>
            <a:prstGeom prst="flowChartProcess">
              <a:avLst/>
            </a:prstGeom>
            <a:solidFill>
              <a:srgbClr val="FFC000"/>
            </a:solidFill>
            <a:ln w="25400">
              <a:solidFill>
                <a:srgbClr val="000000"/>
              </a:solidFill>
              <a:miter lim="800000"/>
              <a:headEnd/>
              <a:tailEnd/>
            </a:ln>
            <a:effectLst/>
          </p:spPr>
          <p:txBody>
            <a:bodyPr anchor="ctr">
              <a:spAutoFit/>
            </a:bodyPr>
            <a:lstStyle/>
            <a:p>
              <a:endParaRPr lang="ja-JP" altLang="en-US"/>
            </a:p>
          </p:txBody>
        </p:sp>
        <p:sp>
          <p:nvSpPr>
            <p:cNvPr id="386052" name="AutoShape 4"/>
            <p:cNvSpPr>
              <a:spLocks noChangeArrowheads="1"/>
            </p:cNvSpPr>
            <p:nvPr/>
          </p:nvSpPr>
          <p:spPr bwMode="auto">
            <a:xfrm>
              <a:off x="2948" y="1850"/>
              <a:ext cx="544" cy="105"/>
            </a:xfrm>
            <a:prstGeom prst="flowChartProcess">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25400">
              <a:noFill/>
              <a:miter lim="800000"/>
              <a:headEnd/>
              <a:tailEnd/>
            </a:ln>
            <a:effectLst/>
          </p:spPr>
          <p:txBody>
            <a:bodyPr anchor="ctr">
              <a:spAutoFit/>
            </a:bodyPr>
            <a:lstStyle/>
            <a:p>
              <a:endParaRPr lang="ja-JP" altLang="en-US"/>
            </a:p>
          </p:txBody>
        </p:sp>
        <p:sp>
          <p:nvSpPr>
            <p:cNvPr id="386054" name="AutoShape 6"/>
            <p:cNvSpPr>
              <a:spLocks noChangeArrowheads="1"/>
            </p:cNvSpPr>
            <p:nvPr/>
          </p:nvSpPr>
          <p:spPr bwMode="auto">
            <a:xfrm>
              <a:off x="3275" y="1548"/>
              <a:ext cx="1696" cy="117"/>
            </a:xfrm>
            <a:prstGeom prst="flowChartProcess">
              <a:avLst/>
            </a:prstGeom>
            <a:solidFill>
              <a:srgbClr val="FFC000"/>
            </a:solidFill>
            <a:ln w="25400">
              <a:solidFill>
                <a:srgbClr val="000000"/>
              </a:solidFill>
              <a:miter lim="800000"/>
              <a:headEnd/>
              <a:tailEnd/>
            </a:ln>
            <a:effectLst/>
          </p:spPr>
          <p:txBody>
            <a:bodyPr anchor="ctr">
              <a:spAutoFit/>
            </a:bodyPr>
            <a:lstStyle/>
            <a:p>
              <a:endParaRPr lang="ja-JP" altLang="en-US"/>
            </a:p>
          </p:txBody>
        </p:sp>
        <p:sp>
          <p:nvSpPr>
            <p:cNvPr id="386055" name="AutoShape 7"/>
            <p:cNvSpPr>
              <a:spLocks noChangeArrowheads="1"/>
            </p:cNvSpPr>
            <p:nvPr/>
          </p:nvSpPr>
          <p:spPr bwMode="auto">
            <a:xfrm>
              <a:off x="3293" y="2197"/>
              <a:ext cx="1680" cy="117"/>
            </a:xfrm>
            <a:prstGeom prst="flowChartProcess">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25400">
              <a:solidFill>
                <a:srgbClr val="000000"/>
              </a:solidFill>
              <a:miter lim="800000"/>
              <a:headEnd/>
              <a:tailEnd/>
            </a:ln>
            <a:effectLst/>
          </p:spPr>
          <p:txBody>
            <a:bodyPr anchor="ctr">
              <a:spAutoFit/>
            </a:bodyPr>
            <a:lstStyle/>
            <a:p>
              <a:endParaRPr lang="ja-JP" altLang="en-US"/>
            </a:p>
          </p:txBody>
        </p:sp>
        <p:sp>
          <p:nvSpPr>
            <p:cNvPr id="386058" name="Text Box 10"/>
            <p:cNvSpPr txBox="1">
              <a:spLocks noChangeArrowheads="1"/>
            </p:cNvSpPr>
            <p:nvPr/>
          </p:nvSpPr>
          <p:spPr bwMode="auto">
            <a:xfrm>
              <a:off x="2569" y="1475"/>
              <a:ext cx="770" cy="231"/>
            </a:xfrm>
            <a:prstGeom prst="rect">
              <a:avLst/>
            </a:prstGeom>
            <a:noFill/>
            <a:ln w="9525">
              <a:noFill/>
              <a:miter lim="800000"/>
              <a:headEnd/>
              <a:tailEnd/>
            </a:ln>
            <a:effectLst/>
          </p:spPr>
          <p:txBody>
            <a:bodyPr>
              <a:spAutoFit/>
            </a:bodyPr>
            <a:lstStyle/>
            <a:p>
              <a:pPr>
                <a:spcBef>
                  <a:spcPct val="50000"/>
                </a:spcBef>
              </a:pPr>
              <a:r>
                <a:rPr lang="en-US" altLang="ja-JP" sz="1800"/>
                <a:t>① </a:t>
              </a:r>
              <a:r>
                <a:rPr lang="en-US" altLang="ja-JP" sz="1400"/>
                <a:t>8.5 MPa</a:t>
              </a:r>
            </a:p>
          </p:txBody>
        </p:sp>
        <p:sp>
          <p:nvSpPr>
            <p:cNvPr id="386062" name="Text Box 14"/>
            <p:cNvSpPr txBox="1">
              <a:spLocks noChangeArrowheads="1"/>
            </p:cNvSpPr>
            <p:nvPr/>
          </p:nvSpPr>
          <p:spPr bwMode="auto">
            <a:xfrm>
              <a:off x="2569" y="2142"/>
              <a:ext cx="863" cy="231"/>
            </a:xfrm>
            <a:prstGeom prst="rect">
              <a:avLst/>
            </a:prstGeom>
            <a:noFill/>
            <a:ln w="9525">
              <a:noFill/>
              <a:miter lim="800000"/>
              <a:headEnd/>
              <a:tailEnd/>
            </a:ln>
            <a:effectLst/>
          </p:spPr>
          <p:txBody>
            <a:bodyPr>
              <a:spAutoFit/>
            </a:bodyPr>
            <a:lstStyle/>
            <a:p>
              <a:pPr>
                <a:spcBef>
                  <a:spcPct val="50000"/>
                </a:spcBef>
              </a:pPr>
              <a:r>
                <a:rPr lang="en-US" altLang="ja-JP" sz="1800"/>
                <a:t>③ </a:t>
              </a:r>
              <a:r>
                <a:rPr lang="en-US" altLang="ja-JP" sz="1400"/>
                <a:t>22 MPa</a:t>
              </a:r>
            </a:p>
          </p:txBody>
        </p:sp>
        <p:sp>
          <p:nvSpPr>
            <p:cNvPr id="386064" name="Text Box 16"/>
            <p:cNvSpPr txBox="1">
              <a:spLocks noChangeArrowheads="1"/>
            </p:cNvSpPr>
            <p:nvPr/>
          </p:nvSpPr>
          <p:spPr bwMode="auto">
            <a:xfrm>
              <a:off x="2573" y="2477"/>
              <a:ext cx="1003" cy="231"/>
            </a:xfrm>
            <a:prstGeom prst="rect">
              <a:avLst/>
            </a:prstGeom>
            <a:noFill/>
            <a:ln w="9525">
              <a:noFill/>
              <a:miter lim="800000"/>
              <a:headEnd/>
              <a:tailEnd/>
            </a:ln>
            <a:effectLst/>
          </p:spPr>
          <p:txBody>
            <a:bodyPr>
              <a:spAutoFit/>
            </a:bodyPr>
            <a:lstStyle/>
            <a:p>
              <a:pPr>
                <a:spcBef>
                  <a:spcPct val="50000"/>
                </a:spcBef>
              </a:pPr>
              <a:r>
                <a:rPr lang="en-US" altLang="ja-JP" sz="1800"/>
                <a:t>④ </a:t>
              </a:r>
              <a:r>
                <a:rPr lang="en-US" altLang="ja-JP" sz="1400"/>
                <a:t>36MPa</a:t>
              </a:r>
            </a:p>
          </p:txBody>
        </p:sp>
        <p:sp>
          <p:nvSpPr>
            <p:cNvPr id="386065" name="Text Box 17"/>
            <p:cNvSpPr txBox="1">
              <a:spLocks noChangeArrowheads="1"/>
            </p:cNvSpPr>
            <p:nvPr/>
          </p:nvSpPr>
          <p:spPr bwMode="auto">
            <a:xfrm>
              <a:off x="2577" y="2787"/>
              <a:ext cx="915" cy="231"/>
            </a:xfrm>
            <a:prstGeom prst="rect">
              <a:avLst/>
            </a:prstGeom>
            <a:noFill/>
            <a:ln w="9525">
              <a:noFill/>
              <a:miter lim="800000"/>
              <a:headEnd/>
              <a:tailEnd/>
            </a:ln>
            <a:effectLst/>
          </p:spPr>
          <p:txBody>
            <a:bodyPr>
              <a:spAutoFit/>
            </a:bodyPr>
            <a:lstStyle/>
            <a:p>
              <a:pPr>
                <a:spcBef>
                  <a:spcPct val="50000"/>
                </a:spcBef>
              </a:pPr>
              <a:r>
                <a:rPr lang="en-US" altLang="ja-JP" sz="1800"/>
                <a:t>⑤ </a:t>
              </a:r>
              <a:r>
                <a:rPr lang="en-US" altLang="ja-JP" sz="1400"/>
                <a:t>11MPa</a:t>
              </a:r>
            </a:p>
          </p:txBody>
        </p:sp>
        <p:sp>
          <p:nvSpPr>
            <p:cNvPr id="386068" name="Text Box 20"/>
            <p:cNvSpPr txBox="1">
              <a:spLocks noChangeArrowheads="1"/>
            </p:cNvSpPr>
            <p:nvPr/>
          </p:nvSpPr>
          <p:spPr bwMode="auto">
            <a:xfrm>
              <a:off x="2512" y="1301"/>
              <a:ext cx="1037" cy="192"/>
            </a:xfrm>
            <a:prstGeom prst="rect">
              <a:avLst/>
            </a:prstGeom>
            <a:noFill/>
            <a:ln w="9525">
              <a:noFill/>
              <a:miter lim="800000"/>
              <a:headEnd/>
              <a:tailEnd/>
            </a:ln>
            <a:effectLst/>
          </p:spPr>
          <p:txBody>
            <a:bodyPr>
              <a:spAutoFit/>
            </a:bodyPr>
            <a:lstStyle/>
            <a:p>
              <a:pPr>
                <a:spcBef>
                  <a:spcPct val="50000"/>
                </a:spcBef>
              </a:pPr>
              <a:r>
                <a:rPr lang="ja-JP" altLang="en-US" sz="1400" dirty="0"/>
                <a:t>カラム入口の圧力</a:t>
              </a:r>
            </a:p>
          </p:txBody>
        </p:sp>
        <p:sp>
          <p:nvSpPr>
            <p:cNvPr id="386069" name="AutoShape 21"/>
            <p:cNvSpPr>
              <a:spLocks noChangeArrowheads="1"/>
            </p:cNvSpPr>
            <p:nvPr/>
          </p:nvSpPr>
          <p:spPr bwMode="auto">
            <a:xfrm>
              <a:off x="3293" y="2559"/>
              <a:ext cx="1680" cy="117"/>
            </a:xfrm>
            <a:prstGeom prst="flowChartProcess">
              <a:avLst/>
            </a:prstGeom>
            <a:solidFill>
              <a:srgbClr val="1B012B"/>
            </a:solidFill>
            <a:ln w="25400">
              <a:solidFill>
                <a:srgbClr val="000000"/>
              </a:solidFill>
              <a:miter lim="800000"/>
              <a:headEnd/>
              <a:tailEnd/>
            </a:ln>
            <a:effectLst/>
          </p:spPr>
          <p:txBody>
            <a:bodyPr anchor="ctr">
              <a:spAutoFit/>
            </a:bodyPr>
            <a:lstStyle/>
            <a:p>
              <a:endParaRPr lang="ja-JP" altLang="en-US"/>
            </a:p>
          </p:txBody>
        </p:sp>
        <p:sp>
          <p:nvSpPr>
            <p:cNvPr id="386070" name="AutoShape 22"/>
            <p:cNvSpPr>
              <a:spLocks noChangeArrowheads="1"/>
            </p:cNvSpPr>
            <p:nvPr/>
          </p:nvSpPr>
          <p:spPr bwMode="auto">
            <a:xfrm>
              <a:off x="3293" y="2865"/>
              <a:ext cx="1680" cy="117"/>
            </a:xfrm>
            <a:prstGeom prst="flowChartProcess">
              <a:avLst/>
            </a:prstGeom>
            <a:solidFill>
              <a:srgbClr val="1B012B"/>
            </a:solidFill>
            <a:ln w="25400">
              <a:solidFill>
                <a:srgbClr val="000000"/>
              </a:solidFill>
              <a:miter lim="800000"/>
              <a:headEnd/>
              <a:tailEnd/>
            </a:ln>
            <a:effectLst/>
          </p:spPr>
          <p:txBody>
            <a:bodyPr anchor="ctr">
              <a:spAutoFit/>
            </a:bodyPr>
            <a:lstStyle/>
            <a:p>
              <a:endParaRPr lang="ja-JP" altLang="en-US"/>
            </a:p>
          </p:txBody>
        </p:sp>
        <p:sp>
          <p:nvSpPr>
            <p:cNvPr id="386071" name="Rectangle 23"/>
            <p:cNvSpPr>
              <a:spLocks noChangeArrowheads="1"/>
            </p:cNvSpPr>
            <p:nvPr/>
          </p:nvSpPr>
          <p:spPr bwMode="auto">
            <a:xfrm>
              <a:off x="2859" y="1811"/>
              <a:ext cx="416" cy="231"/>
            </a:xfrm>
            <a:prstGeom prst="rect">
              <a:avLst/>
            </a:prstGeom>
            <a:solidFill>
              <a:schemeClr val="bg1"/>
            </a:solidFill>
            <a:ln w="9525">
              <a:noFill/>
              <a:miter lim="800000"/>
              <a:headEnd/>
              <a:tailEnd/>
            </a:ln>
            <a:effectLst/>
          </p:spPr>
          <p:txBody>
            <a:bodyPr anchor="ctr">
              <a:spAutoFit/>
            </a:bodyPr>
            <a:lstStyle/>
            <a:p>
              <a:endParaRPr lang="ja-JP" altLang="en-US"/>
            </a:p>
          </p:txBody>
        </p:sp>
        <p:sp>
          <p:nvSpPr>
            <p:cNvPr id="386075" name="Text Box 27"/>
            <p:cNvSpPr txBox="1">
              <a:spLocks noChangeArrowheads="1"/>
            </p:cNvSpPr>
            <p:nvPr/>
          </p:nvSpPr>
          <p:spPr bwMode="auto">
            <a:xfrm>
              <a:off x="2573" y="1787"/>
              <a:ext cx="845" cy="231"/>
            </a:xfrm>
            <a:prstGeom prst="rect">
              <a:avLst/>
            </a:prstGeom>
            <a:noFill/>
            <a:ln w="9525">
              <a:noFill/>
              <a:miter lim="800000"/>
              <a:headEnd/>
              <a:tailEnd/>
            </a:ln>
            <a:effectLst/>
          </p:spPr>
          <p:txBody>
            <a:bodyPr>
              <a:spAutoFit/>
            </a:bodyPr>
            <a:lstStyle/>
            <a:p>
              <a:pPr>
                <a:spcBef>
                  <a:spcPct val="50000"/>
                </a:spcBef>
              </a:pPr>
              <a:r>
                <a:rPr lang="en-US" altLang="ja-JP" sz="1800"/>
                <a:t>② </a:t>
              </a:r>
              <a:r>
                <a:rPr lang="en-US" altLang="ja-JP" sz="1400"/>
                <a:t>17 MPa</a:t>
              </a:r>
            </a:p>
          </p:txBody>
        </p:sp>
        <p:sp>
          <p:nvSpPr>
            <p:cNvPr id="386076" name="Text Box 28"/>
            <p:cNvSpPr txBox="1">
              <a:spLocks noChangeArrowheads="1"/>
            </p:cNvSpPr>
            <p:nvPr/>
          </p:nvSpPr>
          <p:spPr bwMode="auto">
            <a:xfrm>
              <a:off x="5086" y="1512"/>
              <a:ext cx="624" cy="192"/>
            </a:xfrm>
            <a:prstGeom prst="rect">
              <a:avLst/>
            </a:prstGeom>
            <a:noFill/>
            <a:ln w="9525">
              <a:noFill/>
              <a:miter lim="800000"/>
              <a:headEnd/>
              <a:tailEnd/>
            </a:ln>
            <a:effectLst/>
          </p:spPr>
          <p:txBody>
            <a:bodyPr>
              <a:spAutoFit/>
            </a:bodyPr>
            <a:lstStyle/>
            <a:p>
              <a:pPr>
                <a:spcBef>
                  <a:spcPct val="50000"/>
                </a:spcBef>
              </a:pPr>
              <a:r>
                <a:rPr lang="en-US" altLang="ja-JP" sz="1400"/>
                <a:t>2.5 MPa</a:t>
              </a:r>
            </a:p>
          </p:txBody>
        </p:sp>
        <p:sp>
          <p:nvSpPr>
            <p:cNvPr id="386077" name="Text Box 29"/>
            <p:cNvSpPr txBox="1">
              <a:spLocks noChangeArrowheads="1"/>
            </p:cNvSpPr>
            <p:nvPr/>
          </p:nvSpPr>
          <p:spPr bwMode="auto">
            <a:xfrm>
              <a:off x="5107" y="1801"/>
              <a:ext cx="624" cy="192"/>
            </a:xfrm>
            <a:prstGeom prst="rect">
              <a:avLst/>
            </a:prstGeom>
            <a:noFill/>
            <a:ln w="9525">
              <a:noFill/>
              <a:miter lim="800000"/>
              <a:headEnd/>
              <a:tailEnd/>
            </a:ln>
            <a:effectLst/>
          </p:spPr>
          <p:txBody>
            <a:bodyPr>
              <a:spAutoFit/>
            </a:bodyPr>
            <a:lstStyle/>
            <a:p>
              <a:pPr>
                <a:spcBef>
                  <a:spcPct val="50000"/>
                </a:spcBef>
              </a:pPr>
              <a:r>
                <a:rPr lang="en-US" altLang="ja-JP" sz="1400"/>
                <a:t>11 MPa</a:t>
              </a:r>
            </a:p>
          </p:txBody>
        </p:sp>
        <p:sp>
          <p:nvSpPr>
            <p:cNvPr id="386078" name="Text Box 30"/>
            <p:cNvSpPr txBox="1">
              <a:spLocks noChangeArrowheads="1"/>
            </p:cNvSpPr>
            <p:nvPr/>
          </p:nvSpPr>
          <p:spPr bwMode="auto">
            <a:xfrm>
              <a:off x="5100" y="2154"/>
              <a:ext cx="624" cy="192"/>
            </a:xfrm>
            <a:prstGeom prst="rect">
              <a:avLst/>
            </a:prstGeom>
            <a:noFill/>
            <a:ln w="9525">
              <a:noFill/>
              <a:miter lim="800000"/>
              <a:headEnd/>
              <a:tailEnd/>
            </a:ln>
            <a:effectLst/>
          </p:spPr>
          <p:txBody>
            <a:bodyPr>
              <a:spAutoFit/>
            </a:bodyPr>
            <a:lstStyle/>
            <a:p>
              <a:pPr>
                <a:spcBef>
                  <a:spcPct val="50000"/>
                </a:spcBef>
              </a:pPr>
              <a:r>
                <a:rPr lang="en-US" altLang="ja-JP" sz="1400"/>
                <a:t>16 MPa</a:t>
              </a:r>
            </a:p>
          </p:txBody>
        </p:sp>
        <p:sp>
          <p:nvSpPr>
            <p:cNvPr id="386079" name="Text Box 31"/>
            <p:cNvSpPr txBox="1">
              <a:spLocks noChangeArrowheads="1"/>
            </p:cNvSpPr>
            <p:nvPr/>
          </p:nvSpPr>
          <p:spPr bwMode="auto">
            <a:xfrm>
              <a:off x="5117" y="2523"/>
              <a:ext cx="624" cy="192"/>
            </a:xfrm>
            <a:prstGeom prst="rect">
              <a:avLst/>
            </a:prstGeom>
            <a:noFill/>
            <a:ln w="9525">
              <a:noFill/>
              <a:miter lim="800000"/>
              <a:headEnd/>
              <a:tailEnd/>
            </a:ln>
            <a:effectLst/>
          </p:spPr>
          <p:txBody>
            <a:bodyPr>
              <a:spAutoFit/>
            </a:bodyPr>
            <a:lstStyle/>
            <a:p>
              <a:pPr>
                <a:spcBef>
                  <a:spcPct val="50000"/>
                </a:spcBef>
              </a:pPr>
              <a:r>
                <a:rPr lang="en-US" altLang="ja-JP" sz="1400"/>
                <a:t>30 MPa</a:t>
              </a:r>
            </a:p>
          </p:txBody>
        </p:sp>
        <p:sp>
          <p:nvSpPr>
            <p:cNvPr id="386080" name="Text Box 32"/>
            <p:cNvSpPr txBox="1">
              <a:spLocks noChangeArrowheads="1"/>
            </p:cNvSpPr>
            <p:nvPr/>
          </p:nvSpPr>
          <p:spPr bwMode="auto">
            <a:xfrm>
              <a:off x="5174" y="2824"/>
              <a:ext cx="624" cy="192"/>
            </a:xfrm>
            <a:prstGeom prst="rect">
              <a:avLst/>
            </a:prstGeom>
            <a:noFill/>
            <a:ln w="9525">
              <a:noFill/>
              <a:miter lim="800000"/>
              <a:headEnd/>
              <a:tailEnd/>
            </a:ln>
            <a:effectLst/>
          </p:spPr>
          <p:txBody>
            <a:bodyPr>
              <a:spAutoFit/>
            </a:bodyPr>
            <a:lstStyle/>
            <a:p>
              <a:pPr>
                <a:spcBef>
                  <a:spcPct val="50000"/>
                </a:spcBef>
              </a:pPr>
              <a:r>
                <a:rPr lang="en-US" altLang="ja-JP" sz="1400"/>
                <a:t>5 MPa</a:t>
              </a:r>
            </a:p>
          </p:txBody>
        </p:sp>
        <p:sp>
          <p:nvSpPr>
            <p:cNvPr id="386082" name="Line 34"/>
            <p:cNvSpPr>
              <a:spLocks noChangeShapeType="1"/>
            </p:cNvSpPr>
            <p:nvPr/>
          </p:nvSpPr>
          <p:spPr bwMode="auto">
            <a:xfrm>
              <a:off x="3282" y="1844"/>
              <a:ext cx="0" cy="119"/>
            </a:xfrm>
            <a:prstGeom prst="line">
              <a:avLst/>
            </a:prstGeom>
            <a:noFill/>
            <a:ln w="25400">
              <a:solidFill>
                <a:schemeClr val="tx1"/>
              </a:solidFill>
              <a:round/>
              <a:headEnd/>
              <a:tailEnd/>
            </a:ln>
            <a:effectLst/>
          </p:spPr>
          <p:txBody>
            <a:bodyPr>
              <a:spAutoFit/>
            </a:bodyPr>
            <a:lstStyle/>
            <a:p>
              <a:endParaRPr lang="ja-JP" altLang="en-US"/>
            </a:p>
          </p:txBody>
        </p:sp>
        <p:sp>
          <p:nvSpPr>
            <p:cNvPr id="386083" name="Text Box 35"/>
            <p:cNvSpPr txBox="1">
              <a:spLocks noChangeArrowheads="1"/>
            </p:cNvSpPr>
            <p:nvPr/>
          </p:nvSpPr>
          <p:spPr bwMode="auto">
            <a:xfrm>
              <a:off x="4723" y="1329"/>
              <a:ext cx="1037" cy="192"/>
            </a:xfrm>
            <a:prstGeom prst="rect">
              <a:avLst/>
            </a:prstGeom>
            <a:noFill/>
            <a:ln w="9525">
              <a:noFill/>
              <a:miter lim="800000"/>
              <a:headEnd/>
              <a:tailEnd/>
            </a:ln>
            <a:effectLst/>
          </p:spPr>
          <p:txBody>
            <a:bodyPr>
              <a:spAutoFit/>
            </a:bodyPr>
            <a:lstStyle/>
            <a:p>
              <a:pPr>
                <a:spcBef>
                  <a:spcPct val="50000"/>
                </a:spcBef>
              </a:pPr>
              <a:r>
                <a:rPr lang="ja-JP" altLang="en-US" sz="1400"/>
                <a:t>カラムで口の圧力</a:t>
              </a:r>
            </a:p>
          </p:txBody>
        </p:sp>
      </p:grpSp>
      <p:grpSp>
        <p:nvGrpSpPr>
          <p:cNvPr id="3" name="Group 42"/>
          <p:cNvGrpSpPr>
            <a:grpSpLocks/>
          </p:cNvGrpSpPr>
          <p:nvPr/>
        </p:nvGrpSpPr>
        <p:grpSpPr bwMode="auto">
          <a:xfrm>
            <a:off x="2360613" y="5043488"/>
            <a:ext cx="7380287" cy="1082675"/>
            <a:chOff x="1334" y="3297"/>
            <a:chExt cx="4649" cy="682"/>
          </a:xfrm>
        </p:grpSpPr>
        <p:sp>
          <p:nvSpPr>
            <p:cNvPr id="386067" name="AutoShape 19"/>
            <p:cNvSpPr>
              <a:spLocks noChangeArrowheads="1"/>
            </p:cNvSpPr>
            <p:nvPr/>
          </p:nvSpPr>
          <p:spPr bwMode="auto">
            <a:xfrm>
              <a:off x="1365" y="3722"/>
              <a:ext cx="1578" cy="192"/>
            </a:xfrm>
            <a:prstGeom prst="flowChartProcess">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25400">
              <a:solidFill>
                <a:srgbClr val="000000"/>
              </a:solidFill>
              <a:miter lim="800000"/>
              <a:headEnd/>
              <a:tailEnd/>
            </a:ln>
            <a:effectLst/>
          </p:spPr>
          <p:txBody>
            <a:bodyPr anchor="ctr">
              <a:spAutoFit/>
            </a:bodyPr>
            <a:lstStyle/>
            <a:p>
              <a:endParaRPr lang="ja-JP" altLang="en-US"/>
            </a:p>
          </p:txBody>
        </p:sp>
        <p:sp>
          <p:nvSpPr>
            <p:cNvPr id="386073" name="Rectangle 25"/>
            <p:cNvSpPr>
              <a:spLocks noChangeArrowheads="1"/>
            </p:cNvSpPr>
            <p:nvPr/>
          </p:nvSpPr>
          <p:spPr bwMode="auto">
            <a:xfrm>
              <a:off x="1334" y="3674"/>
              <a:ext cx="1399" cy="305"/>
            </a:xfrm>
            <a:prstGeom prst="rect">
              <a:avLst/>
            </a:prstGeom>
            <a:solidFill>
              <a:schemeClr val="bg1"/>
            </a:solidFill>
            <a:ln w="9525">
              <a:noFill/>
              <a:miter lim="800000"/>
              <a:headEnd/>
              <a:tailEnd/>
            </a:ln>
            <a:effectLst/>
          </p:spPr>
          <p:txBody>
            <a:bodyPr anchor="ctr">
              <a:spAutoFit/>
            </a:bodyPr>
            <a:lstStyle/>
            <a:p>
              <a:endParaRPr lang="ja-JP" altLang="en-US"/>
            </a:p>
          </p:txBody>
        </p:sp>
        <p:grpSp>
          <p:nvGrpSpPr>
            <p:cNvPr id="4" name="Group 41"/>
            <p:cNvGrpSpPr>
              <a:grpSpLocks/>
            </p:cNvGrpSpPr>
            <p:nvPr/>
          </p:nvGrpSpPr>
          <p:grpSpPr bwMode="auto">
            <a:xfrm>
              <a:off x="2733" y="3297"/>
              <a:ext cx="3250" cy="652"/>
              <a:chOff x="2733" y="3306"/>
              <a:chExt cx="3250" cy="645"/>
            </a:xfrm>
          </p:grpSpPr>
          <p:sp>
            <p:nvSpPr>
              <p:cNvPr id="386066" name="AutoShape 18"/>
              <p:cNvSpPr>
                <a:spLocks noChangeArrowheads="1"/>
              </p:cNvSpPr>
              <p:nvPr/>
            </p:nvSpPr>
            <p:spPr bwMode="auto">
              <a:xfrm>
                <a:off x="2733" y="3448"/>
                <a:ext cx="480" cy="192"/>
              </a:xfrm>
              <a:prstGeom prst="flowChartProcess">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25400">
                <a:solidFill>
                  <a:srgbClr val="000000"/>
                </a:solidFill>
                <a:miter lim="800000"/>
                <a:headEnd/>
                <a:tailEnd/>
              </a:ln>
              <a:effectLst/>
            </p:spPr>
            <p:txBody>
              <a:bodyPr anchor="ctr">
                <a:spAutoFit/>
              </a:bodyPr>
              <a:lstStyle/>
              <a:p>
                <a:endParaRPr lang="ja-JP" altLang="en-US"/>
              </a:p>
            </p:txBody>
          </p:sp>
          <p:sp>
            <p:nvSpPr>
              <p:cNvPr id="386072" name="Rectangle 24"/>
              <p:cNvSpPr>
                <a:spLocks noChangeArrowheads="1"/>
              </p:cNvSpPr>
              <p:nvPr/>
            </p:nvSpPr>
            <p:spPr bwMode="auto">
              <a:xfrm>
                <a:off x="2959" y="3409"/>
                <a:ext cx="416" cy="305"/>
              </a:xfrm>
              <a:prstGeom prst="rect">
                <a:avLst/>
              </a:prstGeom>
              <a:solidFill>
                <a:schemeClr val="bg1"/>
              </a:solidFill>
              <a:ln w="9525">
                <a:noFill/>
                <a:miter lim="800000"/>
                <a:headEnd/>
                <a:tailEnd/>
              </a:ln>
              <a:effectLst/>
            </p:spPr>
            <p:txBody>
              <a:bodyPr anchor="ctr">
                <a:spAutoFit/>
              </a:bodyPr>
              <a:lstStyle/>
              <a:p>
                <a:endParaRPr lang="ja-JP" altLang="en-US"/>
              </a:p>
            </p:txBody>
          </p:sp>
          <p:sp>
            <p:nvSpPr>
              <p:cNvPr id="386074" name="Line 26"/>
              <p:cNvSpPr>
                <a:spLocks noChangeShapeType="1"/>
              </p:cNvSpPr>
              <p:nvPr/>
            </p:nvSpPr>
            <p:spPr bwMode="auto">
              <a:xfrm>
                <a:off x="2733" y="3714"/>
                <a:ext cx="2" cy="208"/>
              </a:xfrm>
              <a:prstGeom prst="line">
                <a:avLst/>
              </a:prstGeom>
              <a:noFill/>
              <a:ln w="25400">
                <a:solidFill>
                  <a:schemeClr val="tx1"/>
                </a:solidFill>
                <a:round/>
                <a:headEnd/>
                <a:tailEnd/>
              </a:ln>
              <a:effectLst/>
            </p:spPr>
            <p:txBody>
              <a:bodyPr>
                <a:spAutoFit/>
              </a:bodyPr>
              <a:lstStyle/>
              <a:p>
                <a:endParaRPr lang="ja-JP" altLang="en-US"/>
              </a:p>
            </p:txBody>
          </p:sp>
          <p:sp>
            <p:nvSpPr>
              <p:cNvPr id="386081" name="Text Box 33"/>
              <p:cNvSpPr txBox="1">
                <a:spLocks noChangeArrowheads="1"/>
              </p:cNvSpPr>
              <p:nvPr/>
            </p:nvSpPr>
            <p:spPr bwMode="auto">
              <a:xfrm>
                <a:off x="2988" y="3590"/>
                <a:ext cx="2976" cy="361"/>
              </a:xfrm>
              <a:prstGeom prst="rect">
                <a:avLst/>
              </a:prstGeom>
              <a:noFill/>
              <a:ln w="9525">
                <a:noFill/>
                <a:miter lim="800000"/>
                <a:headEnd/>
                <a:tailEnd/>
              </a:ln>
              <a:effectLst/>
            </p:spPr>
            <p:txBody>
              <a:bodyPr>
                <a:spAutoFit/>
              </a:bodyPr>
              <a:lstStyle/>
              <a:p>
                <a:pPr>
                  <a:spcBef>
                    <a:spcPct val="50000"/>
                  </a:spcBef>
                </a:pPr>
                <a:r>
                  <a:rPr lang="ja-JP" altLang="en-US" sz="1600">
                    <a:solidFill>
                      <a:srgbClr val="000000"/>
                    </a:solidFill>
                  </a:rPr>
                  <a:t>細孔内から移動相が抜け出た状態</a:t>
                </a:r>
                <a:r>
                  <a:rPr lang="ja-JP" altLang="en-US" sz="3200">
                    <a:solidFill>
                      <a:srgbClr val="000000"/>
                    </a:solidFill>
                  </a:rPr>
                  <a:t> </a:t>
                </a:r>
              </a:p>
            </p:txBody>
          </p:sp>
          <p:sp>
            <p:nvSpPr>
              <p:cNvPr id="386084" name="Text Box 36"/>
              <p:cNvSpPr txBox="1">
                <a:spLocks noChangeArrowheads="1"/>
              </p:cNvSpPr>
              <p:nvPr/>
            </p:nvSpPr>
            <p:spPr bwMode="auto">
              <a:xfrm>
                <a:off x="3007" y="3306"/>
                <a:ext cx="2976" cy="361"/>
              </a:xfrm>
              <a:prstGeom prst="rect">
                <a:avLst/>
              </a:prstGeom>
              <a:noFill/>
              <a:ln w="9525">
                <a:noFill/>
                <a:miter lim="800000"/>
                <a:headEnd/>
                <a:tailEnd/>
              </a:ln>
              <a:effectLst/>
            </p:spPr>
            <p:txBody>
              <a:bodyPr>
                <a:spAutoFit/>
              </a:bodyPr>
              <a:lstStyle/>
              <a:p>
                <a:pPr>
                  <a:spcBef>
                    <a:spcPct val="50000"/>
                  </a:spcBef>
                </a:pPr>
                <a:r>
                  <a:rPr lang="ja-JP" altLang="en-US" sz="1600">
                    <a:solidFill>
                      <a:srgbClr val="000000"/>
                    </a:solidFill>
                  </a:rPr>
                  <a:t>細孔内に移動相が入り込んでいる状態</a:t>
                </a:r>
                <a:r>
                  <a:rPr lang="ja-JP" altLang="en-US" sz="3200">
                    <a:solidFill>
                      <a:srgbClr val="000000"/>
                    </a:solidFill>
                  </a:rPr>
                  <a:t> </a:t>
                </a:r>
              </a:p>
            </p:txBody>
          </p:sp>
        </p:grpSp>
      </p:grpSp>
      <p:sp>
        <p:nvSpPr>
          <p:cNvPr id="386086" name="Rectangle 38"/>
          <p:cNvSpPr>
            <a:spLocks noChangeArrowheads="1"/>
          </p:cNvSpPr>
          <p:nvPr/>
        </p:nvSpPr>
        <p:spPr bwMode="auto">
          <a:xfrm>
            <a:off x="5076056" y="6237312"/>
            <a:ext cx="3563937" cy="244475"/>
          </a:xfrm>
          <a:prstGeom prst="rect">
            <a:avLst/>
          </a:prstGeom>
          <a:noFill/>
          <a:ln w="9525">
            <a:noFill/>
            <a:miter lim="800000"/>
            <a:headEnd/>
            <a:tailEnd/>
          </a:ln>
          <a:effectLst/>
        </p:spPr>
        <p:txBody>
          <a:bodyPr wrap="none">
            <a:spAutoFit/>
          </a:bodyPr>
          <a:lstStyle/>
          <a:p>
            <a:r>
              <a:rPr lang="en-US" altLang="ja-JP" sz="1000" dirty="0">
                <a:solidFill>
                  <a:srgbClr val="000000"/>
                </a:solidFill>
              </a:rPr>
              <a:t>T. </a:t>
            </a:r>
            <a:r>
              <a:rPr lang="en-US" altLang="ja-JP" sz="1000" dirty="0" err="1">
                <a:solidFill>
                  <a:srgbClr val="000000"/>
                </a:solidFill>
              </a:rPr>
              <a:t>Enami</a:t>
            </a:r>
            <a:r>
              <a:rPr lang="en-US" altLang="ja-JP" sz="1000" dirty="0">
                <a:solidFill>
                  <a:srgbClr val="000000"/>
                </a:solidFill>
              </a:rPr>
              <a:t> and N. </a:t>
            </a:r>
            <a:r>
              <a:rPr lang="en-US" altLang="ja-JP" sz="1000" dirty="0" err="1">
                <a:solidFill>
                  <a:srgbClr val="000000"/>
                </a:solidFill>
              </a:rPr>
              <a:t>Nagae</a:t>
            </a:r>
            <a:r>
              <a:rPr lang="en-US" altLang="ja-JP" sz="1000" dirty="0">
                <a:solidFill>
                  <a:srgbClr val="000000"/>
                </a:solidFill>
              </a:rPr>
              <a:t>, American Laboratory October 2004.</a:t>
            </a:r>
          </a:p>
        </p:txBody>
      </p:sp>
      <p:graphicFrame>
        <p:nvGraphicFramePr>
          <p:cNvPr id="386085" name="Object 37"/>
          <p:cNvGraphicFramePr>
            <a:graphicFrameLocks noGrp="1" noChangeAspect="1"/>
          </p:cNvGraphicFramePr>
          <p:nvPr>
            <p:ph sz="half" idx="2"/>
          </p:nvPr>
        </p:nvGraphicFramePr>
        <p:xfrm>
          <a:off x="307975" y="2400300"/>
          <a:ext cx="3806825" cy="3756025"/>
        </p:xfrm>
        <a:graphic>
          <a:graphicData uri="http://schemas.openxmlformats.org/presentationml/2006/ole">
            <mc:AlternateContent xmlns:mc="http://schemas.openxmlformats.org/markup-compatibility/2006">
              <mc:Choice xmlns:v="urn:schemas-microsoft-com:vml" Requires="v">
                <p:oleObj spid="_x0000_s525337" name="グラフ" r:id="rId5" imgW="3581400" imgH="3533851" progId="Excel.Sheet.8">
                  <p:embed/>
                </p:oleObj>
              </mc:Choice>
              <mc:Fallback>
                <p:oleObj name="グラフ" r:id="rId5" imgW="3581400" imgH="3533851" progId="Excel.Shee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2400300"/>
                        <a:ext cx="3806825"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 name="タイトル 1"/>
          <p:cNvSpPr txBox="1">
            <a:spLocks/>
          </p:cNvSpPr>
          <p:nvPr/>
        </p:nvSpPr>
        <p:spPr>
          <a:xfrm>
            <a:off x="251520" y="188640"/>
            <a:ext cx="8686800" cy="114300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p>
            <a:pPr lvl="0" algn="ctr">
              <a:spcBef>
                <a:spcPct val="0"/>
              </a:spcBef>
            </a:pPr>
            <a:r>
              <a:rPr lang="ja-JP" altLang="en-US" sz="4000" dirty="0" smtClean="0">
                <a:solidFill>
                  <a:schemeClr val="tx2"/>
                </a:solidFill>
              </a:rPr>
              <a:t>カラム内充填剤の細孔内の状態</a:t>
            </a:r>
            <a:endParaRPr kumimoji="1" lang="ja-JP" altLang="en-US" sz="40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pull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noGrp="1"/>
          </p:cNvSpPr>
          <p:nvPr>
            <p:ph type="title"/>
          </p:nvPr>
        </p:nvSpPr>
        <p:spPr>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p>
            <a:pPr lvl="0"/>
            <a:r>
              <a:rPr lang="ja-JP" altLang="en-US" dirty="0" smtClean="0">
                <a:solidFill>
                  <a:schemeClr val="tx2"/>
                </a:solidFill>
                <a:latin typeface="ＭＳ Ｐゴシック" charset="-128"/>
              </a:rPr>
              <a:t>バックプレッシャーの影響</a:t>
            </a:r>
            <a:endParaRPr kumimoji="1" lang="ja-JP" altLang="en-US" sz="3000" b="0" i="0" u="none" strike="noStrike" kern="1200" cap="none" spc="0" normalizeH="0" baseline="0" noProof="0" dirty="0">
              <a:ln>
                <a:noFill/>
              </a:ln>
              <a:solidFill>
                <a:schemeClr val="tx2"/>
              </a:solidFill>
              <a:effectLst/>
              <a:uLnTx/>
              <a:uFillTx/>
              <a:latin typeface="+mn-lt"/>
              <a:ea typeface="+mn-ea"/>
              <a:cs typeface="+mn-cs"/>
            </a:endParaRPr>
          </a:p>
        </p:txBody>
      </p:sp>
      <p:sp>
        <p:nvSpPr>
          <p:cNvPr id="5" name="Rectangle 4"/>
          <p:cNvSpPr>
            <a:spLocks noChangeArrowheads="1"/>
          </p:cNvSpPr>
          <p:nvPr/>
        </p:nvSpPr>
        <p:spPr bwMode="auto">
          <a:xfrm>
            <a:off x="5894388" y="1912938"/>
            <a:ext cx="3349625" cy="4614862"/>
          </a:xfrm>
          <a:prstGeom prst="rect">
            <a:avLst/>
          </a:prstGeom>
          <a:noFill/>
          <a:ln w="9525">
            <a:noFill/>
            <a:miter lim="800000"/>
            <a:headEnd/>
            <a:tailEnd/>
          </a:ln>
          <a:effectLst/>
        </p:spPr>
        <p:txBody>
          <a:bodyPr>
            <a:spAutoFit/>
          </a:bodyPr>
          <a:lstStyle/>
          <a:p>
            <a:pPr>
              <a:spcBef>
                <a:spcPct val="50000"/>
              </a:spcBef>
            </a:pPr>
            <a:r>
              <a:rPr kumimoji="0" lang="ja-JP" altLang="en-US" sz="1600" dirty="0">
                <a:solidFill>
                  <a:srgbClr val="000000"/>
                </a:solidFill>
                <a:latin typeface="Times New Roman" pitchFamily="18" charset="0"/>
              </a:rPr>
              <a:t>カラム：</a:t>
            </a:r>
            <a:r>
              <a:rPr kumimoji="0" lang="en-US" altLang="ja-JP" sz="1600" dirty="0">
                <a:solidFill>
                  <a:srgbClr val="000000"/>
                </a:solidFill>
                <a:latin typeface="Times New Roman" pitchFamily="18" charset="0"/>
              </a:rPr>
              <a:t>ODS(10.3nm)</a:t>
            </a:r>
          </a:p>
          <a:p>
            <a:pPr>
              <a:spcBef>
                <a:spcPct val="50000"/>
              </a:spcBef>
            </a:pPr>
            <a:r>
              <a:rPr kumimoji="0" lang="ja-JP" altLang="en-US" sz="1600" dirty="0">
                <a:solidFill>
                  <a:srgbClr val="000000"/>
                </a:solidFill>
                <a:latin typeface="Times New Roman" pitchFamily="18" charset="0"/>
              </a:rPr>
              <a:t>　　　　　</a:t>
            </a:r>
            <a:r>
              <a:rPr kumimoji="0" lang="en-US" altLang="ja-JP" sz="1600" dirty="0">
                <a:solidFill>
                  <a:srgbClr val="000000"/>
                </a:solidFill>
                <a:latin typeface="Times New Roman" pitchFamily="18" charset="0"/>
              </a:rPr>
              <a:t>4.6 x 150 mm</a:t>
            </a:r>
          </a:p>
          <a:p>
            <a:pPr>
              <a:spcBef>
                <a:spcPct val="50000"/>
              </a:spcBef>
            </a:pPr>
            <a:r>
              <a:rPr kumimoji="0" lang="ja-JP" altLang="en-US" sz="1600" dirty="0">
                <a:solidFill>
                  <a:srgbClr val="000000"/>
                </a:solidFill>
                <a:latin typeface="Times New Roman" pitchFamily="18" charset="0"/>
              </a:rPr>
              <a:t>粒子径：</a:t>
            </a:r>
            <a:r>
              <a:rPr kumimoji="0" lang="en-US" altLang="ja-JP" sz="1600" dirty="0">
                <a:solidFill>
                  <a:srgbClr val="000000"/>
                </a:solidFill>
                <a:latin typeface="Times New Roman" pitchFamily="18" charset="0"/>
              </a:rPr>
              <a:t>5 um</a:t>
            </a:r>
          </a:p>
          <a:p>
            <a:pPr>
              <a:spcBef>
                <a:spcPct val="50000"/>
              </a:spcBef>
            </a:pPr>
            <a:r>
              <a:rPr kumimoji="0" lang="ja-JP" altLang="en-US" sz="1600" dirty="0">
                <a:solidFill>
                  <a:srgbClr val="000000"/>
                </a:solidFill>
                <a:latin typeface="Times New Roman" pitchFamily="18" charset="0"/>
              </a:rPr>
              <a:t>カラムのみにかかる圧力：</a:t>
            </a:r>
            <a:r>
              <a:rPr kumimoji="0" lang="en-US" altLang="ja-JP" sz="1600" dirty="0">
                <a:solidFill>
                  <a:srgbClr val="000000"/>
                </a:solidFill>
                <a:latin typeface="Times New Roman" pitchFamily="18" charset="0"/>
              </a:rPr>
              <a:t>6 </a:t>
            </a:r>
            <a:r>
              <a:rPr kumimoji="0" lang="en-US" altLang="ja-JP" sz="1600" dirty="0" err="1">
                <a:solidFill>
                  <a:srgbClr val="000000"/>
                </a:solidFill>
                <a:latin typeface="Times New Roman" pitchFamily="18" charset="0"/>
              </a:rPr>
              <a:t>MPa</a:t>
            </a:r>
            <a:endParaRPr kumimoji="0" lang="en-US" altLang="ja-JP" sz="1600" dirty="0">
              <a:solidFill>
                <a:srgbClr val="000000"/>
              </a:solidFill>
              <a:latin typeface="Times New Roman" pitchFamily="18" charset="0"/>
            </a:endParaRPr>
          </a:p>
          <a:p>
            <a:pPr>
              <a:spcBef>
                <a:spcPct val="50000"/>
              </a:spcBef>
            </a:pPr>
            <a:r>
              <a:rPr kumimoji="0" lang="ja-JP" altLang="en-US" sz="1600" dirty="0">
                <a:solidFill>
                  <a:srgbClr val="000000"/>
                </a:solidFill>
                <a:latin typeface="Times New Roman" pitchFamily="18" charset="0"/>
              </a:rPr>
              <a:t>移動相：水</a:t>
            </a:r>
          </a:p>
          <a:p>
            <a:pPr eaLnBrk="0" hangingPunct="0">
              <a:spcBef>
                <a:spcPct val="50000"/>
              </a:spcBef>
            </a:pPr>
            <a:r>
              <a:rPr kumimoji="0" lang="ja-JP" altLang="en-US" sz="1600" dirty="0">
                <a:solidFill>
                  <a:srgbClr val="000000"/>
                </a:solidFill>
                <a:latin typeface="Times New Roman" pitchFamily="18" charset="0"/>
              </a:rPr>
              <a:t>流速：</a:t>
            </a:r>
            <a:r>
              <a:rPr kumimoji="0" lang="en-US" altLang="ja-JP" sz="1600" dirty="0">
                <a:solidFill>
                  <a:srgbClr val="000000"/>
                </a:solidFill>
                <a:latin typeface="Times New Roman" pitchFamily="18" charset="0"/>
              </a:rPr>
              <a:t>1.0 </a:t>
            </a:r>
            <a:r>
              <a:rPr kumimoji="0" lang="en-US" altLang="ja-JP" sz="1600" dirty="0" err="1">
                <a:solidFill>
                  <a:srgbClr val="000000"/>
                </a:solidFill>
                <a:latin typeface="Times New Roman" pitchFamily="18" charset="0"/>
              </a:rPr>
              <a:t>mL</a:t>
            </a:r>
            <a:r>
              <a:rPr kumimoji="0" lang="en-US" altLang="ja-JP" sz="1600" dirty="0">
                <a:solidFill>
                  <a:srgbClr val="000000"/>
                </a:solidFill>
                <a:latin typeface="Times New Roman" pitchFamily="18" charset="0"/>
              </a:rPr>
              <a:t>/min</a:t>
            </a:r>
          </a:p>
          <a:p>
            <a:pPr>
              <a:spcBef>
                <a:spcPct val="50000"/>
              </a:spcBef>
            </a:pPr>
            <a:r>
              <a:rPr kumimoji="0" lang="ja-JP" altLang="en-US" sz="1600" dirty="0">
                <a:solidFill>
                  <a:srgbClr val="000000"/>
                </a:solidFill>
                <a:latin typeface="Times New Roman" pitchFamily="18" charset="0"/>
              </a:rPr>
              <a:t>温度：</a:t>
            </a:r>
            <a:r>
              <a:rPr kumimoji="0" lang="en-US" altLang="ja-JP" sz="1600" dirty="0">
                <a:solidFill>
                  <a:srgbClr val="000000"/>
                </a:solidFill>
                <a:latin typeface="Times New Roman" pitchFamily="18" charset="0"/>
              </a:rPr>
              <a:t>40℃</a:t>
            </a:r>
          </a:p>
          <a:p>
            <a:pPr>
              <a:spcBef>
                <a:spcPct val="50000"/>
              </a:spcBef>
            </a:pPr>
            <a:r>
              <a:rPr kumimoji="0" lang="ja-JP" altLang="en-US" sz="1600" dirty="0">
                <a:solidFill>
                  <a:srgbClr val="000000"/>
                </a:solidFill>
                <a:latin typeface="Times New Roman" pitchFamily="18" charset="0"/>
              </a:rPr>
              <a:t>試料：</a:t>
            </a:r>
            <a:r>
              <a:rPr kumimoji="0" lang="en-US" altLang="ja-JP" sz="1600" dirty="0">
                <a:solidFill>
                  <a:srgbClr val="000000"/>
                </a:solidFill>
                <a:latin typeface="Times New Roman" pitchFamily="18" charset="0"/>
              </a:rPr>
              <a:t>2-</a:t>
            </a:r>
            <a:r>
              <a:rPr kumimoji="0" lang="ja-JP" altLang="en-US" sz="1600" dirty="0">
                <a:solidFill>
                  <a:srgbClr val="000000"/>
                </a:solidFill>
                <a:latin typeface="Times New Roman" pitchFamily="18" charset="0"/>
              </a:rPr>
              <a:t>プロパノール</a:t>
            </a:r>
          </a:p>
          <a:p>
            <a:pPr>
              <a:spcBef>
                <a:spcPct val="50000"/>
              </a:spcBef>
            </a:pPr>
            <a:r>
              <a:rPr kumimoji="0" lang="ja-JP" altLang="en-US" sz="1600" dirty="0">
                <a:solidFill>
                  <a:srgbClr val="000000"/>
                </a:solidFill>
                <a:latin typeface="Times New Roman" pitchFamily="18" charset="0"/>
              </a:rPr>
              <a:t>＊カラムの後に内径</a:t>
            </a:r>
            <a:r>
              <a:rPr kumimoji="0" lang="en-US" altLang="ja-JP" sz="1600" dirty="0">
                <a:solidFill>
                  <a:srgbClr val="000000"/>
                </a:solidFill>
                <a:latin typeface="Times New Roman" pitchFamily="18" charset="0"/>
              </a:rPr>
              <a:t>0.13mm</a:t>
            </a:r>
            <a:r>
              <a:rPr kumimoji="0" lang="ja-JP" altLang="en-US" sz="1600" dirty="0">
                <a:solidFill>
                  <a:srgbClr val="000000"/>
                </a:solidFill>
                <a:latin typeface="Times New Roman" pitchFamily="18" charset="0"/>
              </a:rPr>
              <a:t>の配管を</a:t>
            </a:r>
            <a:r>
              <a:rPr kumimoji="0" lang="en-US" altLang="ja-JP" sz="1600" dirty="0">
                <a:solidFill>
                  <a:srgbClr val="000000"/>
                </a:solidFill>
                <a:latin typeface="Times New Roman" pitchFamily="18" charset="0"/>
              </a:rPr>
              <a:t>0.2</a:t>
            </a:r>
            <a:r>
              <a:rPr kumimoji="0" lang="ja-JP" altLang="en-US" sz="1600" dirty="0">
                <a:solidFill>
                  <a:srgbClr val="000000"/>
                </a:solidFill>
                <a:latin typeface="Times New Roman" pitchFamily="18" charset="0"/>
              </a:rPr>
              <a:t>から</a:t>
            </a:r>
            <a:r>
              <a:rPr kumimoji="0" lang="en-US" altLang="ja-JP" sz="1600" dirty="0">
                <a:solidFill>
                  <a:srgbClr val="000000"/>
                </a:solidFill>
                <a:latin typeface="Times New Roman" pitchFamily="18" charset="0"/>
              </a:rPr>
              <a:t>3m</a:t>
            </a:r>
            <a:r>
              <a:rPr kumimoji="0" lang="ja-JP" altLang="en-US" sz="1600" dirty="0">
                <a:solidFill>
                  <a:srgbClr val="000000"/>
                </a:solidFill>
                <a:latin typeface="Times New Roman" pitchFamily="18" charset="0"/>
              </a:rPr>
              <a:t>接続し、カラムの</a:t>
            </a:r>
            <a:r>
              <a:rPr kumimoji="0" lang="en-US" altLang="ja-JP" sz="1600" dirty="0">
                <a:solidFill>
                  <a:srgbClr val="000000"/>
                </a:solidFill>
                <a:latin typeface="Times New Roman" pitchFamily="18" charset="0"/>
              </a:rPr>
              <a:t>out</a:t>
            </a:r>
            <a:r>
              <a:rPr kumimoji="0" lang="ja-JP" altLang="en-US" sz="1600" dirty="0">
                <a:solidFill>
                  <a:srgbClr val="000000"/>
                </a:solidFill>
                <a:latin typeface="Times New Roman" pitchFamily="18" charset="0"/>
              </a:rPr>
              <a:t>側に圧力がかかった状態で測定</a:t>
            </a:r>
          </a:p>
          <a:p>
            <a:pPr>
              <a:spcBef>
                <a:spcPct val="50000"/>
              </a:spcBef>
            </a:pPr>
            <a:r>
              <a:rPr kumimoji="0" lang="ja-JP" altLang="en-US" sz="1600" dirty="0">
                <a:solidFill>
                  <a:srgbClr val="000000"/>
                </a:solidFill>
                <a:latin typeface="Times New Roman" pitchFamily="18" charset="0"/>
              </a:rPr>
              <a:t>＊ポンプ停止前の保持を</a:t>
            </a:r>
            <a:r>
              <a:rPr kumimoji="0" lang="en-US" altLang="ja-JP" sz="1600" dirty="0">
                <a:solidFill>
                  <a:srgbClr val="000000"/>
                </a:solidFill>
                <a:latin typeface="Times New Roman" pitchFamily="18" charset="0"/>
              </a:rPr>
              <a:t>100%</a:t>
            </a:r>
            <a:r>
              <a:rPr kumimoji="0" lang="ja-JP" altLang="en-US" sz="1600" dirty="0">
                <a:solidFill>
                  <a:srgbClr val="000000"/>
                </a:solidFill>
                <a:latin typeface="Times New Roman" pitchFamily="18" charset="0"/>
              </a:rPr>
              <a:t>とし、ポンプ停止後再通液時の保持の割合を縦軸としました。</a:t>
            </a:r>
          </a:p>
        </p:txBody>
      </p:sp>
      <p:grpSp>
        <p:nvGrpSpPr>
          <p:cNvPr id="2" name="Group 15"/>
          <p:cNvGrpSpPr>
            <a:grpSpLocks/>
          </p:cNvGrpSpPr>
          <p:nvPr/>
        </p:nvGrpSpPr>
        <p:grpSpPr bwMode="auto">
          <a:xfrm>
            <a:off x="627063" y="1770063"/>
            <a:ext cx="5430837" cy="4656137"/>
            <a:chOff x="395" y="1115"/>
            <a:chExt cx="3421" cy="2933"/>
          </a:xfrm>
        </p:grpSpPr>
        <p:graphicFrame>
          <p:nvGraphicFramePr>
            <p:cNvPr id="7" name="Object 3"/>
            <p:cNvGraphicFramePr>
              <a:graphicFrameLocks noChangeAspect="1"/>
            </p:cNvGraphicFramePr>
            <p:nvPr/>
          </p:nvGraphicFramePr>
          <p:xfrm>
            <a:off x="395" y="1115"/>
            <a:ext cx="3421" cy="2933"/>
          </p:xfrm>
          <a:graphic>
            <a:graphicData uri="http://schemas.openxmlformats.org/presentationml/2006/ole">
              <mc:AlternateContent xmlns:mc="http://schemas.openxmlformats.org/markup-compatibility/2006">
                <mc:Choice xmlns:v="urn:schemas-microsoft-com:vml" Requires="v">
                  <p:oleObj spid="_x0000_s526361" name="グラフ" r:id="rId4" imgW="3867302" imgH="3314700" progId="Excel.Sheet.8">
                    <p:embed/>
                  </p:oleObj>
                </mc:Choice>
                <mc:Fallback>
                  <p:oleObj name="グラフ" r:id="rId4" imgW="3867302" imgH="3314700"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 y="1115"/>
                          <a:ext cx="3421" cy="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AutoShape 6"/>
            <p:cNvSpPr>
              <a:spLocks noChangeArrowheads="1"/>
            </p:cNvSpPr>
            <p:nvPr/>
          </p:nvSpPr>
          <p:spPr bwMode="auto">
            <a:xfrm>
              <a:off x="1063" y="1775"/>
              <a:ext cx="904" cy="56"/>
            </a:xfrm>
            <a:prstGeom prst="leftRightArrow">
              <a:avLst>
                <a:gd name="adj1" fmla="val 50000"/>
                <a:gd name="adj2" fmla="val 322857"/>
              </a:avLst>
            </a:prstGeom>
            <a:solidFill>
              <a:srgbClr val="99CC00"/>
            </a:solidFill>
            <a:ln w="9525">
              <a:solidFill>
                <a:schemeClr val="tx1"/>
              </a:solidFill>
              <a:miter lim="800000"/>
              <a:headEnd/>
              <a:tailEnd/>
            </a:ln>
            <a:effectLst/>
          </p:spPr>
          <p:txBody>
            <a:bodyPr wrap="none" anchor="ctr"/>
            <a:lstStyle/>
            <a:p>
              <a:endParaRPr lang="ja-JP" altLang="en-US"/>
            </a:p>
          </p:txBody>
        </p:sp>
        <p:sp>
          <p:nvSpPr>
            <p:cNvPr id="9" name="Text Box 7"/>
            <p:cNvSpPr txBox="1">
              <a:spLocks noChangeArrowheads="1"/>
            </p:cNvSpPr>
            <p:nvPr/>
          </p:nvSpPr>
          <p:spPr bwMode="auto">
            <a:xfrm>
              <a:off x="1007" y="1831"/>
              <a:ext cx="992" cy="250"/>
            </a:xfrm>
            <a:prstGeom prst="rect">
              <a:avLst/>
            </a:prstGeom>
            <a:noFill/>
            <a:ln w="9525">
              <a:noFill/>
              <a:miter lim="800000"/>
              <a:headEnd/>
              <a:tailEnd/>
            </a:ln>
            <a:effectLst/>
          </p:spPr>
          <p:txBody>
            <a:bodyPr>
              <a:spAutoFit/>
            </a:bodyPr>
            <a:lstStyle/>
            <a:p>
              <a:pPr>
                <a:spcBef>
                  <a:spcPct val="50000"/>
                </a:spcBef>
              </a:pPr>
              <a:r>
                <a:rPr lang="ja-JP" altLang="en-US" sz="2000"/>
                <a:t>ヒステリシス</a:t>
              </a:r>
            </a:p>
          </p:txBody>
        </p:sp>
        <p:sp>
          <p:nvSpPr>
            <p:cNvPr id="10" name="Line 8"/>
            <p:cNvSpPr>
              <a:spLocks noChangeShapeType="1"/>
            </p:cNvSpPr>
            <p:nvPr/>
          </p:nvSpPr>
          <p:spPr bwMode="auto">
            <a:xfrm flipV="1">
              <a:off x="1967" y="2455"/>
              <a:ext cx="112" cy="584"/>
            </a:xfrm>
            <a:prstGeom prst="line">
              <a:avLst/>
            </a:prstGeom>
            <a:noFill/>
            <a:ln w="9525">
              <a:solidFill>
                <a:schemeClr val="tx1"/>
              </a:solidFill>
              <a:miter lim="800000"/>
              <a:headEnd/>
              <a:tailEnd type="triangle" w="med" len="med"/>
            </a:ln>
            <a:effectLst/>
          </p:spPr>
          <p:txBody>
            <a:bodyPr wrap="none"/>
            <a:lstStyle/>
            <a:p>
              <a:endParaRPr lang="ja-JP" altLang="en-US"/>
            </a:p>
          </p:txBody>
        </p:sp>
        <p:sp>
          <p:nvSpPr>
            <p:cNvPr id="11" name="Line 9"/>
            <p:cNvSpPr>
              <a:spLocks noChangeShapeType="1"/>
            </p:cNvSpPr>
            <p:nvPr/>
          </p:nvSpPr>
          <p:spPr bwMode="auto">
            <a:xfrm flipH="1">
              <a:off x="1767" y="1359"/>
              <a:ext cx="880" cy="0"/>
            </a:xfrm>
            <a:prstGeom prst="line">
              <a:avLst/>
            </a:prstGeom>
            <a:noFill/>
            <a:ln w="9525">
              <a:solidFill>
                <a:schemeClr val="tx1"/>
              </a:solidFill>
              <a:miter lim="800000"/>
              <a:headEnd/>
              <a:tailEnd type="triangle" w="med" len="med"/>
            </a:ln>
            <a:effectLst/>
          </p:spPr>
          <p:txBody>
            <a:bodyPr wrap="none"/>
            <a:lstStyle/>
            <a:p>
              <a:endParaRPr lang="ja-JP" altLang="en-US"/>
            </a:p>
          </p:txBody>
        </p:sp>
        <p:sp>
          <p:nvSpPr>
            <p:cNvPr id="12" name="Freeform 10"/>
            <p:cNvSpPr>
              <a:spLocks/>
            </p:cNvSpPr>
            <p:nvPr/>
          </p:nvSpPr>
          <p:spPr bwMode="auto">
            <a:xfrm>
              <a:off x="2115" y="1612"/>
              <a:ext cx="416" cy="623"/>
            </a:xfrm>
            <a:custGeom>
              <a:avLst/>
              <a:gdLst/>
              <a:ahLst/>
              <a:cxnLst>
                <a:cxn ang="0">
                  <a:pos x="0" y="623"/>
                </a:cxn>
                <a:cxn ang="0">
                  <a:pos x="89" y="178"/>
                </a:cxn>
                <a:cxn ang="0">
                  <a:pos x="237" y="35"/>
                </a:cxn>
                <a:cxn ang="0">
                  <a:pos x="416" y="0"/>
                </a:cxn>
              </a:cxnLst>
              <a:rect l="0" t="0" r="r" b="b"/>
              <a:pathLst>
                <a:path w="416" h="623">
                  <a:moveTo>
                    <a:pt x="0" y="623"/>
                  </a:moveTo>
                  <a:cubicBezTo>
                    <a:pt x="24" y="449"/>
                    <a:pt x="49" y="276"/>
                    <a:pt x="89" y="178"/>
                  </a:cubicBezTo>
                  <a:cubicBezTo>
                    <a:pt x="129" y="80"/>
                    <a:pt x="182" y="65"/>
                    <a:pt x="237" y="35"/>
                  </a:cubicBezTo>
                  <a:cubicBezTo>
                    <a:pt x="292" y="5"/>
                    <a:pt x="385" y="5"/>
                    <a:pt x="416" y="0"/>
                  </a:cubicBezTo>
                </a:path>
              </a:pathLst>
            </a:custGeom>
            <a:noFill/>
            <a:ln w="9525" cap="flat" cmpd="sng">
              <a:solidFill>
                <a:schemeClr val="tx1"/>
              </a:solidFill>
              <a:prstDash val="solid"/>
              <a:round/>
              <a:headEnd type="none" w="med" len="med"/>
              <a:tailEnd type="triangle" w="med" len="med"/>
            </a:ln>
            <a:effectLst/>
          </p:spPr>
          <p:txBody>
            <a:bodyPr>
              <a:spAutoFit/>
            </a:bodyPr>
            <a:lstStyle/>
            <a:p>
              <a:endParaRPr lang="ja-JP" altLang="en-US"/>
            </a:p>
          </p:txBody>
        </p:sp>
        <p:sp>
          <p:nvSpPr>
            <p:cNvPr id="13" name="Line 11"/>
            <p:cNvSpPr>
              <a:spLocks noChangeShapeType="1"/>
            </p:cNvSpPr>
            <p:nvPr/>
          </p:nvSpPr>
          <p:spPr bwMode="auto">
            <a:xfrm flipH="1">
              <a:off x="903" y="3348"/>
              <a:ext cx="552" cy="0"/>
            </a:xfrm>
            <a:prstGeom prst="line">
              <a:avLst/>
            </a:prstGeom>
            <a:noFill/>
            <a:ln w="19050">
              <a:solidFill>
                <a:srgbClr val="FF00FF"/>
              </a:solidFill>
              <a:miter lim="800000"/>
              <a:headEnd/>
              <a:tailEnd/>
            </a:ln>
            <a:effectLst/>
          </p:spPr>
          <p:txBody>
            <a:bodyPr wrap="none"/>
            <a:lstStyle/>
            <a:p>
              <a:endParaRPr lang="ja-JP" altLang="en-US"/>
            </a:p>
          </p:txBody>
        </p:sp>
      </p:grpSp>
      <p:sp>
        <p:nvSpPr>
          <p:cNvPr id="14" name="Rectangle 13"/>
          <p:cNvSpPr>
            <a:spLocks noChangeArrowheads="1"/>
          </p:cNvSpPr>
          <p:nvPr/>
        </p:nvSpPr>
        <p:spPr bwMode="auto">
          <a:xfrm>
            <a:off x="2266950" y="6391275"/>
            <a:ext cx="3563938" cy="244475"/>
          </a:xfrm>
          <a:prstGeom prst="rect">
            <a:avLst/>
          </a:prstGeom>
          <a:noFill/>
          <a:ln w="9525">
            <a:noFill/>
            <a:miter lim="800000"/>
            <a:headEnd/>
            <a:tailEnd/>
          </a:ln>
          <a:effectLst/>
        </p:spPr>
        <p:txBody>
          <a:bodyPr wrap="none">
            <a:spAutoFit/>
          </a:bodyPr>
          <a:lstStyle/>
          <a:p>
            <a:r>
              <a:rPr lang="en-US" altLang="ja-JP" sz="1000">
                <a:solidFill>
                  <a:srgbClr val="000000"/>
                </a:solidFill>
              </a:rPr>
              <a:t>T. Enami and N. Nagae, American Laboratory October 2004.</a:t>
            </a:r>
          </a:p>
        </p:txBody>
      </p:sp>
      <p:sp>
        <p:nvSpPr>
          <p:cNvPr id="15" name="テキスト ボックス 14"/>
          <p:cNvSpPr txBox="1"/>
          <p:nvPr/>
        </p:nvSpPr>
        <p:spPr>
          <a:xfrm>
            <a:off x="3779912" y="1628800"/>
            <a:ext cx="4680520" cy="3970318"/>
          </a:xfrm>
          <a:prstGeom prst="rect">
            <a:avLst/>
          </a:prstGeom>
          <a:solidFill>
            <a:schemeClr val="bg1">
              <a:lumMod val="95000"/>
            </a:schemeClr>
          </a:solidFill>
        </p:spPr>
        <p:txBody>
          <a:bodyPr wrap="square" rtlCol="0">
            <a:spAutoFit/>
          </a:bodyPr>
          <a:lstStyle/>
          <a:p>
            <a:r>
              <a:rPr kumimoji="1" lang="en-US" altLang="ja-JP" sz="3600" dirty="0" smtClean="0"/>
              <a:t>16MPa</a:t>
            </a:r>
            <a:r>
              <a:rPr kumimoji="1" lang="ja-JP" altLang="en-US" sz="3600" dirty="0" err="1" smtClean="0"/>
              <a:t>で細孔径</a:t>
            </a:r>
            <a:r>
              <a:rPr kumimoji="1" lang="ja-JP" altLang="en-US" sz="3600" dirty="0" smtClean="0"/>
              <a:t>内に水が入りことから</a:t>
            </a:r>
            <a:endParaRPr kumimoji="1" lang="en-US" altLang="ja-JP" sz="3600" dirty="0" smtClean="0"/>
          </a:p>
          <a:p>
            <a:endParaRPr kumimoji="1" lang="en-US" altLang="ja-JP" sz="3600" dirty="0" smtClean="0"/>
          </a:p>
          <a:p>
            <a:r>
              <a:rPr kumimoji="1" lang="en-US" altLang="ja-JP" sz="3600" dirty="0" smtClean="0"/>
              <a:t>C18</a:t>
            </a:r>
            <a:r>
              <a:rPr lang="ja-JP" altLang="en-US" sz="3600" dirty="0" smtClean="0"/>
              <a:t>表面と水との接触角を計算すると</a:t>
            </a:r>
            <a:endParaRPr lang="en-US" altLang="ja-JP" sz="3600" dirty="0" smtClean="0"/>
          </a:p>
          <a:p>
            <a:endParaRPr lang="en-US" altLang="ja-JP" sz="3600" dirty="0" smtClean="0"/>
          </a:p>
          <a:p>
            <a:r>
              <a:rPr lang="ja-JP" altLang="en-US" sz="3600" dirty="0" smtClean="0"/>
              <a:t>　　　１２６度となる</a:t>
            </a:r>
            <a:endParaRPr lang="en-US" altLang="ja-JP" sz="3600" dirty="0" smtClean="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ougou water fig 3"/>
          <p:cNvPicPr>
            <a:picLocks noChangeAspect="1" noChangeArrowheads="1"/>
          </p:cNvPicPr>
          <p:nvPr/>
        </p:nvPicPr>
        <p:blipFill>
          <a:blip r:embed="rId2" cstate="print"/>
          <a:srcRect/>
          <a:stretch>
            <a:fillRect/>
          </a:stretch>
        </p:blipFill>
        <p:spPr bwMode="auto">
          <a:xfrm>
            <a:off x="179512" y="1772816"/>
            <a:ext cx="7992888" cy="4916476"/>
          </a:xfrm>
          <a:prstGeom prst="rect">
            <a:avLst/>
          </a:prstGeom>
          <a:noFill/>
          <a:ln w="9525">
            <a:noFill/>
            <a:miter lim="800000"/>
            <a:headEnd/>
            <a:tailEnd/>
          </a:ln>
        </p:spPr>
      </p:pic>
      <p:sp>
        <p:nvSpPr>
          <p:cNvPr id="5" name="タイトル 1"/>
          <p:cNvSpPr txBox="1">
            <a:spLocks/>
          </p:cNvSpPr>
          <p:nvPr/>
        </p:nvSpPr>
        <p:spPr>
          <a:xfrm>
            <a:off x="539552" y="332656"/>
            <a:ext cx="8229600" cy="1143000"/>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lnSpcReduction="10000"/>
          </a:bodyPr>
          <a:lstStyle/>
          <a:p>
            <a:pPr lvl="0" algn="ctr">
              <a:spcBef>
                <a:spcPct val="0"/>
              </a:spcBef>
            </a:pPr>
            <a:r>
              <a:rPr lang="ja-JP" altLang="en-US" sz="4000" dirty="0" smtClean="0">
                <a:solidFill>
                  <a:schemeClr val="tx2"/>
                </a:solidFill>
                <a:latin typeface="+mn-ea"/>
              </a:rPr>
              <a:t>アルキル鎖長と細孔径の影響</a:t>
            </a:r>
            <a:endParaRPr lang="en-US" altLang="ja-JP" sz="4000" dirty="0" smtClean="0">
              <a:solidFill>
                <a:schemeClr val="tx2"/>
              </a:solidFill>
              <a:latin typeface="+mn-ea"/>
            </a:endParaRPr>
          </a:p>
          <a:p>
            <a:pPr lvl="0" algn="ctr">
              <a:spcBef>
                <a:spcPct val="0"/>
              </a:spcBef>
            </a:pPr>
            <a:r>
              <a:rPr lang="ja-JP" altLang="en-US" sz="3000" dirty="0" smtClean="0">
                <a:solidFill>
                  <a:schemeClr val="tx2"/>
                </a:solidFill>
                <a:latin typeface="+mn-ea"/>
              </a:rPr>
              <a:t>ポンプ停止</a:t>
            </a:r>
            <a:r>
              <a:rPr lang="en-US" altLang="ja-JP" sz="3000" dirty="0" smtClean="0">
                <a:solidFill>
                  <a:schemeClr val="tx2"/>
                </a:solidFill>
                <a:latin typeface="+mn-ea"/>
              </a:rPr>
              <a:t>1</a:t>
            </a:r>
            <a:r>
              <a:rPr lang="ja-JP" altLang="en-US" sz="3000" dirty="0" smtClean="0">
                <a:solidFill>
                  <a:schemeClr val="tx2"/>
                </a:solidFill>
                <a:latin typeface="+mn-ea"/>
              </a:rPr>
              <a:t>時間後の保持比較</a:t>
            </a:r>
            <a:endParaRPr kumimoji="1" lang="ja-JP" altLang="en-US" sz="3000" b="0" i="0" u="none" strike="noStrike" kern="1200" cap="none" spc="0" normalizeH="0" baseline="0" noProof="0" dirty="0">
              <a:ln>
                <a:noFill/>
              </a:ln>
              <a:solidFill>
                <a:schemeClr val="tx2"/>
              </a:solidFill>
              <a:uLnTx/>
              <a:uFillTx/>
              <a:latin typeface="+mn-ea"/>
              <a:cs typeface="+mn-cs"/>
            </a:endParaRPr>
          </a:p>
        </p:txBody>
      </p:sp>
      <p:sp>
        <p:nvSpPr>
          <p:cNvPr id="7" name="テキスト ボックス 6"/>
          <p:cNvSpPr txBox="1"/>
          <p:nvPr/>
        </p:nvSpPr>
        <p:spPr>
          <a:xfrm>
            <a:off x="3059832" y="2708920"/>
            <a:ext cx="720080" cy="461665"/>
          </a:xfrm>
          <a:prstGeom prst="rect">
            <a:avLst/>
          </a:prstGeom>
          <a:noFill/>
        </p:spPr>
        <p:txBody>
          <a:bodyPr wrap="square" rtlCol="0">
            <a:spAutoFit/>
          </a:bodyPr>
          <a:lstStyle/>
          <a:p>
            <a:r>
              <a:rPr kumimoji="1" lang="en-US" altLang="ja-JP" sz="2400" dirty="0" smtClean="0"/>
              <a:t>C1</a:t>
            </a:r>
            <a:endParaRPr kumimoji="1" lang="ja-JP" altLang="en-US" sz="2400" dirty="0"/>
          </a:p>
        </p:txBody>
      </p:sp>
      <p:sp>
        <p:nvSpPr>
          <p:cNvPr id="8" name="テキスト ボックス 7"/>
          <p:cNvSpPr txBox="1"/>
          <p:nvPr/>
        </p:nvSpPr>
        <p:spPr>
          <a:xfrm>
            <a:off x="3851920" y="3284984"/>
            <a:ext cx="720080" cy="461665"/>
          </a:xfrm>
          <a:prstGeom prst="rect">
            <a:avLst/>
          </a:prstGeom>
          <a:noFill/>
        </p:spPr>
        <p:txBody>
          <a:bodyPr wrap="square" rtlCol="0">
            <a:spAutoFit/>
          </a:bodyPr>
          <a:lstStyle/>
          <a:p>
            <a:r>
              <a:rPr kumimoji="1" lang="en-US" altLang="ja-JP" sz="2400" dirty="0" smtClean="0"/>
              <a:t>C30</a:t>
            </a:r>
            <a:endParaRPr kumimoji="1" lang="ja-JP" altLang="en-US" sz="2400" dirty="0"/>
          </a:p>
        </p:txBody>
      </p:sp>
      <p:sp>
        <p:nvSpPr>
          <p:cNvPr id="9" name="テキスト ボックス 8"/>
          <p:cNvSpPr txBox="1"/>
          <p:nvPr/>
        </p:nvSpPr>
        <p:spPr>
          <a:xfrm>
            <a:off x="4716016" y="4509120"/>
            <a:ext cx="720080" cy="461665"/>
          </a:xfrm>
          <a:prstGeom prst="rect">
            <a:avLst/>
          </a:prstGeom>
          <a:noFill/>
        </p:spPr>
        <p:txBody>
          <a:bodyPr wrap="square" rtlCol="0">
            <a:spAutoFit/>
          </a:bodyPr>
          <a:lstStyle/>
          <a:p>
            <a:r>
              <a:rPr kumimoji="1" lang="en-US" altLang="ja-JP" sz="2400" dirty="0" smtClean="0"/>
              <a:t>C18</a:t>
            </a:r>
            <a:endParaRPr kumimoji="1" lang="ja-JP" altLang="en-US" sz="2400" dirty="0"/>
          </a:p>
        </p:txBody>
      </p:sp>
      <p:sp>
        <p:nvSpPr>
          <p:cNvPr id="10" name="テキスト ボックス 9"/>
          <p:cNvSpPr txBox="1"/>
          <p:nvPr/>
        </p:nvSpPr>
        <p:spPr>
          <a:xfrm>
            <a:off x="5796136" y="4365104"/>
            <a:ext cx="720080" cy="461665"/>
          </a:xfrm>
          <a:prstGeom prst="rect">
            <a:avLst/>
          </a:prstGeom>
          <a:noFill/>
        </p:spPr>
        <p:txBody>
          <a:bodyPr wrap="square" rtlCol="0">
            <a:spAutoFit/>
          </a:bodyPr>
          <a:lstStyle/>
          <a:p>
            <a:r>
              <a:rPr kumimoji="1" lang="en-US" altLang="ja-JP" sz="2400" dirty="0" smtClean="0"/>
              <a:t>C8</a:t>
            </a:r>
            <a:endParaRPr kumimoji="1" lang="ja-JP" altLang="en-US" sz="2400" dirty="0"/>
          </a:p>
        </p:txBody>
      </p:sp>
      <p:grpSp>
        <p:nvGrpSpPr>
          <p:cNvPr id="2" name="グループ化 24"/>
          <p:cNvGrpSpPr/>
          <p:nvPr/>
        </p:nvGrpSpPr>
        <p:grpSpPr>
          <a:xfrm>
            <a:off x="4788024" y="2420888"/>
            <a:ext cx="1800200" cy="1512962"/>
            <a:chOff x="4788024" y="2420888"/>
            <a:chExt cx="1800200" cy="1512962"/>
          </a:xfrm>
        </p:grpSpPr>
        <p:cxnSp>
          <p:nvCxnSpPr>
            <p:cNvPr id="13" name="直線矢印コネクタ 12"/>
            <p:cNvCxnSpPr/>
            <p:nvPr/>
          </p:nvCxnSpPr>
          <p:spPr>
            <a:xfrm rot="5400000" flipH="1" flipV="1">
              <a:off x="4860032" y="3573016"/>
              <a:ext cx="72008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788024" y="2420888"/>
              <a:ext cx="1800200" cy="707886"/>
            </a:xfrm>
            <a:prstGeom prst="rect">
              <a:avLst/>
            </a:prstGeom>
            <a:solidFill>
              <a:schemeClr val="bg1">
                <a:lumMod val="95000"/>
              </a:schemeClr>
            </a:solidFill>
          </p:spPr>
          <p:txBody>
            <a:bodyPr wrap="square" rtlCol="0">
              <a:spAutoFit/>
            </a:bodyPr>
            <a:lstStyle/>
            <a:p>
              <a:r>
                <a:rPr lang="en-US" altLang="ja-JP" sz="4000" dirty="0" smtClean="0"/>
                <a:t>126</a:t>
              </a:r>
              <a:r>
                <a:rPr lang="ja-JP" altLang="en-US" sz="4000" dirty="0" smtClean="0"/>
                <a:t>度</a:t>
              </a:r>
              <a:endParaRPr kumimoji="1" lang="ja-JP" altLang="en-US" sz="4000" dirty="0"/>
            </a:p>
          </p:txBody>
        </p:sp>
      </p:grpSp>
      <p:grpSp>
        <p:nvGrpSpPr>
          <p:cNvPr id="3" name="グループ化 25"/>
          <p:cNvGrpSpPr/>
          <p:nvPr/>
        </p:nvGrpSpPr>
        <p:grpSpPr>
          <a:xfrm>
            <a:off x="2627784" y="4005064"/>
            <a:ext cx="1800200" cy="1571982"/>
            <a:chOff x="2627784" y="4005064"/>
            <a:chExt cx="1800200" cy="1571982"/>
          </a:xfrm>
        </p:grpSpPr>
        <p:cxnSp>
          <p:nvCxnSpPr>
            <p:cNvPr id="16" name="直線矢印コネクタ 15"/>
            <p:cNvCxnSpPr/>
            <p:nvPr/>
          </p:nvCxnSpPr>
          <p:spPr>
            <a:xfrm rot="5400000">
              <a:off x="3168638" y="4184290"/>
              <a:ext cx="864096" cy="50564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627784" y="4869160"/>
              <a:ext cx="1800200" cy="707886"/>
            </a:xfrm>
            <a:prstGeom prst="rect">
              <a:avLst/>
            </a:prstGeom>
            <a:solidFill>
              <a:schemeClr val="bg1">
                <a:lumMod val="95000"/>
              </a:schemeClr>
            </a:solidFill>
          </p:spPr>
          <p:txBody>
            <a:bodyPr wrap="square" rtlCol="0">
              <a:spAutoFit/>
            </a:bodyPr>
            <a:lstStyle/>
            <a:p>
              <a:r>
                <a:rPr lang="en-US" altLang="ja-JP" sz="4000" dirty="0" smtClean="0"/>
                <a:t>108</a:t>
              </a:r>
              <a:r>
                <a:rPr lang="ja-JP" altLang="en-US" sz="4000" dirty="0" smtClean="0"/>
                <a:t>度</a:t>
              </a:r>
              <a:endParaRPr kumimoji="1" lang="ja-JP" altLang="en-US" sz="4000" dirty="0"/>
            </a:p>
          </p:txBody>
        </p:sp>
      </p:grpSp>
      <p:grpSp>
        <p:nvGrpSpPr>
          <p:cNvPr id="4" name="グループ化 26"/>
          <p:cNvGrpSpPr/>
          <p:nvPr/>
        </p:nvGrpSpPr>
        <p:grpSpPr>
          <a:xfrm>
            <a:off x="5940152" y="4005064"/>
            <a:ext cx="1800200" cy="1643990"/>
            <a:chOff x="5940152" y="4005064"/>
            <a:chExt cx="1800200" cy="1643990"/>
          </a:xfrm>
        </p:grpSpPr>
        <p:sp>
          <p:nvSpPr>
            <p:cNvPr id="21" name="テキスト ボックス 20"/>
            <p:cNvSpPr txBox="1"/>
            <p:nvPr/>
          </p:nvSpPr>
          <p:spPr>
            <a:xfrm>
              <a:off x="5940152" y="4941168"/>
              <a:ext cx="1800200" cy="707886"/>
            </a:xfrm>
            <a:prstGeom prst="rect">
              <a:avLst/>
            </a:prstGeom>
            <a:solidFill>
              <a:schemeClr val="bg1">
                <a:lumMod val="95000"/>
              </a:schemeClr>
            </a:solidFill>
          </p:spPr>
          <p:txBody>
            <a:bodyPr wrap="square" rtlCol="0">
              <a:spAutoFit/>
            </a:bodyPr>
            <a:lstStyle/>
            <a:p>
              <a:r>
                <a:rPr lang="en-US" altLang="ja-JP" sz="4000" dirty="0" smtClean="0"/>
                <a:t>140</a:t>
              </a:r>
              <a:r>
                <a:rPr lang="ja-JP" altLang="en-US" sz="4000" dirty="0" smtClean="0"/>
                <a:t>度</a:t>
              </a:r>
              <a:endParaRPr kumimoji="1" lang="ja-JP" altLang="en-US" sz="4000" dirty="0"/>
            </a:p>
          </p:txBody>
        </p:sp>
        <p:cxnSp>
          <p:nvCxnSpPr>
            <p:cNvPr id="22" name="直線矢印コネクタ 21"/>
            <p:cNvCxnSpPr/>
            <p:nvPr/>
          </p:nvCxnSpPr>
          <p:spPr>
            <a:xfrm rot="16200000" flipH="1">
              <a:off x="5868938" y="4221882"/>
              <a:ext cx="864096" cy="43046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テキスト ボックス 17"/>
          <p:cNvSpPr txBox="1"/>
          <p:nvPr/>
        </p:nvSpPr>
        <p:spPr>
          <a:xfrm rot="16200000">
            <a:off x="825911" y="2243037"/>
            <a:ext cx="663678" cy="400110"/>
          </a:xfrm>
          <a:prstGeom prst="rect">
            <a:avLst/>
          </a:prstGeom>
          <a:solidFill>
            <a:schemeClr val="bg1"/>
          </a:solidFill>
        </p:spPr>
        <p:txBody>
          <a:bodyPr wrap="square" rtlCol="0">
            <a:spAutoFit/>
          </a:bodyPr>
          <a:lstStyle/>
          <a:p>
            <a:r>
              <a:rPr kumimoji="1" lang="en-US" altLang="ja-JP" sz="2000" dirty="0" smtClean="0">
                <a:latin typeface="Arial Black" pitchFamily="34" charset="0"/>
                <a:cs typeface="Arial" pitchFamily="34" charset="0"/>
              </a:rPr>
              <a:t>%</a:t>
            </a:r>
            <a:endParaRPr kumimoji="1" lang="ja-JP" altLang="en-US" sz="2000" dirty="0">
              <a:latin typeface="Arial Black" pitchFamily="34" charset="0"/>
              <a:cs typeface="Arial" pitchFamily="34" charset="0"/>
            </a:endParaRPr>
          </a:p>
        </p:txBody>
      </p:sp>
      <p:sp>
        <p:nvSpPr>
          <p:cNvPr id="11" name="Rectangle 4"/>
          <p:cNvSpPr>
            <a:spLocks noChangeArrowheads="1"/>
          </p:cNvSpPr>
          <p:nvPr/>
        </p:nvSpPr>
        <p:spPr bwMode="auto">
          <a:xfrm>
            <a:off x="511789" y="1817063"/>
            <a:ext cx="3052762" cy="954107"/>
          </a:xfrm>
          <a:prstGeom prst="rect">
            <a:avLst/>
          </a:prstGeom>
          <a:solidFill>
            <a:schemeClr val="bg1">
              <a:lumMod val="95000"/>
            </a:schemeClr>
          </a:solidFill>
          <a:ln w="9525">
            <a:noFill/>
            <a:miter lim="800000"/>
            <a:headEnd/>
            <a:tailEnd/>
          </a:ln>
          <a:effectLst/>
        </p:spPr>
        <p:txBody>
          <a:bodyPr wrap="square">
            <a:spAutoFit/>
          </a:bodyPr>
          <a:lstStyle/>
          <a:p>
            <a:r>
              <a:rPr lang="ja-JP" altLang="en-US" sz="2800" dirty="0"/>
              <a:t>毛管現象の式</a:t>
            </a:r>
            <a:r>
              <a:rPr lang="en-US" altLang="ja-JP" sz="2800" i="1" dirty="0"/>
              <a:t>:</a:t>
            </a:r>
          </a:p>
          <a:p>
            <a:r>
              <a:rPr lang="en-US" altLang="ja-JP" sz="2800" i="1" dirty="0">
                <a:solidFill>
                  <a:schemeClr val="folHlink"/>
                </a:solidFill>
              </a:rPr>
              <a:t>h</a:t>
            </a:r>
            <a:r>
              <a:rPr lang="en-US" altLang="ja-JP" sz="2800" dirty="0">
                <a:solidFill>
                  <a:schemeClr val="folHlink"/>
                </a:solidFill>
              </a:rPr>
              <a:t>=2</a:t>
            </a:r>
            <a:r>
              <a:rPr lang="en-US" altLang="ja-JP" sz="2800" i="1" dirty="0">
                <a:solidFill>
                  <a:schemeClr val="folHlink"/>
                </a:solidFill>
                <a:latin typeface="Symbol" pitchFamily="18" charset="2"/>
              </a:rPr>
              <a:t>g </a:t>
            </a:r>
            <a:r>
              <a:rPr lang="en-US" altLang="ja-JP" sz="2800" dirty="0" err="1">
                <a:solidFill>
                  <a:schemeClr val="folHlink"/>
                </a:solidFill>
              </a:rPr>
              <a:t>cos</a:t>
            </a:r>
            <a:r>
              <a:rPr lang="en-US" altLang="ja-JP" sz="2800" i="1" dirty="0" err="1">
                <a:solidFill>
                  <a:schemeClr val="folHlink"/>
                </a:solidFill>
                <a:latin typeface="Symbol" pitchFamily="18" charset="2"/>
              </a:rPr>
              <a:t>q</a:t>
            </a:r>
            <a:r>
              <a:rPr lang="en-US" altLang="ja-JP" sz="2800" i="1" dirty="0">
                <a:solidFill>
                  <a:schemeClr val="folHlink"/>
                </a:solidFill>
                <a:latin typeface="Symbol" pitchFamily="18" charset="2"/>
              </a:rPr>
              <a:t> </a:t>
            </a:r>
            <a:r>
              <a:rPr lang="en-US" altLang="ja-JP" sz="2800" dirty="0">
                <a:solidFill>
                  <a:schemeClr val="folHlink"/>
                </a:solidFill>
              </a:rPr>
              <a:t>/(</a:t>
            </a:r>
            <a:r>
              <a:rPr lang="en-US" altLang="ja-JP" sz="2800" i="1" dirty="0" err="1">
                <a:solidFill>
                  <a:schemeClr val="folHlink"/>
                </a:solidFill>
              </a:rPr>
              <a:t>r</a:t>
            </a:r>
            <a:r>
              <a:rPr lang="en-US" altLang="ja-JP" sz="2800" i="1" dirty="0" err="1">
                <a:solidFill>
                  <a:schemeClr val="folHlink"/>
                </a:solidFill>
                <a:latin typeface="Symbol" pitchFamily="18" charset="2"/>
              </a:rPr>
              <a:t>r</a:t>
            </a:r>
            <a:r>
              <a:rPr lang="en-US" altLang="ja-JP" sz="2800" i="1" dirty="0" err="1">
                <a:solidFill>
                  <a:schemeClr val="folHlink"/>
                </a:solidFill>
              </a:rPr>
              <a:t>g</a:t>
            </a:r>
            <a:r>
              <a:rPr lang="en-US" altLang="ja-JP" sz="2800" i="1" dirty="0" smtClean="0">
                <a:solidFill>
                  <a:schemeClr val="folHlink"/>
                </a:solidFill>
              </a:rPr>
              <a:t>)</a:t>
            </a:r>
            <a:endParaRPr lang="en-US" altLang="ja-JP" sz="2000" dirty="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Horizontal)">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Horizontal)">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a:spLocks noGrp="1" noChangeArrowheads="1"/>
          </p:cNvSpPr>
          <p:nvPr>
            <p:ph type="sldNum" sz="quarter" idx="4"/>
          </p:nvPr>
        </p:nvSpPr>
        <p:spPr/>
        <p:txBody>
          <a:bodyPr/>
          <a:lstStyle/>
          <a:p>
            <a:fld id="{8510BA89-3DDA-4B38-ABAC-8ADB1B111CD3}" type="slidenum">
              <a:rPr lang="en-US" altLang="ja-JP"/>
              <a:pPr/>
              <a:t>2</a:t>
            </a:fld>
            <a:endParaRPr lang="en-US" altLang="ja-JP"/>
          </a:p>
        </p:txBody>
      </p:sp>
      <p:sp>
        <p:nvSpPr>
          <p:cNvPr id="456706" name="Rectangle 2"/>
          <p:cNvSpPr>
            <a:spLocks noGrp="1" noChangeArrowheads="1"/>
          </p:cNvSpPr>
          <p:nvPr>
            <p:ph type="ctrTitle"/>
          </p:nvPr>
        </p:nvSpPr>
        <p:spPr>
          <a:xfrm>
            <a:off x="168813" y="1192254"/>
            <a:ext cx="8734567" cy="1722438"/>
          </a:xfrm>
        </p:spPr>
        <p:txBody>
          <a:bodyPr/>
          <a:lstStyle/>
          <a:p>
            <a:pPr algn="ctr"/>
            <a:r>
              <a:rPr lang="ja-JP" altLang="en-US" sz="3600" b="1" dirty="0" smtClean="0">
                <a:effectLst>
                  <a:outerShdw blurRad="50800" dist="38100" algn="tr" rotWithShape="0">
                    <a:prstClr val="black">
                      <a:alpha val="40000"/>
                    </a:prstClr>
                  </a:outerShdw>
                </a:effectLst>
              </a:rPr>
              <a:t>逆相固定相</a:t>
            </a:r>
            <a:r>
              <a:rPr lang="ja-JP" altLang="en-US" sz="3600" b="1" dirty="0">
                <a:effectLst>
                  <a:outerShdw blurRad="50800" dist="38100" algn="tr" rotWithShape="0">
                    <a:prstClr val="black">
                      <a:alpha val="40000"/>
                    </a:prstClr>
                  </a:outerShdw>
                </a:effectLst>
              </a:rPr>
              <a:t>どうなっている</a:t>
            </a:r>
            <a:r>
              <a:rPr lang="ja-JP" altLang="en-US" sz="3600" b="1" dirty="0" smtClean="0">
                <a:effectLst>
                  <a:outerShdw blurRad="50800" dist="38100" algn="tr" rotWithShape="0">
                    <a:prstClr val="black">
                      <a:alpha val="40000"/>
                    </a:prstClr>
                  </a:outerShdw>
                </a:effectLst>
              </a:rPr>
              <a:t>の？</a:t>
            </a:r>
            <a:r>
              <a:rPr lang="en-US" altLang="ja-JP" sz="3600" b="1" dirty="0" smtClean="0">
                <a:effectLst>
                  <a:outerShdw blurRad="50800" dist="38100" algn="tr" rotWithShape="0">
                    <a:prstClr val="black">
                      <a:alpha val="40000"/>
                    </a:prstClr>
                  </a:outerShdw>
                </a:effectLst>
              </a:rPr>
              <a:t/>
            </a:r>
            <a:br>
              <a:rPr lang="en-US" altLang="ja-JP" sz="3600" b="1" dirty="0" smtClean="0">
                <a:effectLst>
                  <a:outerShdw blurRad="50800" dist="38100" algn="tr" rotWithShape="0">
                    <a:prstClr val="black">
                      <a:alpha val="40000"/>
                    </a:prstClr>
                  </a:outerShdw>
                </a:effectLst>
              </a:rPr>
            </a:br>
            <a:r>
              <a:rPr lang="ja-JP" altLang="en-US" sz="3600" b="1" dirty="0">
                <a:effectLst>
                  <a:outerShdw blurRad="50800" dist="38100" algn="tr" rotWithShape="0">
                    <a:prstClr val="black">
                      <a:alpha val="40000"/>
                    </a:prstClr>
                  </a:outerShdw>
                </a:effectLst>
              </a:rPr>
              <a:t>これ</a:t>
            </a:r>
            <a:r>
              <a:rPr lang="ja-JP" altLang="en-US" sz="3600" b="1" dirty="0" smtClean="0">
                <a:effectLst>
                  <a:outerShdw blurRad="50800" dist="38100" algn="tr" rotWithShape="0">
                    <a:prstClr val="black">
                      <a:alpha val="40000"/>
                    </a:prstClr>
                  </a:outerShdw>
                </a:effectLst>
              </a:rPr>
              <a:t>を知れば見方・使い方が変わる</a:t>
            </a:r>
            <a:r>
              <a:rPr lang="en-US" altLang="ja-JP" sz="3600" b="1" dirty="0" smtClean="0">
                <a:effectLst>
                  <a:outerShdw blurRad="50800" dist="38100" algn="tr" rotWithShape="0">
                    <a:prstClr val="black">
                      <a:alpha val="40000"/>
                    </a:prstClr>
                  </a:outerShdw>
                </a:effectLst>
              </a:rPr>
              <a:t/>
            </a:r>
            <a:br>
              <a:rPr lang="en-US" altLang="ja-JP" sz="3600" b="1" dirty="0" smtClean="0">
                <a:effectLst>
                  <a:outerShdw blurRad="50800" dist="38100" algn="tr" rotWithShape="0">
                    <a:prstClr val="black">
                      <a:alpha val="40000"/>
                    </a:prstClr>
                  </a:outerShdw>
                </a:effectLst>
              </a:rPr>
            </a:br>
            <a:r>
              <a:rPr lang="ja-JP" altLang="en-US" sz="3600" b="1" dirty="0" smtClean="0">
                <a:effectLst>
                  <a:outerShdw blurRad="50800" dist="38100" algn="tr" rotWithShape="0">
                    <a:prstClr val="black">
                      <a:alpha val="40000"/>
                    </a:prstClr>
                  </a:outerShdw>
                </a:effectLst>
              </a:rPr>
              <a:t>①</a:t>
            </a:r>
            <a:r>
              <a:rPr lang="ja-JP" altLang="en-US" sz="3600" b="1" dirty="0">
                <a:effectLst>
                  <a:outerShdw blurRad="50800" dist="38100" algn="tr" rotWithShape="0">
                    <a:prstClr val="black">
                      <a:alpha val="40000"/>
                    </a:prstClr>
                  </a:outerShdw>
                </a:effectLst>
              </a:rPr>
              <a:t>移動相が充填剤細孔から抜け出す</a:t>
            </a:r>
            <a:r>
              <a:rPr lang="ja-JP" altLang="en-US" sz="3600" b="1" dirty="0" smtClean="0">
                <a:effectLst>
                  <a:outerShdw blurRad="50800" dist="38100" algn="tr" rotWithShape="0">
                    <a:prstClr val="black">
                      <a:alpha val="40000"/>
                    </a:prstClr>
                  </a:outerShdw>
                </a:effectLst>
              </a:rPr>
              <a:t>！</a:t>
            </a:r>
            <a:r>
              <a:rPr lang="en-US" altLang="ja-JP" sz="3600" b="1" dirty="0" smtClean="0">
                <a:effectLst>
                  <a:outerShdw blurRad="50800" dist="38100" algn="tr" rotWithShape="0">
                    <a:prstClr val="black">
                      <a:alpha val="40000"/>
                    </a:prstClr>
                  </a:outerShdw>
                </a:effectLst>
              </a:rPr>
              <a:t/>
            </a:r>
            <a:br>
              <a:rPr lang="en-US" altLang="ja-JP" sz="3600" b="1" dirty="0" smtClean="0">
                <a:effectLst>
                  <a:outerShdw blurRad="50800" dist="38100" algn="tr" rotWithShape="0">
                    <a:prstClr val="black">
                      <a:alpha val="40000"/>
                    </a:prstClr>
                  </a:outerShdw>
                </a:effectLst>
              </a:rPr>
            </a:br>
            <a:r>
              <a:rPr lang="ja-JP" altLang="en-US" sz="3600" b="1" dirty="0" smtClean="0">
                <a:effectLst>
                  <a:outerShdw blurRad="50800" dist="38100" algn="tr" rotWithShape="0">
                    <a:prstClr val="black">
                      <a:alpha val="40000"/>
                    </a:prstClr>
                  </a:outerShdw>
                </a:effectLst>
              </a:rPr>
              <a:t>②</a:t>
            </a:r>
            <a:r>
              <a:rPr lang="ja-JP" altLang="en-US" sz="3600" b="1" dirty="0">
                <a:effectLst>
                  <a:outerShdw blurRad="50800" dist="38100" algn="tr" rotWithShape="0">
                    <a:prstClr val="black">
                      <a:alpha val="40000"/>
                    </a:prstClr>
                  </a:outerShdw>
                </a:effectLst>
              </a:rPr>
              <a:t>移動相で分離が変わる訳</a:t>
            </a:r>
            <a:endParaRPr lang="ja-JP" altLang="en-US" sz="3600" dirty="0"/>
          </a:p>
        </p:txBody>
      </p:sp>
      <p:sp>
        <p:nvSpPr>
          <p:cNvPr id="456707" name="Rectangle 3"/>
          <p:cNvSpPr>
            <a:spLocks noGrp="1" noChangeArrowheads="1"/>
          </p:cNvSpPr>
          <p:nvPr>
            <p:ph type="subTitle" idx="1"/>
          </p:nvPr>
        </p:nvSpPr>
        <p:spPr>
          <a:xfrm>
            <a:off x="520883" y="4746835"/>
            <a:ext cx="8052619" cy="1915223"/>
          </a:xfrm>
        </p:spPr>
        <p:txBody>
          <a:bodyPr/>
          <a:lstStyle/>
          <a:p>
            <a:r>
              <a:rPr lang="ja-JP" altLang="en-US" sz="2400" b="1" dirty="0" smtClean="0">
                <a:latin typeface="HG丸ｺﾞｼｯｸM-PRO" pitchFamily="50" charset="-128"/>
                <a:ea typeface="HG丸ｺﾞｼｯｸM-PRO" pitchFamily="50" charset="-128"/>
              </a:rPr>
              <a:t>長 江  徳 和</a:t>
            </a:r>
            <a:endParaRPr lang="en-US" altLang="ja-JP" sz="2400" b="1" dirty="0" smtClean="0">
              <a:latin typeface="HG丸ｺﾞｼｯｸM-PRO" pitchFamily="50" charset="-128"/>
              <a:ea typeface="HG丸ｺﾞｼｯｸM-PRO" pitchFamily="50" charset="-128"/>
            </a:endParaRPr>
          </a:p>
          <a:p>
            <a:pPr eaLnBrk="1" hangingPunct="1"/>
            <a:r>
              <a:rPr lang="en-US" altLang="ja-JP" sz="2000" b="1" dirty="0" smtClean="0">
                <a:latin typeface="HG丸ｺﾞｼｯｸM-PRO" pitchFamily="50" charset="-128"/>
                <a:ea typeface="HG丸ｺﾞｼｯｸM-PRO" pitchFamily="50" charset="-128"/>
              </a:rPr>
              <a:t>㈱ </a:t>
            </a:r>
            <a:r>
              <a:rPr lang="ja-JP" altLang="en-US" sz="2000" b="1" dirty="0" smtClean="0">
                <a:latin typeface="HG丸ｺﾞｼｯｸM-PRO" pitchFamily="50" charset="-128"/>
                <a:ea typeface="HG丸ｺﾞｼｯｸM-PRO" pitchFamily="50" charset="-128"/>
              </a:rPr>
              <a:t>クロマニック テクノロジーズ</a:t>
            </a:r>
            <a:endParaRPr lang="en-US" altLang="ja-JP" sz="2000" b="1" dirty="0" smtClean="0">
              <a:latin typeface="HG丸ｺﾞｼｯｸM-PRO" pitchFamily="50" charset="-128"/>
              <a:ea typeface="HG丸ｺﾞｼｯｸM-PRO" pitchFamily="50" charset="-128"/>
            </a:endParaRPr>
          </a:p>
          <a:p>
            <a:pPr eaLnBrk="1" hangingPunct="1"/>
            <a:r>
              <a:rPr lang="en-US" altLang="ja-JP" sz="2000" dirty="0" smtClean="0">
                <a:latin typeface="HG丸ｺﾞｼｯｸM-PRO" pitchFamily="50" charset="-128"/>
                <a:ea typeface="HG丸ｺﾞｼｯｸM-PRO" pitchFamily="50" charset="-128"/>
              </a:rPr>
              <a:t>TEL: 06-6581-0885</a:t>
            </a:r>
            <a:r>
              <a:rPr lang="ja-JP" altLang="en-US" sz="2000" dirty="0" smtClean="0">
                <a:latin typeface="HG丸ｺﾞｼｯｸM-PRO" pitchFamily="50" charset="-128"/>
                <a:ea typeface="HG丸ｺﾞｼｯｸM-PRO" pitchFamily="50" charset="-128"/>
              </a:rPr>
              <a:t>　</a:t>
            </a:r>
            <a:r>
              <a:rPr lang="en-US" altLang="ja-JP" sz="2000" dirty="0" smtClean="0">
                <a:latin typeface="HG丸ｺﾞｼｯｸM-PRO" pitchFamily="50" charset="-128"/>
                <a:ea typeface="HG丸ｺﾞｼｯｸM-PRO" pitchFamily="50" charset="-128"/>
              </a:rPr>
              <a:t>FAX:</a:t>
            </a:r>
            <a:r>
              <a:rPr lang="ja-JP" altLang="en-US" sz="2000" dirty="0" smtClean="0">
                <a:latin typeface="HG丸ｺﾞｼｯｸM-PRO" pitchFamily="50" charset="-128"/>
                <a:ea typeface="HG丸ｺﾞｼｯｸM-PRO" pitchFamily="50" charset="-128"/>
              </a:rPr>
              <a:t> </a:t>
            </a:r>
            <a:r>
              <a:rPr lang="en-US" altLang="ja-JP" sz="2000" dirty="0" smtClean="0">
                <a:latin typeface="HG丸ｺﾞｼｯｸM-PRO" pitchFamily="50" charset="-128"/>
                <a:ea typeface="HG丸ｺﾞｼｯｸM-PRO" pitchFamily="50" charset="-128"/>
              </a:rPr>
              <a:t>06-6581-0890</a:t>
            </a:r>
            <a:endParaRPr lang="ja-JP" altLang="en-US" sz="2000" dirty="0" smtClean="0">
              <a:latin typeface="HG丸ｺﾞｼｯｸM-PRO" pitchFamily="50" charset="-128"/>
              <a:ea typeface="HG丸ｺﾞｼｯｸM-PRO" pitchFamily="50" charset="-128"/>
            </a:endParaRPr>
          </a:p>
          <a:p>
            <a:pPr eaLnBrk="1" hangingPunct="1"/>
            <a:r>
              <a:rPr lang="en-US" altLang="ja-JP" sz="2000" dirty="0" smtClean="0">
                <a:latin typeface="HG丸ｺﾞｼｯｸM-PRO" pitchFamily="50" charset="-128"/>
                <a:ea typeface="HG丸ｺﾞｼｯｸM-PRO" pitchFamily="50" charset="-128"/>
              </a:rPr>
              <a:t>Email: info@chromanik.co.jp</a:t>
            </a:r>
          </a:p>
          <a:p>
            <a:pPr eaLnBrk="1" hangingPunct="1"/>
            <a:r>
              <a:rPr lang="en-US" altLang="ja-JP" sz="2000" dirty="0" smtClean="0">
                <a:latin typeface="HG丸ｺﾞｼｯｸM-PRO" pitchFamily="50" charset="-128"/>
                <a:ea typeface="HG丸ｺﾞｼｯｸM-PRO" pitchFamily="50" charset="-128"/>
              </a:rPr>
              <a:t>http://chromanik.co.jp</a:t>
            </a:r>
          </a:p>
          <a:p>
            <a:pPr eaLnBrk="1" hangingPunct="1"/>
            <a:r>
              <a:rPr lang="ja-JP" altLang="en-US" sz="800" dirty="0" smtClean="0">
                <a:latin typeface="HG丸ｺﾞｼｯｸM-PRO" pitchFamily="50" charset="-128"/>
                <a:ea typeface="HG丸ｺﾞｼｯｸM-PRO" pitchFamily="50" charset="-128"/>
              </a:rPr>
              <a:t>　</a:t>
            </a:r>
            <a:endParaRPr lang="en-US" altLang="ja-JP" sz="800" dirty="0" smtClean="0">
              <a:latin typeface="HG丸ｺﾞｼｯｸM-PRO" pitchFamily="50" charset="-128"/>
              <a:ea typeface="HG丸ｺﾞｼｯｸM-PRO" pitchFamily="50" charset="-128"/>
            </a:endParaRPr>
          </a:p>
        </p:txBody>
      </p:sp>
      <p:pic>
        <p:nvPicPr>
          <p:cNvPr id="7" name="Picture 2" descr="C:\Users\nagae\Pictures\logo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53" y="3497884"/>
            <a:ext cx="3455749" cy="177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766075"/>
      </p:ext>
    </p:extLst>
  </p:cSld>
  <p:clrMapOvr>
    <a:masterClrMapping/>
  </p:clrMapOvr>
  <p:transition>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198922" y="2038255"/>
            <a:ext cx="6719455" cy="461665"/>
          </a:xfrm>
          <a:prstGeom prst="rect">
            <a:avLst/>
          </a:prstGeom>
          <a:solidFill>
            <a:schemeClr val="accent1">
              <a:lumMod val="20000"/>
              <a:lumOff val="80000"/>
            </a:schemeClr>
          </a:solidFill>
        </p:spPr>
        <p:txBody>
          <a:bodyPr wrap="square" rtlCol="0">
            <a:spAutoFit/>
          </a:bodyPr>
          <a:lstStyle/>
          <a:p>
            <a:r>
              <a:rPr kumimoji="1" lang="ja-JP" altLang="en-US" sz="2400" dirty="0" smtClean="0"/>
              <a:t>逆相充填剤は水に濡れない－接触角は</a:t>
            </a:r>
            <a:r>
              <a:rPr kumimoji="1" lang="en-US" altLang="ja-JP" sz="2400" dirty="0" smtClean="0"/>
              <a:t>90</a:t>
            </a:r>
            <a:r>
              <a:rPr kumimoji="1" lang="ja-JP" altLang="en-US" sz="2400" dirty="0" smtClean="0"/>
              <a:t>度以上</a:t>
            </a:r>
            <a:endParaRPr kumimoji="1" lang="ja-JP" altLang="en-US" sz="2400" dirty="0"/>
          </a:p>
        </p:txBody>
      </p:sp>
      <p:sp>
        <p:nvSpPr>
          <p:cNvPr id="10" name="テキスト ボックス 9"/>
          <p:cNvSpPr txBox="1"/>
          <p:nvPr/>
        </p:nvSpPr>
        <p:spPr>
          <a:xfrm>
            <a:off x="755576" y="2924944"/>
            <a:ext cx="7827819" cy="830997"/>
          </a:xfrm>
          <a:prstGeom prst="rect">
            <a:avLst/>
          </a:prstGeom>
          <a:solidFill>
            <a:schemeClr val="accent2">
              <a:lumMod val="20000"/>
              <a:lumOff val="80000"/>
            </a:schemeClr>
          </a:solidFill>
        </p:spPr>
        <p:txBody>
          <a:bodyPr wrap="square" rtlCol="0">
            <a:spAutoFit/>
          </a:bodyPr>
          <a:lstStyle/>
          <a:p>
            <a:r>
              <a:rPr kumimoji="1" lang="ja-JP" altLang="en-US" sz="2400" dirty="0" smtClean="0"/>
              <a:t>毛管作用によって抜け出そうとする圧力が大気圧（</a:t>
            </a:r>
            <a:r>
              <a:rPr kumimoji="1" lang="en-US" altLang="ja-JP" sz="2400" dirty="0" smtClean="0"/>
              <a:t>0.1MPa)</a:t>
            </a:r>
            <a:r>
              <a:rPr kumimoji="1" lang="ja-JP" altLang="en-US" sz="2400" dirty="0" smtClean="0"/>
              <a:t>以下であればよい</a:t>
            </a:r>
            <a:endParaRPr kumimoji="1" lang="ja-JP" altLang="en-US" sz="2400" dirty="0"/>
          </a:p>
        </p:txBody>
      </p:sp>
      <p:sp>
        <p:nvSpPr>
          <p:cNvPr id="12" name="テキスト ボックス 11"/>
          <p:cNvSpPr txBox="1"/>
          <p:nvPr/>
        </p:nvSpPr>
        <p:spPr>
          <a:xfrm>
            <a:off x="189059" y="4235837"/>
            <a:ext cx="8748464" cy="2062103"/>
          </a:xfrm>
          <a:prstGeom prst="rect">
            <a:avLst/>
          </a:prstGeom>
          <a:solidFill>
            <a:schemeClr val="bg1">
              <a:lumMod val="95000"/>
            </a:schemeClr>
          </a:solidFill>
        </p:spPr>
        <p:txBody>
          <a:bodyPr wrap="square" rtlCol="0">
            <a:spAutoFit/>
          </a:bodyPr>
          <a:lstStyle/>
          <a:p>
            <a:r>
              <a:rPr kumimoji="1" lang="ja-JP" altLang="en-US" sz="2000" dirty="0" smtClean="0"/>
              <a:t>細孔径が</a:t>
            </a:r>
            <a:r>
              <a:rPr kumimoji="1" lang="en-US" altLang="ja-JP" sz="2000" dirty="0" smtClean="0"/>
              <a:t>10nm</a:t>
            </a:r>
            <a:r>
              <a:rPr kumimoji="1" lang="ja-JP" altLang="en-US" sz="2000" dirty="0" smtClean="0"/>
              <a:t>の充填剤の場合</a:t>
            </a:r>
            <a:endParaRPr kumimoji="1" lang="en-US" altLang="ja-JP" sz="2000" dirty="0" smtClean="0"/>
          </a:p>
          <a:p>
            <a:r>
              <a:rPr kumimoji="1" lang="ja-JP" altLang="en-US" sz="1200" dirty="0" smtClean="0"/>
              <a:t>　</a:t>
            </a:r>
            <a:endParaRPr kumimoji="1" lang="en-US" altLang="ja-JP" sz="1200" dirty="0" smtClean="0"/>
          </a:p>
          <a:p>
            <a:r>
              <a:rPr kumimoji="1" lang="en-US" altLang="ja-JP" sz="2400" dirty="0" smtClean="0"/>
              <a:t>C8 :</a:t>
            </a:r>
            <a:r>
              <a:rPr kumimoji="1" lang="ja-JP" altLang="en-US" sz="2400" dirty="0" smtClean="0"/>
              <a:t>水との接触角は</a:t>
            </a:r>
            <a:r>
              <a:rPr kumimoji="1" lang="en-US" altLang="ja-JP" sz="2400" dirty="0" smtClean="0"/>
              <a:t>140</a:t>
            </a:r>
            <a:r>
              <a:rPr kumimoji="1" lang="ja-JP" altLang="en-US" sz="2400" dirty="0" smtClean="0"/>
              <a:t>度</a:t>
            </a:r>
            <a:r>
              <a:rPr kumimoji="1" lang="ja-JP" altLang="en-US" sz="2400" dirty="0" smtClean="0">
                <a:latin typeface="Century"/>
              </a:rPr>
              <a:t>→→大気圧以上</a:t>
            </a:r>
            <a:r>
              <a:rPr lang="ja-JP" altLang="en-US" sz="2400" dirty="0" smtClean="0">
                <a:latin typeface="Century"/>
              </a:rPr>
              <a:t>→→移動相抜ける</a:t>
            </a:r>
            <a:endParaRPr lang="en-US" altLang="ja-JP" sz="2400" dirty="0" smtClean="0">
              <a:latin typeface="Century"/>
            </a:endParaRPr>
          </a:p>
          <a:p>
            <a:r>
              <a:rPr kumimoji="1" lang="ja-JP" altLang="en-US" sz="1200" dirty="0" smtClean="0"/>
              <a:t>　</a:t>
            </a:r>
            <a:endParaRPr kumimoji="1" lang="en-US" altLang="ja-JP" sz="1200" dirty="0" smtClean="0"/>
          </a:p>
          <a:p>
            <a:r>
              <a:rPr lang="en-US" altLang="ja-JP" sz="2400" dirty="0" smtClean="0"/>
              <a:t>C18 :</a:t>
            </a:r>
            <a:r>
              <a:rPr lang="ja-JP" altLang="en-US" sz="2400" dirty="0" smtClean="0"/>
              <a:t>水との接触角は</a:t>
            </a:r>
            <a:r>
              <a:rPr lang="en-US" altLang="ja-JP" sz="2400" dirty="0" smtClean="0"/>
              <a:t>126</a:t>
            </a:r>
            <a:r>
              <a:rPr lang="ja-JP" altLang="en-US" sz="2400" dirty="0" smtClean="0"/>
              <a:t>度</a:t>
            </a:r>
            <a:r>
              <a:rPr lang="ja-JP" altLang="en-US" sz="2400" dirty="0" smtClean="0">
                <a:latin typeface="Century"/>
              </a:rPr>
              <a:t>→→大気圧以上→→移動相抜ける</a:t>
            </a:r>
            <a:endParaRPr lang="en-US" altLang="ja-JP" sz="2400" dirty="0" smtClean="0"/>
          </a:p>
          <a:p>
            <a:r>
              <a:rPr lang="ja-JP" altLang="en-US" sz="1200" dirty="0" smtClean="0"/>
              <a:t>　</a:t>
            </a:r>
            <a:endParaRPr lang="en-US" altLang="ja-JP" sz="1200" dirty="0" smtClean="0"/>
          </a:p>
          <a:p>
            <a:r>
              <a:rPr lang="en-US" altLang="ja-JP" sz="2400" dirty="0" smtClean="0"/>
              <a:t>C30 :</a:t>
            </a:r>
            <a:r>
              <a:rPr lang="ja-JP" altLang="en-US" sz="2400" dirty="0" smtClean="0"/>
              <a:t>水との接触角は</a:t>
            </a:r>
            <a:r>
              <a:rPr lang="en-US" altLang="ja-JP" sz="2400" dirty="0" smtClean="0"/>
              <a:t>108</a:t>
            </a:r>
            <a:r>
              <a:rPr lang="ja-JP" altLang="en-US" sz="2400" dirty="0" smtClean="0"/>
              <a:t>度</a:t>
            </a:r>
            <a:r>
              <a:rPr lang="ja-JP" altLang="en-US" sz="2400" dirty="0" smtClean="0">
                <a:latin typeface="Century"/>
              </a:rPr>
              <a:t>→→大気圧以下→→移動相抜けない</a:t>
            </a:r>
            <a:endParaRPr kumimoji="1" lang="ja-JP" altLang="en-US" sz="2400" dirty="0"/>
          </a:p>
        </p:txBody>
      </p:sp>
      <p:sp>
        <p:nvSpPr>
          <p:cNvPr id="14" name="下矢印 13"/>
          <p:cNvSpPr/>
          <p:nvPr/>
        </p:nvSpPr>
        <p:spPr bwMode="auto">
          <a:xfrm>
            <a:off x="4211960" y="2636912"/>
            <a:ext cx="554183" cy="221673"/>
          </a:xfrm>
          <a:prstGeom prst="downArrow">
            <a:avLst/>
          </a:prstGeom>
          <a:solidFill>
            <a:schemeClr val="bg2">
              <a:lumMod val="10000"/>
              <a:lumOff val="9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endParaRPr>
          </a:p>
        </p:txBody>
      </p:sp>
      <p:sp>
        <p:nvSpPr>
          <p:cNvPr id="15" name="下矢印 14"/>
          <p:cNvSpPr/>
          <p:nvPr/>
        </p:nvSpPr>
        <p:spPr bwMode="auto">
          <a:xfrm>
            <a:off x="4211960" y="3861048"/>
            <a:ext cx="554183" cy="221673"/>
          </a:xfrm>
          <a:prstGeom prst="downArrow">
            <a:avLst/>
          </a:prstGeom>
          <a:solidFill>
            <a:schemeClr val="bg2">
              <a:lumMod val="10000"/>
              <a:lumOff val="9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endParaRPr>
          </a:p>
        </p:txBody>
      </p:sp>
      <p:sp>
        <p:nvSpPr>
          <p:cNvPr id="8" name="タイトル 7"/>
          <p:cNvSpPr>
            <a:spLocks noGrp="1"/>
          </p:cNvSpPr>
          <p:nvPr>
            <p:ph type="title"/>
          </p:nvPr>
        </p:nvSpPr>
        <p:spPr>
          <a:xfrm>
            <a:off x="654050" y="579293"/>
            <a:ext cx="8062247" cy="1143000"/>
          </a:xfrm>
        </p:spPr>
        <p:txBody>
          <a:bodyPr/>
          <a:lstStyle/>
          <a:p>
            <a:r>
              <a:rPr kumimoji="1" lang="ja-JP" altLang="en-US" sz="4000" dirty="0" smtClean="0"/>
              <a:t>水</a:t>
            </a:r>
            <a:r>
              <a:rPr kumimoji="1" lang="en-US" altLang="ja-JP" sz="4000" dirty="0" smtClean="0"/>
              <a:t>100%</a:t>
            </a:r>
            <a:r>
              <a:rPr kumimoji="1" lang="ja-JP" altLang="en-US" sz="4000" dirty="0" smtClean="0"/>
              <a:t>移動相で安定な保持を得るためには</a:t>
            </a:r>
            <a:endParaRPr kumimoji="1" lang="ja-JP" altLang="en-US" sz="4000" dirty="0"/>
          </a:p>
        </p:txBody>
      </p:sp>
    </p:spTree>
  </p:cSld>
  <p:clrMapOvr>
    <a:masterClrMapping/>
  </p:clrMapOvr>
  <p:transition>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 4"/>
          <p:cNvSpPr>
            <a:spLocks noGrp="1"/>
          </p:cNvSpPr>
          <p:nvPr>
            <p:ph type="sldNum" sz="quarter" idx="12"/>
          </p:nvPr>
        </p:nvSpPr>
        <p:spPr/>
        <p:txBody>
          <a:bodyPr/>
          <a:lstStyle/>
          <a:p>
            <a:fld id="{D3CB4704-8390-4F18-9749-98D9913DCA90}" type="slidenum">
              <a:rPr lang="en-US" altLang="ja-JP"/>
              <a:pPr/>
              <a:t>21</a:t>
            </a:fld>
            <a:endParaRPr lang="en-US" altLang="ja-JP"/>
          </a:p>
        </p:txBody>
      </p:sp>
      <p:sp>
        <p:nvSpPr>
          <p:cNvPr id="396290" name="Rectangle 2"/>
          <p:cNvSpPr>
            <a:spLocks noGrp="1" noChangeArrowheads="1"/>
          </p:cNvSpPr>
          <p:nvPr>
            <p:ph type="title"/>
          </p:nvPr>
        </p:nvSpPr>
        <p:spPr>
          <a:xfrm>
            <a:off x="1096963" y="242888"/>
            <a:ext cx="8047037" cy="960437"/>
          </a:xfrm>
        </p:spPr>
        <p:txBody>
          <a:bodyPr/>
          <a:lstStyle/>
          <a:p>
            <a:r>
              <a:rPr lang="en-US" altLang="ja-JP" sz="3600" dirty="0" smtClean="0"/>
              <a:t>C18</a:t>
            </a:r>
            <a:r>
              <a:rPr lang="ja-JP" altLang="en-US" sz="3600" dirty="0" smtClean="0"/>
              <a:t>表面</a:t>
            </a:r>
            <a:r>
              <a:rPr lang="ja-JP" altLang="en-US" sz="3600" dirty="0"/>
              <a:t>と</a:t>
            </a:r>
            <a:r>
              <a:rPr lang="en-US" altLang="ja-JP" sz="3600" dirty="0"/>
              <a:t>30%</a:t>
            </a:r>
            <a:r>
              <a:rPr lang="ja-JP" altLang="en-US" sz="3600" dirty="0"/>
              <a:t>メタノールは濡れるか？</a:t>
            </a:r>
          </a:p>
        </p:txBody>
      </p:sp>
      <p:grpSp>
        <p:nvGrpSpPr>
          <p:cNvPr id="2" name="Group 3"/>
          <p:cNvGrpSpPr>
            <a:grpSpLocks/>
          </p:cNvGrpSpPr>
          <p:nvPr/>
        </p:nvGrpSpPr>
        <p:grpSpPr bwMode="auto">
          <a:xfrm>
            <a:off x="557213" y="2174875"/>
            <a:ext cx="4610100" cy="4125913"/>
            <a:chOff x="1249" y="1305"/>
            <a:chExt cx="2904" cy="2599"/>
          </a:xfrm>
        </p:grpSpPr>
        <p:pic>
          <p:nvPicPr>
            <p:cNvPr id="396292" name="Picture 4" descr="ODSweitting1"/>
            <p:cNvPicPr>
              <a:picLocks noChangeAspect="1" noChangeArrowheads="1"/>
            </p:cNvPicPr>
            <p:nvPr/>
          </p:nvPicPr>
          <p:blipFill>
            <a:blip r:embed="rId3" cstate="print"/>
            <a:srcRect/>
            <a:stretch>
              <a:fillRect/>
            </a:stretch>
          </p:blipFill>
          <p:spPr bwMode="auto">
            <a:xfrm>
              <a:off x="1259" y="2111"/>
              <a:ext cx="2849" cy="1783"/>
            </a:xfrm>
            <a:prstGeom prst="rect">
              <a:avLst/>
            </a:prstGeom>
            <a:noFill/>
          </p:spPr>
        </p:pic>
        <p:pic>
          <p:nvPicPr>
            <p:cNvPr id="396293" name="Picture 5" descr="ODSweitting4"/>
            <p:cNvPicPr>
              <a:picLocks noChangeAspect="1" noChangeArrowheads="1"/>
            </p:cNvPicPr>
            <p:nvPr/>
          </p:nvPicPr>
          <p:blipFill>
            <a:blip r:embed="rId4" cstate="print"/>
            <a:srcRect/>
            <a:stretch>
              <a:fillRect/>
            </a:stretch>
          </p:blipFill>
          <p:spPr bwMode="auto">
            <a:xfrm>
              <a:off x="3048" y="1326"/>
              <a:ext cx="905" cy="888"/>
            </a:xfrm>
            <a:prstGeom prst="rect">
              <a:avLst/>
            </a:prstGeom>
            <a:noFill/>
          </p:spPr>
        </p:pic>
        <p:pic>
          <p:nvPicPr>
            <p:cNvPr id="396294" name="Picture 6" descr="ODSweitting3"/>
            <p:cNvPicPr>
              <a:picLocks noChangeAspect="1" noChangeArrowheads="1"/>
            </p:cNvPicPr>
            <p:nvPr/>
          </p:nvPicPr>
          <p:blipFill>
            <a:blip r:embed="rId5" cstate="print"/>
            <a:srcRect/>
            <a:stretch>
              <a:fillRect/>
            </a:stretch>
          </p:blipFill>
          <p:spPr bwMode="auto">
            <a:xfrm>
              <a:off x="2144" y="1306"/>
              <a:ext cx="921" cy="903"/>
            </a:xfrm>
            <a:prstGeom prst="rect">
              <a:avLst/>
            </a:prstGeom>
            <a:noFill/>
          </p:spPr>
        </p:pic>
        <p:pic>
          <p:nvPicPr>
            <p:cNvPr id="396295" name="Picture 7" descr="ODSweitting2"/>
            <p:cNvPicPr>
              <a:picLocks noChangeAspect="1" noChangeArrowheads="1"/>
            </p:cNvPicPr>
            <p:nvPr/>
          </p:nvPicPr>
          <p:blipFill>
            <a:blip r:embed="rId6" cstate="print"/>
            <a:srcRect/>
            <a:stretch>
              <a:fillRect/>
            </a:stretch>
          </p:blipFill>
          <p:spPr bwMode="auto">
            <a:xfrm>
              <a:off x="1260" y="1319"/>
              <a:ext cx="909" cy="886"/>
            </a:xfrm>
            <a:prstGeom prst="rect">
              <a:avLst/>
            </a:prstGeom>
            <a:noFill/>
          </p:spPr>
        </p:pic>
        <p:sp>
          <p:nvSpPr>
            <p:cNvPr id="396296" name="Rectangle 8"/>
            <p:cNvSpPr>
              <a:spLocks noChangeArrowheads="1"/>
            </p:cNvSpPr>
            <p:nvPr/>
          </p:nvSpPr>
          <p:spPr bwMode="auto">
            <a:xfrm>
              <a:off x="3930" y="1318"/>
              <a:ext cx="223" cy="2586"/>
            </a:xfrm>
            <a:prstGeom prst="rect">
              <a:avLst/>
            </a:prstGeom>
            <a:solidFill>
              <a:schemeClr val="bg1"/>
            </a:solidFill>
            <a:ln w="9525">
              <a:noFill/>
              <a:miter lim="800000"/>
              <a:headEnd/>
              <a:tailEnd/>
            </a:ln>
            <a:effectLst/>
          </p:spPr>
          <p:txBody>
            <a:bodyPr wrap="none" anchor="ctr"/>
            <a:lstStyle/>
            <a:p>
              <a:endParaRPr lang="ja-JP" altLang="en-US"/>
            </a:p>
          </p:txBody>
        </p:sp>
        <p:sp>
          <p:nvSpPr>
            <p:cNvPr id="396297" name="Rectangle 9"/>
            <p:cNvSpPr>
              <a:spLocks noChangeArrowheads="1"/>
            </p:cNvSpPr>
            <p:nvPr/>
          </p:nvSpPr>
          <p:spPr bwMode="auto">
            <a:xfrm>
              <a:off x="1249" y="1305"/>
              <a:ext cx="2707" cy="39"/>
            </a:xfrm>
            <a:prstGeom prst="rect">
              <a:avLst/>
            </a:prstGeom>
            <a:solidFill>
              <a:schemeClr val="bg1"/>
            </a:solidFill>
            <a:ln w="9525">
              <a:noFill/>
              <a:miter lim="800000"/>
              <a:headEnd/>
              <a:tailEnd/>
            </a:ln>
            <a:effectLst/>
          </p:spPr>
          <p:txBody>
            <a:bodyPr wrap="none" anchor="ctr"/>
            <a:lstStyle/>
            <a:p>
              <a:endParaRPr lang="ja-JP" altLang="en-US"/>
            </a:p>
          </p:txBody>
        </p:sp>
      </p:grpSp>
      <p:sp>
        <p:nvSpPr>
          <p:cNvPr id="396298" name="Text Box 10"/>
          <p:cNvSpPr txBox="1">
            <a:spLocks noChangeArrowheads="1"/>
          </p:cNvSpPr>
          <p:nvPr/>
        </p:nvSpPr>
        <p:spPr bwMode="auto">
          <a:xfrm>
            <a:off x="571500" y="5795963"/>
            <a:ext cx="4186238" cy="441325"/>
          </a:xfrm>
          <a:prstGeom prst="rect">
            <a:avLst/>
          </a:prstGeom>
          <a:noFill/>
          <a:ln w="9525">
            <a:noFill/>
            <a:miter lim="800000"/>
            <a:headEnd/>
            <a:tailEnd/>
          </a:ln>
          <a:effectLst/>
        </p:spPr>
        <p:txBody>
          <a:bodyPr>
            <a:spAutoFit/>
          </a:bodyPr>
          <a:lstStyle/>
          <a:p>
            <a:pPr>
              <a:lnSpc>
                <a:spcPct val="70000"/>
              </a:lnSpc>
              <a:spcBef>
                <a:spcPct val="50000"/>
              </a:spcBef>
            </a:pPr>
            <a:r>
              <a:rPr lang="ja-JP" altLang="en-US" sz="1200" b="1">
                <a:solidFill>
                  <a:srgbClr val="EAEAEA"/>
                </a:solidFill>
              </a:rPr>
              <a:t>メタノール</a:t>
            </a:r>
            <a:r>
              <a:rPr lang="en-US" altLang="ja-JP" sz="1200" b="1">
                <a:solidFill>
                  <a:srgbClr val="EAEAEA"/>
                </a:solidFill>
              </a:rPr>
              <a:t>/</a:t>
            </a:r>
            <a:r>
              <a:rPr lang="ja-JP" altLang="en-US" sz="1200" b="1">
                <a:solidFill>
                  <a:srgbClr val="EAEAEA"/>
                </a:solidFill>
              </a:rPr>
              <a:t>水</a:t>
            </a:r>
          </a:p>
          <a:p>
            <a:pPr>
              <a:lnSpc>
                <a:spcPct val="70000"/>
              </a:lnSpc>
              <a:spcBef>
                <a:spcPct val="50000"/>
              </a:spcBef>
            </a:pPr>
            <a:r>
              <a:rPr lang="ja-JP" altLang="en-US" sz="1200" b="1">
                <a:solidFill>
                  <a:srgbClr val="EAEAEA"/>
                </a:solidFill>
              </a:rPr>
              <a:t>　</a:t>
            </a:r>
            <a:r>
              <a:rPr lang="ja-JP" altLang="en-US" sz="1200">
                <a:solidFill>
                  <a:srgbClr val="EAEAEA"/>
                </a:solidFill>
              </a:rPr>
              <a:t>　　　</a:t>
            </a:r>
            <a:r>
              <a:rPr lang="en-US" altLang="ja-JP" sz="1200">
                <a:solidFill>
                  <a:srgbClr val="EAEAEA"/>
                </a:solidFill>
              </a:rPr>
              <a:t>(30:70)</a:t>
            </a:r>
            <a:r>
              <a:rPr lang="ja-JP" altLang="en-US" sz="1200">
                <a:solidFill>
                  <a:srgbClr val="EAEAEA"/>
                </a:solidFill>
              </a:rPr>
              <a:t>　　　 　　　　   </a:t>
            </a:r>
            <a:r>
              <a:rPr lang="en-US" altLang="ja-JP" sz="1200">
                <a:solidFill>
                  <a:srgbClr val="EAEAEA"/>
                </a:solidFill>
              </a:rPr>
              <a:t>(50:50)                    (70:30)</a:t>
            </a:r>
          </a:p>
        </p:txBody>
      </p:sp>
      <p:sp>
        <p:nvSpPr>
          <p:cNvPr id="396299" name="Text Box 11"/>
          <p:cNvSpPr txBox="1">
            <a:spLocks noChangeArrowheads="1"/>
          </p:cNvSpPr>
          <p:nvPr/>
        </p:nvSpPr>
        <p:spPr bwMode="auto">
          <a:xfrm>
            <a:off x="4948238" y="2090738"/>
            <a:ext cx="4195762" cy="4303712"/>
          </a:xfrm>
          <a:prstGeom prst="rect">
            <a:avLst/>
          </a:prstGeom>
          <a:noFill/>
          <a:ln w="9525">
            <a:noFill/>
            <a:miter lim="800000"/>
            <a:headEnd/>
            <a:tailEnd/>
          </a:ln>
          <a:effectLst/>
        </p:spPr>
        <p:txBody>
          <a:bodyPr>
            <a:spAutoFit/>
          </a:bodyPr>
          <a:lstStyle/>
          <a:p>
            <a:pPr>
              <a:lnSpc>
                <a:spcPct val="90000"/>
              </a:lnSpc>
              <a:spcBef>
                <a:spcPct val="50000"/>
              </a:spcBef>
            </a:pPr>
            <a:r>
              <a:rPr lang="ja-JP" altLang="en-US" sz="1800" dirty="0"/>
              <a:t>それぞれの溶液</a:t>
            </a:r>
            <a:r>
              <a:rPr lang="ja-JP" altLang="en-US" sz="1800" dirty="0" smtClean="0"/>
              <a:t>に</a:t>
            </a:r>
            <a:r>
              <a:rPr lang="en-US" altLang="ja-JP" sz="1800" dirty="0" smtClean="0"/>
              <a:t>C18</a:t>
            </a:r>
            <a:r>
              <a:rPr lang="ja-JP" altLang="en-US" sz="1800" dirty="0" smtClean="0"/>
              <a:t>充填剤</a:t>
            </a:r>
            <a:r>
              <a:rPr lang="ja-JP" altLang="en-US" sz="1800" dirty="0"/>
              <a:t>を混ぜ、超音波の振動を加えながら撹拌混合した。</a:t>
            </a:r>
          </a:p>
          <a:p>
            <a:pPr>
              <a:lnSpc>
                <a:spcPct val="90000"/>
              </a:lnSpc>
              <a:spcBef>
                <a:spcPct val="50000"/>
              </a:spcBef>
            </a:pPr>
            <a:r>
              <a:rPr lang="ja-JP" altLang="en-US" sz="1800" dirty="0"/>
              <a:t>・</a:t>
            </a:r>
            <a:r>
              <a:rPr lang="en-US" altLang="ja-JP" sz="1800" dirty="0"/>
              <a:t>70%</a:t>
            </a:r>
            <a:r>
              <a:rPr lang="ja-JP" altLang="en-US" sz="1800" dirty="0"/>
              <a:t>メタノールでは超音波の振動を加えなくても完全</a:t>
            </a:r>
            <a:r>
              <a:rPr lang="ja-JP" altLang="en-US" sz="1800" dirty="0" smtClean="0"/>
              <a:t>に</a:t>
            </a:r>
            <a:r>
              <a:rPr lang="en-US" altLang="ja-JP" sz="1800" dirty="0" smtClean="0"/>
              <a:t>C18</a:t>
            </a:r>
            <a:r>
              <a:rPr lang="ja-JP" altLang="en-US" sz="1800" dirty="0" smtClean="0"/>
              <a:t>充填剤</a:t>
            </a:r>
            <a:r>
              <a:rPr lang="ja-JP" altLang="en-US" sz="1800" dirty="0"/>
              <a:t>が分散する。分散後沈降し始める。</a:t>
            </a:r>
          </a:p>
          <a:p>
            <a:pPr>
              <a:lnSpc>
                <a:spcPct val="90000"/>
              </a:lnSpc>
              <a:spcBef>
                <a:spcPct val="50000"/>
              </a:spcBef>
            </a:pPr>
            <a:r>
              <a:rPr lang="ja-JP" altLang="en-US" sz="1800" dirty="0"/>
              <a:t>・</a:t>
            </a:r>
            <a:r>
              <a:rPr lang="en-US" altLang="ja-JP" sz="1800" dirty="0"/>
              <a:t>50%</a:t>
            </a:r>
            <a:r>
              <a:rPr lang="ja-JP" altLang="en-US" sz="1800" dirty="0"/>
              <a:t>メタノールでは一部分散している。</a:t>
            </a:r>
            <a:r>
              <a:rPr lang="ja-JP" altLang="en-US" sz="1400" dirty="0"/>
              <a:t>（超音波振動を加えない場合は全く分散しない）</a:t>
            </a:r>
          </a:p>
          <a:p>
            <a:pPr>
              <a:lnSpc>
                <a:spcPct val="90000"/>
              </a:lnSpc>
              <a:spcBef>
                <a:spcPct val="50000"/>
              </a:spcBef>
            </a:pPr>
            <a:r>
              <a:rPr lang="ja-JP" altLang="en-US" sz="1800" dirty="0"/>
              <a:t>・</a:t>
            </a:r>
            <a:r>
              <a:rPr lang="en-US" altLang="ja-JP" sz="1800" dirty="0"/>
              <a:t>30%</a:t>
            </a:r>
            <a:r>
              <a:rPr lang="ja-JP" altLang="en-US" sz="1800" dirty="0"/>
              <a:t>メタノールでは全く分散していない。</a:t>
            </a:r>
          </a:p>
          <a:p>
            <a:pPr>
              <a:lnSpc>
                <a:spcPct val="90000"/>
              </a:lnSpc>
              <a:spcBef>
                <a:spcPct val="50000"/>
              </a:spcBef>
            </a:pPr>
            <a:r>
              <a:rPr lang="ja-JP" altLang="en-US" sz="1800" dirty="0">
                <a:solidFill>
                  <a:schemeClr val="tx2"/>
                </a:solidFill>
              </a:rPr>
              <a:t>メタノール濃度が</a:t>
            </a:r>
            <a:r>
              <a:rPr lang="en-US" altLang="ja-JP" sz="1800" dirty="0">
                <a:solidFill>
                  <a:schemeClr val="tx2"/>
                </a:solidFill>
              </a:rPr>
              <a:t>50%</a:t>
            </a:r>
            <a:r>
              <a:rPr lang="ja-JP" altLang="en-US" sz="1800" dirty="0">
                <a:solidFill>
                  <a:schemeClr val="tx2"/>
                </a:solidFill>
              </a:rPr>
              <a:t>以下の溶液</a:t>
            </a:r>
            <a:r>
              <a:rPr lang="ja-JP" altLang="en-US" sz="1800" dirty="0" smtClean="0">
                <a:solidFill>
                  <a:schemeClr val="tx2"/>
                </a:solidFill>
              </a:rPr>
              <a:t>は</a:t>
            </a:r>
            <a:r>
              <a:rPr lang="en-US" altLang="ja-JP" sz="1800" dirty="0" smtClean="0">
                <a:solidFill>
                  <a:schemeClr val="tx2"/>
                </a:solidFill>
              </a:rPr>
              <a:t>C18</a:t>
            </a:r>
            <a:r>
              <a:rPr lang="ja-JP" altLang="en-US" sz="1800" dirty="0" smtClean="0">
                <a:solidFill>
                  <a:schemeClr val="tx2"/>
                </a:solidFill>
              </a:rPr>
              <a:t>表面</a:t>
            </a:r>
            <a:r>
              <a:rPr lang="ja-JP" altLang="en-US" sz="1800" dirty="0">
                <a:solidFill>
                  <a:schemeClr val="tx2"/>
                </a:solidFill>
              </a:rPr>
              <a:t>に濡れないため、細孔内に入り込めない。しかし、圧力をかける、また</a:t>
            </a:r>
            <a:r>
              <a:rPr lang="en-US" altLang="ja-JP" sz="1800" dirty="0">
                <a:solidFill>
                  <a:schemeClr val="tx2"/>
                </a:solidFill>
              </a:rPr>
              <a:t>100%</a:t>
            </a:r>
            <a:r>
              <a:rPr lang="ja-JP" altLang="en-US" sz="1800" dirty="0">
                <a:solidFill>
                  <a:schemeClr val="tx2"/>
                </a:solidFill>
              </a:rPr>
              <a:t>メタノールで濡れている状態から溶液を切り替えた場合には</a:t>
            </a:r>
            <a:r>
              <a:rPr lang="en-US" altLang="ja-JP" sz="1800" dirty="0">
                <a:solidFill>
                  <a:schemeClr val="tx2"/>
                </a:solidFill>
              </a:rPr>
              <a:t>30%</a:t>
            </a:r>
            <a:r>
              <a:rPr lang="ja-JP" altLang="en-US" sz="1800" dirty="0">
                <a:solidFill>
                  <a:schemeClr val="tx2"/>
                </a:solidFill>
              </a:rPr>
              <a:t>メタノールでも細孔内に入り込み、その後大気圧にしても細孔から抜け出すことはない。</a:t>
            </a:r>
          </a:p>
        </p:txBody>
      </p:sp>
      <p:sp>
        <p:nvSpPr>
          <p:cNvPr id="396300" name="Rectangle 12"/>
          <p:cNvSpPr>
            <a:spLocks noChangeArrowheads="1"/>
          </p:cNvSpPr>
          <p:nvPr/>
        </p:nvSpPr>
        <p:spPr bwMode="auto">
          <a:xfrm>
            <a:off x="1003300" y="6405563"/>
            <a:ext cx="3568700" cy="244475"/>
          </a:xfrm>
          <a:prstGeom prst="rect">
            <a:avLst/>
          </a:prstGeom>
          <a:noFill/>
          <a:ln w="9525">
            <a:noFill/>
            <a:miter lim="800000"/>
            <a:headEnd/>
            <a:tailEnd/>
          </a:ln>
          <a:effectLst/>
        </p:spPr>
        <p:txBody>
          <a:bodyPr wrap="none">
            <a:spAutoFit/>
          </a:bodyPr>
          <a:lstStyle/>
          <a:p>
            <a:r>
              <a:rPr lang="en-US" altLang="ja-JP" sz="1000">
                <a:solidFill>
                  <a:srgbClr val="000000"/>
                </a:solidFill>
              </a:rPr>
              <a:t>T. Enami and N. Nagae, BUNSEKI KAGAKU, 53 (2004) 1309.</a:t>
            </a:r>
          </a:p>
        </p:txBody>
      </p:sp>
    </p:spTree>
  </p:cSld>
  <p:clrMapOvr>
    <a:masterClrMapping/>
  </p:clrMapOvr>
  <p:transition>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 4"/>
          <p:cNvSpPr>
            <a:spLocks noGrp="1"/>
          </p:cNvSpPr>
          <p:nvPr>
            <p:ph type="sldNum" sz="quarter" idx="12"/>
          </p:nvPr>
        </p:nvSpPr>
        <p:spPr/>
        <p:txBody>
          <a:bodyPr/>
          <a:lstStyle/>
          <a:p>
            <a:fld id="{296BD3BD-D031-475A-AF4B-2C9AC951EEF9}" type="slidenum">
              <a:rPr lang="en-US" altLang="ja-JP"/>
              <a:pPr/>
              <a:t>22</a:t>
            </a:fld>
            <a:endParaRPr lang="en-US" altLang="ja-JP"/>
          </a:p>
        </p:txBody>
      </p:sp>
      <p:sp>
        <p:nvSpPr>
          <p:cNvPr id="400386" name="Rectangle 2"/>
          <p:cNvSpPr>
            <a:spLocks noGrp="1" noChangeArrowheads="1"/>
          </p:cNvSpPr>
          <p:nvPr>
            <p:ph type="title"/>
          </p:nvPr>
        </p:nvSpPr>
        <p:spPr>
          <a:xfrm>
            <a:off x="1149350" y="0"/>
            <a:ext cx="7793038" cy="1143000"/>
          </a:xfrm>
        </p:spPr>
        <p:txBody>
          <a:bodyPr/>
          <a:lstStyle/>
          <a:p>
            <a:r>
              <a:rPr lang="ja-JP" altLang="en-US" sz="4000"/>
              <a:t>大気圧が１気圧以下であるならば</a:t>
            </a:r>
          </a:p>
        </p:txBody>
      </p:sp>
      <p:sp>
        <p:nvSpPr>
          <p:cNvPr id="400387" name="Rectangle 3"/>
          <p:cNvSpPr>
            <a:spLocks noChangeArrowheads="1"/>
          </p:cNvSpPr>
          <p:nvPr/>
        </p:nvSpPr>
        <p:spPr bwMode="auto">
          <a:xfrm>
            <a:off x="0" y="1662113"/>
            <a:ext cx="9144000" cy="0"/>
          </a:xfrm>
          <a:prstGeom prst="rect">
            <a:avLst/>
          </a:prstGeom>
          <a:noFill/>
          <a:ln w="9525">
            <a:noFill/>
            <a:miter lim="800000"/>
            <a:headEnd/>
            <a:tailEnd/>
          </a:ln>
          <a:effectLst/>
        </p:spPr>
        <p:txBody>
          <a:bodyPr wrap="none" anchor="ctr">
            <a:spAutoFit/>
          </a:bodyPr>
          <a:lstStyle/>
          <a:p>
            <a:endParaRPr lang="ja-JP" altLang="en-US"/>
          </a:p>
        </p:txBody>
      </p:sp>
      <p:graphicFrame>
        <p:nvGraphicFramePr>
          <p:cNvPr id="400388" name="Object 4"/>
          <p:cNvGraphicFramePr>
            <a:graphicFrameLocks noChangeAspect="1"/>
          </p:cNvGraphicFramePr>
          <p:nvPr/>
        </p:nvGraphicFramePr>
        <p:xfrm>
          <a:off x="2376488" y="1860550"/>
          <a:ext cx="3886200" cy="3533775"/>
        </p:xfrm>
        <a:graphic>
          <a:graphicData uri="http://schemas.openxmlformats.org/presentationml/2006/ole">
            <mc:AlternateContent xmlns:mc="http://schemas.openxmlformats.org/markup-compatibility/2006">
              <mc:Choice xmlns:v="urn:schemas-microsoft-com:vml" Requires="v">
                <p:oleObj spid="_x0000_s508953" name="図" r:id="rId3" imgW="3897746" imgH="3541021" progId="Word.Picture.8">
                  <p:embed/>
                </p:oleObj>
              </mc:Choice>
              <mc:Fallback>
                <p:oleObj name="図" r:id="rId3" imgW="3897746" imgH="3541021"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6488" y="1860550"/>
                        <a:ext cx="3886200" cy="353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0389" name="Text Box 5"/>
          <p:cNvSpPr txBox="1">
            <a:spLocks noChangeArrowheads="1"/>
          </p:cNvSpPr>
          <p:nvPr/>
        </p:nvSpPr>
        <p:spPr bwMode="auto">
          <a:xfrm>
            <a:off x="1176338" y="5573713"/>
            <a:ext cx="7554912" cy="854075"/>
          </a:xfrm>
          <a:prstGeom prst="rect">
            <a:avLst/>
          </a:prstGeom>
          <a:noFill/>
          <a:ln w="9525">
            <a:noFill/>
            <a:miter lim="800000"/>
            <a:headEnd/>
            <a:tailEnd/>
          </a:ln>
          <a:effectLst/>
        </p:spPr>
        <p:txBody>
          <a:bodyPr>
            <a:spAutoFit/>
          </a:bodyPr>
          <a:lstStyle/>
          <a:p>
            <a:pPr>
              <a:spcBef>
                <a:spcPct val="50000"/>
              </a:spcBef>
            </a:pPr>
            <a:r>
              <a:rPr lang="ja-JP" altLang="en-US" sz="2000"/>
              <a:t>＊真空ポンプでカラム内の圧力を大気圧以下にし、</a:t>
            </a:r>
            <a:r>
              <a:rPr lang="en-US" altLang="ja-JP" sz="2000"/>
              <a:t>20</a:t>
            </a:r>
            <a:r>
              <a:rPr lang="ja-JP" altLang="en-US" sz="2000"/>
              <a:t>分間放置</a:t>
            </a:r>
          </a:p>
          <a:p>
            <a:pPr>
              <a:spcBef>
                <a:spcPct val="50000"/>
              </a:spcBef>
            </a:pPr>
            <a:r>
              <a:rPr lang="ja-JP" altLang="en-US" sz="2000"/>
              <a:t>＊充填剤細孔から移動相が抜けた場合にはカラムの重量が変化</a:t>
            </a:r>
          </a:p>
        </p:txBody>
      </p:sp>
    </p:spTree>
  </p:cSld>
  <p:clrMapOvr>
    <a:masterClrMapping/>
  </p:clrMapOvr>
  <p:transition>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1411" name="Object 3"/>
          <p:cNvGraphicFramePr>
            <a:graphicFrameLocks noGrp="1" noChangeAspect="1"/>
          </p:cNvGraphicFramePr>
          <p:nvPr>
            <p:ph idx="1"/>
          </p:nvPr>
        </p:nvGraphicFramePr>
        <p:xfrm>
          <a:off x="760413" y="2251075"/>
          <a:ext cx="4302125" cy="3811588"/>
        </p:xfrm>
        <a:graphic>
          <a:graphicData uri="http://schemas.openxmlformats.org/presentationml/2006/ole">
            <mc:AlternateContent xmlns:mc="http://schemas.openxmlformats.org/markup-compatibility/2006">
              <mc:Choice xmlns:v="urn:schemas-microsoft-com:vml" Requires="v">
                <p:oleObj spid="_x0000_s527385" name="グラフ" r:id="rId4" imgW="5600700" imgH="4962449" progId="Excel.Sheet.8">
                  <p:embed/>
                </p:oleObj>
              </mc:Choice>
              <mc:Fallback>
                <p:oleObj name="グラフ" r:id="rId4" imgW="5600700" imgH="4962449"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13" y="2251075"/>
                        <a:ext cx="4302125" cy="381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1412" name="Text Box 4"/>
          <p:cNvSpPr txBox="1">
            <a:spLocks noChangeArrowheads="1"/>
          </p:cNvSpPr>
          <p:nvPr/>
        </p:nvSpPr>
        <p:spPr bwMode="auto">
          <a:xfrm>
            <a:off x="5083175" y="2370138"/>
            <a:ext cx="4060825" cy="3445046"/>
          </a:xfrm>
          <a:prstGeom prst="rect">
            <a:avLst/>
          </a:prstGeom>
          <a:noFill/>
          <a:ln w="9525">
            <a:noFill/>
            <a:miter lim="800000"/>
            <a:headEnd/>
            <a:tailEnd/>
          </a:ln>
          <a:effectLst/>
        </p:spPr>
        <p:txBody>
          <a:bodyPr>
            <a:spAutoFit/>
          </a:bodyPr>
          <a:lstStyle/>
          <a:p>
            <a:pPr>
              <a:lnSpc>
                <a:spcPct val="80000"/>
              </a:lnSpc>
              <a:spcBef>
                <a:spcPct val="50000"/>
              </a:spcBef>
            </a:pPr>
            <a:r>
              <a:rPr lang="ja-JP" altLang="en-US" sz="1800" dirty="0"/>
              <a:t>カラム</a:t>
            </a:r>
            <a:r>
              <a:rPr lang="en-US" altLang="ja-JP" sz="1800" dirty="0"/>
              <a:t>: </a:t>
            </a:r>
            <a:r>
              <a:rPr lang="en-US" altLang="ja-JP" sz="1800" dirty="0" smtClean="0"/>
              <a:t>C18, </a:t>
            </a:r>
            <a:r>
              <a:rPr lang="en-US" altLang="ja-JP" sz="1800" dirty="0"/>
              <a:t>5 </a:t>
            </a:r>
            <a:r>
              <a:rPr kumimoji="0" lang="en-US" altLang="ja-JP" sz="1800" dirty="0">
                <a:latin typeface="Symbol" pitchFamily="18" charset="2"/>
              </a:rPr>
              <a:t>m</a:t>
            </a:r>
            <a:r>
              <a:rPr kumimoji="0" lang="en-US" altLang="ja-JP" sz="1800" dirty="0"/>
              <a:t>m</a:t>
            </a:r>
            <a:r>
              <a:rPr kumimoji="0" lang="ja-JP" altLang="en-US" sz="1800" dirty="0"/>
              <a:t>　</a:t>
            </a:r>
            <a:r>
              <a:rPr kumimoji="0" lang="en-US" altLang="ja-JP" sz="1800" dirty="0"/>
              <a:t>- 250x4.6mm</a:t>
            </a:r>
          </a:p>
          <a:p>
            <a:pPr>
              <a:lnSpc>
                <a:spcPct val="80000"/>
              </a:lnSpc>
              <a:spcBef>
                <a:spcPct val="50000"/>
              </a:spcBef>
            </a:pPr>
            <a:r>
              <a:rPr kumimoji="0" lang="ja-JP" altLang="en-US" sz="1800" dirty="0"/>
              <a:t>カラム内溶媒</a:t>
            </a:r>
            <a:r>
              <a:rPr kumimoji="0" lang="en-US" altLang="ja-JP" sz="1800" dirty="0"/>
              <a:t>: </a:t>
            </a:r>
            <a:r>
              <a:rPr kumimoji="0" lang="ja-JP" altLang="en-US" sz="1800" dirty="0"/>
              <a:t>メタノール</a:t>
            </a:r>
            <a:r>
              <a:rPr kumimoji="0" lang="en-US" altLang="ja-JP" sz="1800" dirty="0"/>
              <a:t>/</a:t>
            </a:r>
            <a:r>
              <a:rPr kumimoji="0" lang="ja-JP" altLang="en-US" sz="1800" dirty="0"/>
              <a:t>水</a:t>
            </a:r>
            <a:r>
              <a:rPr kumimoji="0" lang="en-US" altLang="ja-JP" sz="1800" dirty="0"/>
              <a:t>=(10:90)</a:t>
            </a:r>
          </a:p>
          <a:p>
            <a:pPr>
              <a:lnSpc>
                <a:spcPct val="80000"/>
              </a:lnSpc>
              <a:spcBef>
                <a:spcPct val="50000"/>
              </a:spcBef>
            </a:pPr>
            <a:r>
              <a:rPr kumimoji="0" lang="ja-JP" altLang="en-US" sz="1800" dirty="0"/>
              <a:t>カラム温度</a:t>
            </a:r>
            <a:r>
              <a:rPr kumimoji="0" lang="en-US" altLang="ja-JP" sz="1800" dirty="0"/>
              <a:t>: 40 ℃</a:t>
            </a:r>
          </a:p>
          <a:p>
            <a:pPr>
              <a:lnSpc>
                <a:spcPct val="80000"/>
              </a:lnSpc>
              <a:spcBef>
                <a:spcPct val="50000"/>
              </a:spcBef>
            </a:pPr>
            <a:r>
              <a:rPr kumimoji="0" lang="ja-JP" altLang="en-US" sz="1800" dirty="0"/>
              <a:t>放置時間：</a:t>
            </a:r>
            <a:r>
              <a:rPr kumimoji="0" lang="en-US" altLang="ja-JP" sz="1800" dirty="0"/>
              <a:t>20</a:t>
            </a:r>
            <a:r>
              <a:rPr kumimoji="0" lang="ja-JP" altLang="en-US" sz="1800" dirty="0"/>
              <a:t>分間</a:t>
            </a:r>
          </a:p>
          <a:p>
            <a:pPr>
              <a:lnSpc>
                <a:spcPct val="80000"/>
              </a:lnSpc>
              <a:spcBef>
                <a:spcPct val="50000"/>
              </a:spcBef>
            </a:pPr>
            <a:r>
              <a:rPr kumimoji="0" lang="ja-JP" altLang="en-US" sz="1800" dirty="0"/>
              <a:t>＊</a:t>
            </a:r>
            <a:r>
              <a:rPr kumimoji="0" lang="en-US" altLang="ja-JP" sz="1800" dirty="0"/>
              <a:t>10%</a:t>
            </a:r>
            <a:r>
              <a:rPr kumimoji="0" lang="ja-JP" altLang="en-US" sz="1800" dirty="0"/>
              <a:t>メタノールをカラムに通液した場合はポンプ停止後でも保持の変化は認められず、充填剤細孔から溶媒が抜けることはない。</a:t>
            </a:r>
          </a:p>
          <a:p>
            <a:pPr>
              <a:lnSpc>
                <a:spcPct val="80000"/>
              </a:lnSpc>
              <a:spcBef>
                <a:spcPct val="50000"/>
              </a:spcBef>
            </a:pPr>
            <a:r>
              <a:rPr kumimoji="0" lang="ja-JP" altLang="en-US" sz="1800" dirty="0"/>
              <a:t>＊模擬的に大気圧を１気圧以下にした場合、</a:t>
            </a:r>
            <a:r>
              <a:rPr kumimoji="0" lang="en-US" altLang="ja-JP" sz="1800" dirty="0"/>
              <a:t>0.05MPa</a:t>
            </a:r>
            <a:r>
              <a:rPr kumimoji="0" lang="ja-JP" altLang="en-US" sz="1800" dirty="0"/>
              <a:t>未満ではカラムの重量が減り、充填剤細孔内から溶媒が抜け出ている。</a:t>
            </a:r>
          </a:p>
        </p:txBody>
      </p:sp>
      <p:sp>
        <p:nvSpPr>
          <p:cNvPr id="6" name="タイトル 1"/>
          <p:cNvSpPr txBox="1">
            <a:spLocks/>
          </p:cNvSpPr>
          <p:nvPr/>
        </p:nvSpPr>
        <p:spPr>
          <a:xfrm>
            <a:off x="467544" y="548680"/>
            <a:ext cx="8363272" cy="864096"/>
          </a:xfrm>
          <a:prstGeom prst="rect">
            <a:avLst/>
          </a:prstGeom>
          <a:no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fontScale="92500"/>
          </a:bodyPr>
          <a:lstStyle/>
          <a:p>
            <a:pPr lvl="0" algn="ctr">
              <a:spcBef>
                <a:spcPct val="0"/>
              </a:spcBef>
            </a:pPr>
            <a:r>
              <a:rPr lang="en-US" altLang="ja-JP" sz="3600" dirty="0" smtClean="0">
                <a:solidFill>
                  <a:schemeClr val="tx2"/>
                </a:solidFill>
              </a:rPr>
              <a:t>ODS</a:t>
            </a:r>
            <a:r>
              <a:rPr lang="ja-JP" altLang="en-US" sz="3600" dirty="0" smtClean="0">
                <a:solidFill>
                  <a:schemeClr val="tx2"/>
                </a:solidFill>
              </a:rPr>
              <a:t>充填剤中の</a:t>
            </a:r>
            <a:r>
              <a:rPr lang="en-US" altLang="ja-JP" sz="3600" dirty="0" smtClean="0">
                <a:solidFill>
                  <a:schemeClr val="tx2"/>
                </a:solidFill>
              </a:rPr>
              <a:t>10%</a:t>
            </a:r>
            <a:r>
              <a:rPr lang="ja-JP" altLang="en-US" sz="3600" dirty="0" smtClean="0">
                <a:solidFill>
                  <a:schemeClr val="tx2"/>
                </a:solidFill>
              </a:rPr>
              <a:t>メタノール溶媒の状態</a:t>
            </a:r>
            <a:endParaRPr kumimoji="1" lang="ja-JP" altLang="en-US" sz="36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5"/>
          <p:cNvSpPr>
            <a:spLocks noGrp="1"/>
          </p:cNvSpPr>
          <p:nvPr>
            <p:ph type="sldNum" sz="quarter" idx="12"/>
          </p:nvPr>
        </p:nvSpPr>
        <p:spPr/>
        <p:txBody>
          <a:bodyPr/>
          <a:lstStyle/>
          <a:p>
            <a:fld id="{649595AF-35EB-42D4-85F9-C26656FD2DCB}" type="slidenum">
              <a:rPr lang="en-US" altLang="ja-JP"/>
              <a:pPr/>
              <a:t>24</a:t>
            </a:fld>
            <a:endParaRPr lang="en-US" altLang="ja-JP"/>
          </a:p>
        </p:txBody>
      </p:sp>
      <p:sp>
        <p:nvSpPr>
          <p:cNvPr id="402434" name="Rectangle 2"/>
          <p:cNvSpPr>
            <a:spLocks noGrp="1" noChangeArrowheads="1"/>
          </p:cNvSpPr>
          <p:nvPr>
            <p:ph type="title"/>
          </p:nvPr>
        </p:nvSpPr>
        <p:spPr>
          <a:xfrm>
            <a:off x="654050" y="199410"/>
            <a:ext cx="8224479" cy="1143000"/>
          </a:xfrm>
        </p:spPr>
        <p:txBody>
          <a:bodyPr/>
          <a:lstStyle/>
          <a:p>
            <a:r>
              <a:rPr lang="en-US" altLang="ja-JP" sz="3600" dirty="0" smtClean="0"/>
              <a:t>C18</a:t>
            </a:r>
            <a:r>
              <a:rPr lang="ja-JP" altLang="en-US" sz="3600" dirty="0" smtClean="0"/>
              <a:t>充填剤中</a:t>
            </a:r>
            <a:r>
              <a:rPr lang="ja-JP" altLang="en-US" sz="3600" dirty="0"/>
              <a:t>の</a:t>
            </a:r>
            <a:r>
              <a:rPr lang="en-US" altLang="ja-JP" sz="3600" dirty="0"/>
              <a:t>0.01MPa</a:t>
            </a:r>
            <a:r>
              <a:rPr lang="ja-JP" altLang="en-US" sz="3600" dirty="0" err="1"/>
              <a:t>での</a:t>
            </a:r>
            <a:r>
              <a:rPr lang="ja-JP" altLang="en-US" sz="3600" dirty="0"/>
              <a:t>溶媒の状態</a:t>
            </a:r>
          </a:p>
        </p:txBody>
      </p:sp>
      <p:graphicFrame>
        <p:nvGraphicFramePr>
          <p:cNvPr id="402435" name="Object 3"/>
          <p:cNvGraphicFramePr>
            <a:graphicFrameLocks noGrp="1" noChangeAspect="1"/>
          </p:cNvGraphicFramePr>
          <p:nvPr>
            <p:ph idx="1"/>
          </p:nvPr>
        </p:nvGraphicFramePr>
        <p:xfrm>
          <a:off x="574738" y="2138363"/>
          <a:ext cx="4300538" cy="4233862"/>
        </p:xfrm>
        <a:graphic>
          <a:graphicData uri="http://schemas.openxmlformats.org/presentationml/2006/ole">
            <mc:AlternateContent xmlns:mc="http://schemas.openxmlformats.org/markup-compatibility/2006">
              <mc:Choice xmlns:v="urn:schemas-microsoft-com:vml" Requires="v">
                <p:oleObj spid="_x0000_s509977" name="グラフ" r:id="rId4" imgW="4286402" imgH="4219651" progId="Excel.Sheet.8">
                  <p:embed/>
                </p:oleObj>
              </mc:Choice>
              <mc:Fallback>
                <p:oleObj name="グラフ" r:id="rId4" imgW="4286402" imgH="4219651"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38" y="2138363"/>
                        <a:ext cx="430053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2436" name="Text Box 4"/>
          <p:cNvSpPr txBox="1">
            <a:spLocks noChangeArrowheads="1"/>
          </p:cNvSpPr>
          <p:nvPr/>
        </p:nvSpPr>
        <p:spPr bwMode="auto">
          <a:xfrm>
            <a:off x="4986338" y="2170113"/>
            <a:ext cx="3960812" cy="4135437"/>
          </a:xfrm>
          <a:prstGeom prst="rect">
            <a:avLst/>
          </a:prstGeom>
          <a:noFill/>
          <a:ln w="9525">
            <a:noFill/>
            <a:miter lim="800000"/>
            <a:headEnd/>
            <a:tailEnd/>
          </a:ln>
          <a:effectLst/>
        </p:spPr>
        <p:txBody>
          <a:bodyPr>
            <a:spAutoFit/>
          </a:bodyPr>
          <a:lstStyle/>
          <a:p>
            <a:pPr>
              <a:lnSpc>
                <a:spcPct val="80000"/>
              </a:lnSpc>
              <a:spcBef>
                <a:spcPct val="50000"/>
              </a:spcBef>
            </a:pPr>
            <a:r>
              <a:rPr lang="ja-JP" altLang="en-US" sz="1800" dirty="0"/>
              <a:t>カラム</a:t>
            </a:r>
            <a:r>
              <a:rPr lang="en-US" altLang="ja-JP" sz="1800" dirty="0"/>
              <a:t>: </a:t>
            </a:r>
            <a:r>
              <a:rPr lang="en-US" altLang="ja-JP" sz="1800" dirty="0" smtClean="0"/>
              <a:t>C18, </a:t>
            </a:r>
            <a:r>
              <a:rPr lang="en-US" altLang="ja-JP" sz="1800" dirty="0"/>
              <a:t>5 </a:t>
            </a:r>
            <a:r>
              <a:rPr kumimoji="0" lang="en-US" altLang="ja-JP" sz="1800" dirty="0">
                <a:latin typeface="Symbol" pitchFamily="18" charset="2"/>
              </a:rPr>
              <a:t>m</a:t>
            </a:r>
            <a:r>
              <a:rPr kumimoji="0" lang="en-US" altLang="ja-JP" sz="1800" dirty="0"/>
              <a:t>m - 250x4.6mm</a:t>
            </a:r>
          </a:p>
          <a:p>
            <a:pPr>
              <a:lnSpc>
                <a:spcPct val="80000"/>
              </a:lnSpc>
              <a:spcBef>
                <a:spcPct val="50000"/>
              </a:spcBef>
            </a:pPr>
            <a:r>
              <a:rPr kumimoji="0" lang="ja-JP" altLang="en-US" sz="1800" dirty="0"/>
              <a:t>模擬大気圧</a:t>
            </a:r>
            <a:r>
              <a:rPr kumimoji="0" lang="en-US" altLang="ja-JP" sz="1800" dirty="0"/>
              <a:t>: 0.01MPa</a:t>
            </a:r>
          </a:p>
          <a:p>
            <a:pPr>
              <a:lnSpc>
                <a:spcPct val="80000"/>
              </a:lnSpc>
              <a:spcBef>
                <a:spcPct val="50000"/>
              </a:spcBef>
            </a:pPr>
            <a:r>
              <a:rPr kumimoji="0" lang="ja-JP" altLang="en-US" sz="1800" dirty="0"/>
              <a:t>カラム温度</a:t>
            </a:r>
            <a:r>
              <a:rPr kumimoji="0" lang="en-US" altLang="ja-JP" sz="1800" dirty="0"/>
              <a:t>: 40 ℃</a:t>
            </a:r>
          </a:p>
          <a:p>
            <a:pPr>
              <a:lnSpc>
                <a:spcPct val="80000"/>
              </a:lnSpc>
              <a:spcBef>
                <a:spcPct val="50000"/>
              </a:spcBef>
            </a:pPr>
            <a:r>
              <a:rPr kumimoji="0" lang="ja-JP" altLang="en-US" sz="1800" dirty="0"/>
              <a:t>放置時間</a:t>
            </a:r>
            <a:r>
              <a:rPr kumimoji="0" lang="en-US" altLang="ja-JP" sz="1800" dirty="0"/>
              <a:t>: 20</a:t>
            </a:r>
            <a:r>
              <a:rPr kumimoji="0" lang="ja-JP" altLang="en-US" sz="1800" dirty="0"/>
              <a:t>分間</a:t>
            </a:r>
          </a:p>
          <a:p>
            <a:pPr>
              <a:lnSpc>
                <a:spcPct val="90000"/>
              </a:lnSpc>
              <a:spcBef>
                <a:spcPct val="50000"/>
              </a:spcBef>
            </a:pPr>
            <a:r>
              <a:rPr kumimoji="0" lang="ja-JP" altLang="en-US" sz="1800" dirty="0"/>
              <a:t>＊</a:t>
            </a:r>
            <a:r>
              <a:rPr kumimoji="0" lang="en-US" altLang="ja-JP" sz="1800" dirty="0"/>
              <a:t>70%</a:t>
            </a:r>
            <a:r>
              <a:rPr kumimoji="0" lang="ja-JP" altLang="en-US" sz="1800" dirty="0"/>
              <a:t>以上のメタノールをカラムに通液した場合は</a:t>
            </a:r>
            <a:r>
              <a:rPr kumimoji="0" lang="en-US" altLang="ja-JP" sz="1800" dirty="0"/>
              <a:t>0.01MPa</a:t>
            </a:r>
            <a:r>
              <a:rPr kumimoji="0" lang="ja-JP" altLang="en-US" sz="1800" dirty="0"/>
              <a:t>でも充填剤細孔からの溶媒の抜け出しはほとんど認められず、</a:t>
            </a:r>
            <a:r>
              <a:rPr kumimoji="0" lang="en-US" altLang="ja-JP" sz="1800" dirty="0"/>
              <a:t>50%</a:t>
            </a:r>
            <a:r>
              <a:rPr kumimoji="0" lang="ja-JP" altLang="en-US" sz="1800" dirty="0"/>
              <a:t>以下では溶媒の抜け出している。</a:t>
            </a:r>
          </a:p>
          <a:p>
            <a:pPr>
              <a:lnSpc>
                <a:spcPct val="90000"/>
              </a:lnSpc>
              <a:spcBef>
                <a:spcPct val="50000"/>
              </a:spcBef>
            </a:pPr>
            <a:r>
              <a:rPr kumimoji="0" lang="ja-JP" altLang="en-US" sz="1800" dirty="0"/>
              <a:t>＊</a:t>
            </a:r>
            <a:r>
              <a:rPr kumimoji="0" lang="en-US" altLang="ja-JP" sz="1800" dirty="0"/>
              <a:t>70%</a:t>
            </a:r>
            <a:r>
              <a:rPr kumimoji="0" lang="ja-JP" altLang="en-US" sz="1800" dirty="0"/>
              <a:t>以上のメタノールでは</a:t>
            </a:r>
            <a:r>
              <a:rPr kumimoji="0" lang="en-US" altLang="ja-JP" sz="1800" dirty="0"/>
              <a:t>ODS</a:t>
            </a:r>
            <a:r>
              <a:rPr kumimoji="0" lang="ja-JP" altLang="en-US" sz="1800" dirty="0"/>
              <a:t>充填剤が濡れるため、毛管作用により細孔内へ入り込む力が働き、充填剤細孔から溶媒は抜けでないが、</a:t>
            </a:r>
            <a:r>
              <a:rPr kumimoji="0" lang="en-US" altLang="ja-JP" sz="1800" dirty="0"/>
              <a:t>50%</a:t>
            </a:r>
            <a:r>
              <a:rPr kumimoji="0" lang="ja-JP" altLang="en-US" sz="1800" dirty="0"/>
              <a:t>以下では濡れないため、抜けようとする。</a:t>
            </a:r>
          </a:p>
        </p:txBody>
      </p:sp>
      <p:grpSp>
        <p:nvGrpSpPr>
          <p:cNvPr id="13" name="グループ化 12"/>
          <p:cNvGrpSpPr/>
          <p:nvPr/>
        </p:nvGrpSpPr>
        <p:grpSpPr>
          <a:xfrm>
            <a:off x="1946788" y="1519083"/>
            <a:ext cx="1563329" cy="4925962"/>
            <a:chOff x="1946788" y="1519083"/>
            <a:chExt cx="1563329" cy="4925962"/>
          </a:xfrm>
        </p:grpSpPr>
        <p:cxnSp>
          <p:nvCxnSpPr>
            <p:cNvPr id="9" name="直線コネクタ 8"/>
            <p:cNvCxnSpPr/>
            <p:nvPr/>
          </p:nvCxnSpPr>
          <p:spPr bwMode="auto">
            <a:xfrm rot="5400000">
              <a:off x="1047135" y="3982064"/>
              <a:ext cx="4925962" cy="0"/>
            </a:xfrm>
            <a:prstGeom prst="line">
              <a:avLst/>
            </a:prstGeom>
            <a:solidFill>
              <a:schemeClr val="accent1"/>
            </a:solidFill>
            <a:ln w="25400" cap="flat" cmpd="sng" algn="ctr">
              <a:solidFill>
                <a:srgbClr val="C00000"/>
              </a:solidFill>
              <a:prstDash val="solid"/>
              <a:miter lim="800000"/>
              <a:headEnd type="none" w="med" len="med"/>
              <a:tailEnd type="none" w="med" len="med"/>
            </a:ln>
            <a:effectLst/>
          </p:spPr>
        </p:cxnSp>
        <p:cxnSp>
          <p:nvCxnSpPr>
            <p:cNvPr id="11" name="直線矢印コネクタ 10"/>
            <p:cNvCxnSpPr/>
            <p:nvPr/>
          </p:nvCxnSpPr>
          <p:spPr bwMode="auto">
            <a:xfrm rot="10800000">
              <a:off x="1946788" y="4173794"/>
              <a:ext cx="1563329" cy="1588"/>
            </a:xfrm>
            <a:prstGeom prst="straightConnector1">
              <a:avLst/>
            </a:prstGeom>
            <a:solidFill>
              <a:schemeClr val="accent1"/>
            </a:solidFill>
            <a:ln w="25400" cap="flat" cmpd="sng" algn="ctr">
              <a:solidFill>
                <a:srgbClr val="C00000"/>
              </a:solidFill>
              <a:prstDash val="solid"/>
              <a:miter lim="800000"/>
              <a:headEnd type="none" w="med" len="med"/>
              <a:tailEnd type="arrow"/>
            </a:ln>
            <a:effectLst/>
          </p:spPr>
        </p:cxnSp>
      </p:grpSp>
      <p:sp>
        <p:nvSpPr>
          <p:cNvPr id="12" name="テキスト ボックス 11"/>
          <p:cNvSpPr txBox="1"/>
          <p:nvPr/>
        </p:nvSpPr>
        <p:spPr>
          <a:xfrm>
            <a:off x="1721920" y="4370119"/>
            <a:ext cx="2766951" cy="830997"/>
          </a:xfrm>
          <a:prstGeom prst="rect">
            <a:avLst/>
          </a:prstGeom>
          <a:solidFill>
            <a:schemeClr val="bg1">
              <a:lumMod val="85000"/>
              <a:alpha val="54000"/>
            </a:schemeClr>
          </a:solidFill>
        </p:spPr>
        <p:txBody>
          <a:bodyPr wrap="square" rtlCol="0">
            <a:spAutoFit/>
          </a:bodyPr>
          <a:lstStyle/>
          <a:p>
            <a:r>
              <a:rPr kumimoji="1" lang="en-US" altLang="ja-JP" dirty="0" smtClean="0"/>
              <a:t>C18</a:t>
            </a:r>
            <a:r>
              <a:rPr kumimoji="1" lang="ja-JP" altLang="en-US" dirty="0" smtClean="0"/>
              <a:t>表面と移動相の</a:t>
            </a:r>
            <a:r>
              <a:rPr lang="ja-JP" altLang="en-US" dirty="0" smtClean="0"/>
              <a:t>接触角が</a:t>
            </a:r>
            <a:r>
              <a:rPr lang="en-US" altLang="ja-JP" dirty="0" smtClean="0"/>
              <a:t>90°</a:t>
            </a:r>
            <a:r>
              <a:rPr lang="ja-JP" altLang="en-US" dirty="0" smtClean="0"/>
              <a:t>以上</a:t>
            </a:r>
            <a:endParaRPr kumimoji="1" lang="en-US" altLang="ja-JP" dirty="0" smtClean="0"/>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ppt_w/2"/>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2"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4050" y="523875"/>
            <a:ext cx="7793039" cy="714082"/>
          </a:xfrm>
        </p:spPr>
        <p:style>
          <a:lnRef idx="0">
            <a:schemeClr val="accent6"/>
          </a:lnRef>
          <a:fillRef idx="3">
            <a:schemeClr val="accent6"/>
          </a:fillRef>
          <a:effectRef idx="3">
            <a:schemeClr val="accent6"/>
          </a:effectRef>
          <a:fontRef idx="minor">
            <a:schemeClr val="lt1"/>
          </a:fontRef>
        </p:style>
        <p:txBody>
          <a:bodyPr/>
          <a:lstStyle/>
          <a:p>
            <a:pPr algn="ctr"/>
            <a:r>
              <a:rPr kumimoji="1" lang="ja-JP" altLang="en-US" dirty="0" smtClean="0"/>
              <a:t>発表文献</a:t>
            </a:r>
            <a:endParaRPr kumimoji="1" lang="ja-JP" altLang="en-US" dirty="0"/>
          </a:p>
        </p:txBody>
      </p:sp>
      <p:grpSp>
        <p:nvGrpSpPr>
          <p:cNvPr id="19" name="グループ化 18"/>
          <p:cNvGrpSpPr/>
          <p:nvPr/>
        </p:nvGrpSpPr>
        <p:grpSpPr>
          <a:xfrm>
            <a:off x="179512" y="1878633"/>
            <a:ext cx="8964488" cy="4619213"/>
            <a:chOff x="216332" y="4309476"/>
            <a:chExt cx="6609632" cy="2237988"/>
          </a:xfrm>
        </p:grpSpPr>
        <p:sp>
          <p:nvSpPr>
            <p:cNvPr id="4" name="テキスト ボックス 3"/>
            <p:cNvSpPr txBox="1"/>
            <p:nvPr/>
          </p:nvSpPr>
          <p:spPr>
            <a:xfrm>
              <a:off x="3559842" y="6026221"/>
              <a:ext cx="2428892" cy="428628"/>
            </a:xfrm>
            <a:prstGeom prst="rect">
              <a:avLst/>
            </a:prstGeom>
          </p:spPr>
          <p:txBody>
            <a:bodyPr wrap="square" rtlCol="0">
              <a:normAutofit/>
            </a:bodyPr>
            <a:lstStyle/>
            <a:p>
              <a:pPr marL="514350" marR="0" indent="-514350" algn="l" defTabSz="914400" rtl="0" eaLnBrk="1" fontAlgn="auto" latinLnBrk="0" hangingPunct="1">
                <a:lnSpc>
                  <a:spcPct val="120000"/>
                </a:lnSpc>
                <a:spcBef>
                  <a:spcPct val="0"/>
                </a:spcBef>
                <a:spcAft>
                  <a:spcPts val="0"/>
                </a:spcAft>
                <a:buClrTx/>
                <a:buSzTx/>
                <a:buFont typeface="Arial" pitchFamily="34" charset="0"/>
                <a:buNone/>
                <a:tabLst/>
              </a:pPr>
              <a:endParaRPr kumimoji="1" lang="ja-JP" altLang="en-US" sz="1200" b="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Rectangle 10"/>
            <p:cNvSpPr>
              <a:spLocks noChangeArrowheads="1"/>
            </p:cNvSpPr>
            <p:nvPr/>
          </p:nvSpPr>
          <p:spPr bwMode="auto">
            <a:xfrm>
              <a:off x="216332" y="4309476"/>
              <a:ext cx="3981931" cy="2237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marR="0" lvl="0" indent="-228600" algn="l" defTabSz="914400" rtl="0" eaLnBrk="1" fontAlgn="base" latinLnBrk="0" hangingPunct="1">
                <a:lnSpc>
                  <a:spcPts val="2400"/>
                </a:lnSpc>
                <a:spcBef>
                  <a:spcPct val="0"/>
                </a:spcBef>
                <a:spcAft>
                  <a:spcPct val="0"/>
                </a:spcAft>
                <a:buClrTx/>
                <a:buSzTx/>
                <a:tabLst>
                  <a:tab pos="228600" algn="l"/>
                </a:tabLst>
              </a:pP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1. </a:t>
              </a:r>
              <a:r>
                <a:rPr kumimoji="1" lang="ja-JP"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a:t>
              </a:r>
              <a:r>
                <a:rPr kumimoji="1" 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水</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100%</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移動相を用いた高速液体クロマトグラフィー逆相固定</a:t>
              </a:r>
              <a:endPar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endParaRPr>
            </a:p>
            <a:p>
              <a:pPr marL="228600" marR="0" lvl="0" indent="-228600" algn="l" defTabSz="914400" rtl="0" eaLnBrk="1" fontAlgn="base" latinLnBrk="0" hangingPunct="1">
                <a:lnSpc>
                  <a:spcPts val="2400"/>
                </a:lnSpc>
                <a:spcBef>
                  <a:spcPct val="0"/>
                </a:spcBef>
                <a:spcAft>
                  <a:spcPct val="0"/>
                </a:spcAft>
                <a:buClrTx/>
                <a:buSzTx/>
                <a:tabLst>
                  <a:tab pos="228600" algn="l"/>
                </a:tabLst>
              </a:pPr>
              <a:r>
                <a:rPr lang="en-US" altLang="ja-JP" sz="1400" dirty="0" smtClean="0">
                  <a:latin typeface="HGP教科書体" pitchFamily="18" charset="-128"/>
                  <a:ea typeface="HGP教科書体" pitchFamily="18" charset="-128"/>
                  <a:cs typeface="Arial" pitchFamily="34" charset="0"/>
                </a:rPr>
                <a:t>      </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相の保持挙動</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a:t>
              </a:r>
              <a:r>
                <a:rPr kumimoji="1" lang="ja-JP" altLang="en-US" sz="1400" b="0" i="0" u="sng"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長江徳和</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、榎並敏行、</a:t>
              </a:r>
              <a:r>
                <a:rPr kumimoji="1" lang="ja-JP" altLang="en-US" sz="1400" b="0" i="1"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分析化学</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a:t>
              </a:r>
              <a:r>
                <a:rPr kumimoji="1" lang="en-US" altLang="ja-JP" sz="1400" b="1"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49</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887 (2000).</a:t>
              </a:r>
            </a:p>
            <a:p>
              <a:pPr marL="0" marR="0" lvl="0" indent="0" algn="l" defTabSz="914400" rtl="0" eaLnBrk="0" fontAlgn="base" latinLnBrk="0" hangingPunct="0">
                <a:lnSpc>
                  <a:spcPts val="2400"/>
                </a:lnSpc>
                <a:spcBef>
                  <a:spcPct val="0"/>
                </a:spcBef>
                <a:spcAft>
                  <a:spcPct val="0"/>
                </a:spcAft>
                <a:buClrTx/>
                <a:buSzTx/>
                <a:tabLst>
                  <a:tab pos="228600" algn="l"/>
                </a:tabLst>
              </a:pP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2. 『</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水</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100%</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移動相を用いた</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HPLC</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逆相固定相の保持挙動</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(2)』</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t>
              </a:r>
              <a:endPar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endParaRPr>
            </a:p>
            <a:p>
              <a:pPr marL="0" marR="0" lvl="0" indent="0" algn="l" defTabSz="914400" rtl="0" eaLnBrk="0" fontAlgn="base" latinLnBrk="0" hangingPunct="0">
                <a:lnSpc>
                  <a:spcPts val="2400"/>
                </a:lnSpc>
                <a:spcBef>
                  <a:spcPct val="0"/>
                </a:spcBef>
                <a:spcAft>
                  <a:spcPct val="0"/>
                </a:spcAft>
                <a:buClrTx/>
                <a:buSzTx/>
                <a:tabLst>
                  <a:tab pos="228600" algn="l"/>
                </a:tabLst>
              </a:pPr>
              <a:r>
                <a:rPr lang="en-US" altLang="ja-JP" sz="1400" dirty="0" smtClean="0">
                  <a:latin typeface="HGP教科書体" pitchFamily="18" charset="-128"/>
                  <a:ea typeface="HGP教科書体" pitchFamily="18" charset="-128"/>
                  <a:cs typeface="Arial" pitchFamily="34" charset="0"/>
                </a:rPr>
                <a:t>     </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榎並敏行，</a:t>
              </a:r>
              <a:r>
                <a:rPr kumimoji="1" lang="ja-JP" altLang="en-US" sz="1400" b="0" i="0" u="sng"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長江徳和</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t>
              </a:r>
              <a:r>
                <a:rPr kumimoji="1" lang="en-US" altLang="ja-JP" sz="1400" b="0" i="1"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Chromatography</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t>
              </a:r>
              <a:r>
                <a:rPr kumimoji="1" lang="en-US" altLang="ja-JP" sz="1400" b="1"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22</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33 (2001).</a:t>
              </a:r>
            </a:p>
            <a:p>
              <a:pPr lvl="0" eaLnBrk="0" fontAlgn="base" hangingPunct="0">
                <a:lnSpc>
                  <a:spcPts val="2400"/>
                </a:lnSpc>
                <a:spcBef>
                  <a:spcPct val="0"/>
                </a:spcBef>
                <a:spcAft>
                  <a:spcPct val="0"/>
                </a:spcAft>
                <a:tabLst>
                  <a:tab pos="228600" algn="l"/>
                </a:tabLst>
              </a:pP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3. </a:t>
              </a:r>
              <a:r>
                <a:rPr lang="en-US" altLang="ja-JP" sz="1400" dirty="0" smtClean="0">
                  <a:latin typeface="HGP教科書体" pitchFamily="18" charset="-128"/>
                  <a:ea typeface="HGP教科書体" pitchFamily="18" charset="-128"/>
                  <a:cs typeface="Arial" pitchFamily="34" charset="0"/>
                </a:rPr>
                <a:t>"The </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Retention Behavior of Reversed-Phase HPLC Columns with 100% </a:t>
              </a:r>
            </a:p>
            <a:p>
              <a:pPr lvl="0" eaLnBrk="0" fontAlgn="base" hangingPunct="0">
                <a:lnSpc>
                  <a:spcPts val="2400"/>
                </a:lnSpc>
                <a:spcBef>
                  <a:spcPct val="0"/>
                </a:spcBef>
                <a:spcAft>
                  <a:spcPct val="0"/>
                </a:spcAft>
                <a:tabLst>
                  <a:tab pos="228600" algn="l"/>
                </a:tabLst>
              </a:pPr>
              <a:r>
                <a:rPr lang="en-US" altLang="ja-JP" sz="1400" dirty="0" smtClean="0">
                  <a:latin typeface="HGP教科書体" pitchFamily="18" charset="-128"/>
                  <a:ea typeface="HGP教科書体" pitchFamily="18" charset="-128"/>
                  <a:cs typeface="Arial" pitchFamily="34" charset="0"/>
                </a:rPr>
                <a:t>     </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Aqueous Mobile Phase" </a:t>
              </a:r>
              <a:r>
                <a:rPr kumimoji="1" lang="en-US" altLang="ja-JP" sz="1400" b="0" i="0" u="sng"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N. </a:t>
              </a:r>
              <a:r>
                <a:rPr kumimoji="1" lang="en-US" altLang="ja-JP" sz="1400" b="0" i="0" u="sng" strike="noStrike" cap="none" normalizeH="0" baseline="0" dirty="0" err="1" smtClean="0">
                  <a:ln>
                    <a:noFill/>
                  </a:ln>
                  <a:solidFill>
                    <a:schemeClr val="tx1"/>
                  </a:solidFill>
                  <a:effectLst/>
                  <a:latin typeface="HGP教科書体" pitchFamily="18" charset="-128"/>
                  <a:ea typeface="HGP教科書体" pitchFamily="18" charset="-128"/>
                  <a:cs typeface="Arial" pitchFamily="34" charset="0"/>
                </a:rPr>
                <a:t>Nagae</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T. </a:t>
              </a:r>
              <a:r>
                <a:rPr kumimoji="1" lang="en-US" altLang="ja-JP" sz="1400" b="0" i="0" u="none" strike="noStrike" cap="none" normalizeH="0" baseline="0" dirty="0" err="1" smtClean="0">
                  <a:ln>
                    <a:noFill/>
                  </a:ln>
                  <a:solidFill>
                    <a:schemeClr val="tx1"/>
                  </a:solidFill>
                  <a:effectLst/>
                  <a:latin typeface="HGP教科書体" pitchFamily="18" charset="-128"/>
                  <a:ea typeface="HGP教科書体" pitchFamily="18" charset="-128"/>
                  <a:cs typeface="Arial" pitchFamily="34" charset="0"/>
                </a:rPr>
                <a:t>Enami</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and S. </a:t>
              </a:r>
              <a:r>
                <a:rPr kumimoji="1" lang="en-US" altLang="ja-JP" sz="1400" b="0" i="0" u="none" strike="noStrike" cap="none" normalizeH="0" baseline="0" dirty="0" err="1" smtClean="0">
                  <a:ln>
                    <a:noFill/>
                  </a:ln>
                  <a:solidFill>
                    <a:schemeClr val="tx1"/>
                  </a:solidFill>
                  <a:effectLst/>
                  <a:latin typeface="HGP教科書体" pitchFamily="18" charset="-128"/>
                  <a:ea typeface="HGP教科書体" pitchFamily="18" charset="-128"/>
                  <a:cs typeface="Arial" pitchFamily="34" charset="0"/>
                </a:rPr>
                <a:t>Doshi</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t>
              </a:r>
              <a:r>
                <a:rPr kumimoji="1" lang="en-US" altLang="ja-JP" sz="1400" b="0" i="1"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LCGC North </a:t>
              </a:r>
            </a:p>
            <a:p>
              <a:pPr lvl="0" eaLnBrk="0" fontAlgn="base" hangingPunct="0">
                <a:lnSpc>
                  <a:spcPts val="2400"/>
                </a:lnSpc>
                <a:spcBef>
                  <a:spcPct val="0"/>
                </a:spcBef>
                <a:spcAft>
                  <a:spcPct val="0"/>
                </a:spcAft>
                <a:tabLst>
                  <a:tab pos="228600" algn="l"/>
                </a:tabLst>
              </a:pPr>
              <a:r>
                <a:rPr lang="en-US" altLang="ja-JP" sz="1400" i="1" dirty="0" smtClean="0">
                  <a:latin typeface="HGP教科書体" pitchFamily="18" charset="-128"/>
                  <a:ea typeface="HGP教科書体" pitchFamily="18" charset="-128"/>
                  <a:cs typeface="Arial" pitchFamily="34" charset="0"/>
                </a:rPr>
                <a:t>     </a:t>
              </a:r>
              <a:r>
                <a:rPr kumimoji="1" lang="en-US" altLang="ja-JP" sz="1400" b="0" i="1"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America</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t>
              </a:r>
              <a:r>
                <a:rPr kumimoji="1" lang="en-US" altLang="ja-JP" sz="1400" b="1"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20</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10 (2002).</a:t>
              </a:r>
            </a:p>
            <a:p>
              <a:pPr marL="0" marR="0" lvl="0" indent="0" algn="l" defTabSz="914400" rtl="0" eaLnBrk="0" fontAlgn="base" latinLnBrk="0" hangingPunct="0">
                <a:lnSpc>
                  <a:spcPts val="2400"/>
                </a:lnSpc>
                <a:spcBef>
                  <a:spcPct val="0"/>
                </a:spcBef>
                <a:spcAft>
                  <a:spcPct val="0"/>
                </a:spcAft>
                <a:buClrTx/>
                <a:buSzTx/>
                <a:tabLst>
                  <a:tab pos="228600" algn="l"/>
                </a:tabLst>
              </a:pP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4. "Retention Behavior of Reversed-Phase HPLC Columns with 100% </a:t>
              </a:r>
            </a:p>
            <a:p>
              <a:pPr marL="0" marR="0" lvl="0" indent="0" algn="l" defTabSz="914400" rtl="0" eaLnBrk="0" fontAlgn="base" latinLnBrk="0" hangingPunct="0">
                <a:lnSpc>
                  <a:spcPts val="2400"/>
                </a:lnSpc>
                <a:spcBef>
                  <a:spcPct val="0"/>
                </a:spcBef>
                <a:spcAft>
                  <a:spcPct val="0"/>
                </a:spcAft>
                <a:buClrTx/>
                <a:buSzTx/>
                <a:tabLst>
                  <a:tab pos="228600" algn="l"/>
                </a:tabLst>
              </a:pPr>
              <a:r>
                <a:rPr lang="en-US" altLang="ja-JP" sz="1400" dirty="0" smtClean="0">
                  <a:latin typeface="HGP教科書体" pitchFamily="18" charset="-128"/>
                  <a:ea typeface="HGP教科書体" pitchFamily="18" charset="-128"/>
                  <a:cs typeface="Arial" pitchFamily="34" charset="0"/>
                </a:rPr>
                <a:t>     </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Aqueous Mobile Phase "T. </a:t>
              </a:r>
              <a:r>
                <a:rPr kumimoji="1" lang="en-US" altLang="ja-JP" sz="1400" b="0" i="0" u="none" strike="noStrike" cap="none" normalizeH="0" baseline="0" dirty="0" err="1" smtClean="0">
                  <a:ln>
                    <a:noFill/>
                  </a:ln>
                  <a:solidFill>
                    <a:schemeClr val="tx1"/>
                  </a:solidFill>
                  <a:effectLst/>
                  <a:latin typeface="HGP教科書体" pitchFamily="18" charset="-128"/>
                  <a:ea typeface="HGP教科書体" pitchFamily="18" charset="-128"/>
                  <a:cs typeface="Arial" pitchFamily="34" charset="0"/>
                </a:rPr>
                <a:t>Enami</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and </a:t>
              </a:r>
              <a:r>
                <a:rPr kumimoji="1" lang="en-US" altLang="ja-JP" sz="1400" b="0" i="0" u="sng"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N. </a:t>
              </a:r>
              <a:r>
                <a:rPr kumimoji="1" lang="en-US" altLang="ja-JP" sz="1400" b="0" i="0" u="sng" strike="noStrike" cap="none" normalizeH="0" baseline="0" dirty="0" err="1" smtClean="0">
                  <a:ln>
                    <a:noFill/>
                  </a:ln>
                  <a:solidFill>
                    <a:schemeClr val="tx1"/>
                  </a:solidFill>
                  <a:effectLst/>
                  <a:latin typeface="HGP教科書体" pitchFamily="18" charset="-128"/>
                  <a:ea typeface="HGP教科書体" pitchFamily="18" charset="-128"/>
                  <a:cs typeface="Arial" pitchFamily="34" charset="0"/>
                </a:rPr>
                <a:t>Nagae</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t>
              </a:r>
              <a:r>
                <a:rPr kumimoji="1" lang="en-US" altLang="ja-JP" sz="1400" b="0" i="1"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American  </a:t>
              </a:r>
            </a:p>
            <a:p>
              <a:pPr marL="0" marR="0" lvl="0" indent="0" algn="l" defTabSz="914400" rtl="0" eaLnBrk="0" fontAlgn="base" latinLnBrk="0" hangingPunct="0">
                <a:lnSpc>
                  <a:spcPts val="2400"/>
                </a:lnSpc>
                <a:spcBef>
                  <a:spcPct val="0"/>
                </a:spcBef>
                <a:spcAft>
                  <a:spcPct val="0"/>
                </a:spcAft>
                <a:buClrTx/>
                <a:buSzTx/>
                <a:tabLst>
                  <a:tab pos="228600" algn="l"/>
                </a:tabLst>
              </a:pPr>
              <a:r>
                <a:rPr lang="en-US" altLang="ja-JP" sz="1400" i="1" dirty="0" smtClean="0">
                  <a:latin typeface="HGP教科書体" pitchFamily="18" charset="-128"/>
                  <a:ea typeface="HGP教科書体" pitchFamily="18" charset="-128"/>
                  <a:cs typeface="Arial" pitchFamily="34" charset="0"/>
                </a:rPr>
                <a:t>     </a:t>
              </a:r>
              <a:r>
                <a:rPr kumimoji="1" lang="en-US" altLang="ja-JP" sz="1400" b="0" i="1"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Laboratory</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t>
              </a:r>
              <a:r>
                <a:rPr kumimoji="1" lang="en-US" altLang="ja-JP" sz="1400" b="1"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36</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10 (2004).</a:t>
              </a:r>
            </a:p>
            <a:p>
              <a:pPr marL="0" marR="0" lvl="0" indent="0" algn="l" defTabSz="914400" rtl="0" eaLnBrk="0" fontAlgn="base" latinLnBrk="0" hangingPunct="0">
                <a:lnSpc>
                  <a:spcPts val="2400"/>
                </a:lnSpc>
                <a:spcBef>
                  <a:spcPct val="0"/>
                </a:spcBef>
                <a:spcAft>
                  <a:spcPct val="0"/>
                </a:spcAft>
                <a:buClrTx/>
                <a:buSzTx/>
                <a:tabLst>
                  <a:tab pos="228600" algn="l"/>
                </a:tabLst>
              </a:pP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5. 『</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逆相液体クロマトグラフィーにおける固定相の濡れ特性及び</a:t>
              </a:r>
              <a:endPar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endParaRPr>
            </a:p>
            <a:p>
              <a:pPr marL="0" marR="0" lvl="0" indent="0" algn="l" defTabSz="914400" rtl="0" eaLnBrk="0" fontAlgn="base" latinLnBrk="0" hangingPunct="0">
                <a:lnSpc>
                  <a:spcPts val="2400"/>
                </a:lnSpc>
                <a:spcBef>
                  <a:spcPct val="0"/>
                </a:spcBef>
                <a:spcAft>
                  <a:spcPct val="0"/>
                </a:spcAft>
                <a:buClrTx/>
                <a:buSzTx/>
                <a:tabLst>
                  <a:tab pos="228600" algn="l"/>
                </a:tabLst>
              </a:pPr>
              <a:r>
                <a:rPr lang="en-US" altLang="ja-JP" sz="1400" dirty="0" smtClean="0">
                  <a:latin typeface="HGP教科書体" pitchFamily="18" charset="-128"/>
                  <a:ea typeface="HGP教科書体" pitchFamily="18" charset="-128"/>
                  <a:cs typeface="Arial" pitchFamily="34" charset="0"/>
                </a:rPr>
                <a:t>    </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毛管作用</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榎並敏行，</a:t>
              </a:r>
              <a:r>
                <a:rPr kumimoji="1" lang="ja-JP" altLang="en-US" sz="1400" b="0" i="0" u="sng"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長江徳和</a:t>
              </a:r>
              <a:r>
                <a:rPr kumimoji="1" lang="ja-JP" altLang="en-US"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t>
              </a:r>
              <a:r>
                <a:rPr kumimoji="1" lang="ja-JP" altLang="en-US" sz="1400" b="0" i="1"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分析化学</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a:t>
              </a:r>
              <a:r>
                <a:rPr kumimoji="1" lang="en-US" altLang="ja-JP" sz="1400" b="1"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53</a:t>
              </a:r>
              <a:r>
                <a:rPr kumimoji="1" lang="en-US" altLang="ja-JP" sz="1400" b="0" i="0" u="none" strike="noStrike" cap="none" normalizeH="0" baseline="0" dirty="0" smtClean="0">
                  <a:ln>
                    <a:noFill/>
                  </a:ln>
                  <a:solidFill>
                    <a:schemeClr val="tx1"/>
                  </a:solidFill>
                  <a:effectLst/>
                  <a:latin typeface="HGP教科書体" pitchFamily="18" charset="-128"/>
                  <a:ea typeface="HGP教科書体" pitchFamily="18" charset="-128"/>
                  <a:cs typeface="Arial" pitchFamily="34" charset="0"/>
                </a:rPr>
                <a:t>, 1309 (2004).</a:t>
              </a:r>
            </a:p>
            <a:p>
              <a:pPr marL="228600" lvl="0" indent="-228600" fontAlgn="base">
                <a:lnSpc>
                  <a:spcPts val="2400"/>
                </a:lnSpc>
                <a:spcBef>
                  <a:spcPct val="0"/>
                </a:spcBef>
                <a:spcAft>
                  <a:spcPct val="0"/>
                </a:spcAft>
                <a:tabLst>
                  <a:tab pos="228600" algn="l"/>
                </a:tabLst>
              </a:pPr>
              <a:r>
                <a:rPr lang="en-US" altLang="ja-JP" sz="1400" b="1" dirty="0" smtClean="0">
                  <a:solidFill>
                    <a:srgbClr val="CC0000"/>
                  </a:solidFill>
                  <a:latin typeface="HGP教科書体" pitchFamily="18" charset="-128"/>
                  <a:ea typeface="HGP教科書体" pitchFamily="18" charset="-128"/>
                  <a:cs typeface="Arial" pitchFamily="34" charset="0"/>
                </a:rPr>
                <a:t>6. </a:t>
              </a:r>
              <a:r>
                <a:rPr lang="ja-JP" altLang="en-US" sz="1400" b="1" dirty="0" smtClean="0">
                  <a:solidFill>
                    <a:srgbClr val="CC0000"/>
                  </a:solidFill>
                  <a:latin typeface="HGP教科書体" pitchFamily="18" charset="-128"/>
                  <a:ea typeface="HGP教科書体" pitchFamily="18" charset="-128"/>
                  <a:cs typeface="Arial" pitchFamily="34" charset="0"/>
                </a:rPr>
                <a:t>総合論文</a:t>
              </a:r>
              <a:r>
                <a:rPr lang="ja-JP" altLang="ja-JP" sz="1400" b="1" dirty="0" smtClean="0">
                  <a:solidFill>
                    <a:srgbClr val="CC0000"/>
                  </a:solidFill>
                  <a:latin typeface="HGP教科書体" pitchFamily="18" charset="-128"/>
                  <a:ea typeface="HGP教科書体" pitchFamily="18" charset="-128"/>
                  <a:cs typeface="Arial" pitchFamily="34" charset="0"/>
                </a:rPr>
                <a:t>『水</a:t>
              </a:r>
              <a:r>
                <a:rPr lang="en-US" altLang="ja-JP" sz="1400" b="1" dirty="0" smtClean="0">
                  <a:solidFill>
                    <a:srgbClr val="CC0000"/>
                  </a:solidFill>
                  <a:latin typeface="HGP教科書体" pitchFamily="18" charset="-128"/>
                  <a:ea typeface="HGP教科書体" pitchFamily="18" charset="-128"/>
                  <a:cs typeface="Arial" pitchFamily="34" charset="0"/>
                </a:rPr>
                <a:t>100%</a:t>
              </a:r>
              <a:r>
                <a:rPr lang="ja-JP" altLang="en-US" sz="1400" b="1" dirty="0" smtClean="0">
                  <a:solidFill>
                    <a:srgbClr val="CC0000"/>
                  </a:solidFill>
                  <a:latin typeface="HGP教科書体" pitchFamily="18" charset="-128"/>
                  <a:ea typeface="HGP教科書体" pitchFamily="18" charset="-128"/>
                  <a:cs typeface="Arial" pitchFamily="34" charset="0"/>
                </a:rPr>
                <a:t>移動相を用いた高速液体クロマトグラフィー</a:t>
              </a:r>
              <a:endParaRPr lang="en-US" altLang="ja-JP" sz="1400" b="1" dirty="0" smtClean="0">
                <a:solidFill>
                  <a:srgbClr val="CC0000"/>
                </a:solidFill>
                <a:latin typeface="HGP教科書体" pitchFamily="18" charset="-128"/>
                <a:ea typeface="HGP教科書体" pitchFamily="18" charset="-128"/>
                <a:cs typeface="Arial" pitchFamily="34" charset="0"/>
              </a:endParaRPr>
            </a:p>
            <a:p>
              <a:pPr marL="228600" lvl="0" indent="-228600" fontAlgn="base">
                <a:lnSpc>
                  <a:spcPts val="2400"/>
                </a:lnSpc>
                <a:spcBef>
                  <a:spcPct val="0"/>
                </a:spcBef>
                <a:spcAft>
                  <a:spcPct val="0"/>
                </a:spcAft>
                <a:tabLst>
                  <a:tab pos="228600" algn="l"/>
                </a:tabLst>
              </a:pPr>
              <a:r>
                <a:rPr lang="en-US" altLang="ja-JP" sz="1400" b="1" dirty="0" smtClean="0">
                  <a:solidFill>
                    <a:srgbClr val="CC0000"/>
                  </a:solidFill>
                  <a:latin typeface="HGP教科書体" pitchFamily="18" charset="-128"/>
                  <a:ea typeface="HGP教科書体" pitchFamily="18" charset="-128"/>
                  <a:cs typeface="Arial" pitchFamily="34" charset="0"/>
                </a:rPr>
                <a:t>    </a:t>
              </a:r>
              <a:r>
                <a:rPr lang="ja-JP" altLang="en-US" sz="1400" b="1" dirty="0" smtClean="0">
                  <a:solidFill>
                    <a:srgbClr val="CC0000"/>
                  </a:solidFill>
                  <a:latin typeface="HGP教科書体" pitchFamily="18" charset="-128"/>
                  <a:ea typeface="HGP教科書体" pitchFamily="18" charset="-128"/>
                  <a:cs typeface="Arial" pitchFamily="34" charset="0"/>
                </a:rPr>
                <a:t>逆相固定相の保持挙動</a:t>
              </a:r>
              <a:r>
                <a:rPr lang="en-US" altLang="ja-JP" sz="1400" b="1" dirty="0" smtClean="0">
                  <a:solidFill>
                    <a:srgbClr val="CC0000"/>
                  </a:solidFill>
                  <a:latin typeface="HGP教科書体" pitchFamily="18" charset="-128"/>
                  <a:ea typeface="HGP教科書体" pitchFamily="18" charset="-128"/>
                  <a:cs typeface="Arial" pitchFamily="34" charset="0"/>
                </a:rPr>
                <a:t>』</a:t>
              </a:r>
              <a:r>
                <a:rPr lang="ja-JP" altLang="en-US" sz="1400" b="1" u="sng" dirty="0" smtClean="0">
                  <a:solidFill>
                    <a:srgbClr val="CC0000"/>
                  </a:solidFill>
                  <a:latin typeface="HGP教科書体" pitchFamily="18" charset="-128"/>
                  <a:ea typeface="HGP教科書体" pitchFamily="18" charset="-128"/>
                  <a:cs typeface="Arial" pitchFamily="34" charset="0"/>
                </a:rPr>
                <a:t>長江徳和</a:t>
              </a:r>
              <a:r>
                <a:rPr lang="ja-JP" altLang="en-US" sz="1400" b="1" dirty="0" smtClean="0">
                  <a:solidFill>
                    <a:srgbClr val="CC0000"/>
                  </a:solidFill>
                  <a:latin typeface="HGP教科書体" pitchFamily="18" charset="-128"/>
                  <a:ea typeface="HGP教科書体" pitchFamily="18" charset="-128"/>
                  <a:cs typeface="Arial" pitchFamily="34" charset="0"/>
                </a:rPr>
                <a:t>、</a:t>
              </a:r>
              <a:r>
                <a:rPr lang="ja-JP" altLang="en-US" sz="1400" b="1" i="1" dirty="0" smtClean="0">
                  <a:solidFill>
                    <a:srgbClr val="CC0000"/>
                  </a:solidFill>
                  <a:latin typeface="HGP教科書体" pitchFamily="18" charset="-128"/>
                  <a:ea typeface="HGP教科書体" pitchFamily="18" charset="-128"/>
                  <a:cs typeface="Arial" pitchFamily="34" charset="0"/>
                </a:rPr>
                <a:t>分析化学</a:t>
              </a:r>
              <a:r>
                <a:rPr lang="ja-JP" altLang="en-US" sz="1400" b="1" dirty="0" smtClean="0">
                  <a:solidFill>
                    <a:srgbClr val="CC0000"/>
                  </a:solidFill>
                  <a:latin typeface="HGP教科書体" pitchFamily="18" charset="-128"/>
                  <a:ea typeface="HGP教科書体" pitchFamily="18" charset="-128"/>
                  <a:cs typeface="Arial" pitchFamily="34" charset="0"/>
                </a:rPr>
                <a:t>，</a:t>
              </a:r>
              <a:r>
                <a:rPr lang="en-US" altLang="ja-JP" sz="1400" b="1" dirty="0" smtClean="0">
                  <a:solidFill>
                    <a:srgbClr val="CC0000"/>
                  </a:solidFill>
                  <a:latin typeface="HGP教科書体" pitchFamily="18" charset="-128"/>
                  <a:ea typeface="HGP教科書体" pitchFamily="18" charset="-128"/>
                  <a:cs typeface="Arial" pitchFamily="34" charset="0"/>
                </a:rPr>
                <a:t>59, 193 (2010).</a:t>
              </a:r>
            </a:p>
            <a:p>
              <a:pPr marL="0" marR="0" lvl="0" indent="0" algn="l" defTabSz="914400" rtl="0" eaLnBrk="0" fontAlgn="base" latinLnBrk="0" hangingPunct="0">
                <a:lnSpc>
                  <a:spcPts val="1700"/>
                </a:lnSpc>
                <a:spcBef>
                  <a:spcPct val="0"/>
                </a:spcBef>
                <a:spcAft>
                  <a:spcPct val="0"/>
                </a:spcAft>
                <a:buClrTx/>
                <a:buSzTx/>
                <a:tabLst>
                  <a:tab pos="228600" algn="l"/>
                </a:tabLst>
              </a:pPr>
              <a:endPar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p:txBody>
        </p:sp>
        <p:sp>
          <p:nvSpPr>
            <p:cNvPr id="8" name="正方形/長方形 7"/>
            <p:cNvSpPr/>
            <p:nvPr/>
          </p:nvSpPr>
          <p:spPr>
            <a:xfrm>
              <a:off x="4314982" y="4641972"/>
              <a:ext cx="2510982" cy="541790"/>
            </a:xfrm>
            <a:prstGeom prst="rect">
              <a:avLst/>
            </a:prstGeom>
          </p:spPr>
          <p:txBody>
            <a:bodyPr wrap="square">
              <a:spAutoFit/>
            </a:bodyPr>
            <a:lstStyle/>
            <a:p>
              <a:pPr>
                <a:lnSpc>
                  <a:spcPts val="1600"/>
                </a:lnSpc>
              </a:pPr>
              <a:r>
                <a:rPr lang="ja-JP" altLang="en-US" sz="1400" dirty="0" smtClean="0">
                  <a:latin typeface="HG丸ｺﾞｼｯｸM-PRO" pitchFamily="50" charset="-128"/>
                  <a:ea typeface="HG丸ｺﾞｼｯｸM-PRO" pitchFamily="50" charset="-128"/>
                </a:rPr>
                <a:t>充填剤細孔内からの移動相の抜け出し</a:t>
              </a:r>
            </a:p>
            <a:p>
              <a:pPr>
                <a:lnSpc>
                  <a:spcPts val="1600"/>
                </a:lnSpc>
              </a:pPr>
              <a:r>
                <a:rPr lang="ja-JP" altLang="en-US" sz="1400" dirty="0" smtClean="0">
                  <a:latin typeface="HG丸ｺﾞｼｯｸM-PRO" pitchFamily="50" charset="-128"/>
                  <a:ea typeface="HG丸ｺﾞｼｯｸM-PRO" pitchFamily="50" charset="-128"/>
                </a:rPr>
                <a:t>細孔径，アルキル基，温度，塩の種類・</a:t>
              </a:r>
              <a:endParaRPr lang="en-US" altLang="ja-JP" sz="1400" dirty="0" smtClean="0">
                <a:latin typeface="HG丸ｺﾞｼｯｸM-PRO" pitchFamily="50" charset="-128"/>
                <a:ea typeface="HG丸ｺﾞｼｯｸM-PRO" pitchFamily="50" charset="-128"/>
              </a:endParaRPr>
            </a:p>
            <a:p>
              <a:pPr>
                <a:lnSpc>
                  <a:spcPts val="1600"/>
                </a:lnSpc>
              </a:pPr>
              <a:r>
                <a:rPr lang="ja-JP" altLang="en-US" sz="1400" dirty="0" smtClean="0">
                  <a:latin typeface="HG丸ｺﾞｼｯｸM-PRO" pitchFamily="50" charset="-128"/>
                  <a:ea typeface="HG丸ｺﾞｼｯｸM-PRO" pitchFamily="50" charset="-128"/>
                </a:rPr>
                <a:t>濃度などの影響</a:t>
              </a:r>
              <a:endParaRPr lang="ja-JP" altLang="en-US" sz="1400" dirty="0">
                <a:latin typeface="HG丸ｺﾞｼｯｸM-PRO" pitchFamily="50" charset="-128"/>
                <a:ea typeface="HG丸ｺﾞｼｯｸM-PRO" pitchFamily="50" charset="-128"/>
              </a:endParaRPr>
            </a:p>
          </p:txBody>
        </p:sp>
        <p:sp>
          <p:nvSpPr>
            <p:cNvPr id="9" name="正方形/長方形 8"/>
            <p:cNvSpPr/>
            <p:nvPr/>
          </p:nvSpPr>
          <p:spPr>
            <a:xfrm>
              <a:off x="4304449" y="5549049"/>
              <a:ext cx="2401847" cy="149117"/>
            </a:xfrm>
            <a:prstGeom prst="rect">
              <a:avLst/>
            </a:prstGeom>
          </p:spPr>
          <p:txBody>
            <a:bodyPr wrap="square">
              <a:spAutoFit/>
            </a:bodyPr>
            <a:lstStyle/>
            <a:p>
              <a:r>
                <a:rPr lang="ja-JP" altLang="en-US" sz="1400" dirty="0" smtClean="0">
                  <a:latin typeface="HG丸ｺﾞｼｯｸM-PRO" pitchFamily="50" charset="-128"/>
                  <a:ea typeface="HG丸ｺﾞｼｯｸM-PRO" pitchFamily="50" charset="-128"/>
                </a:rPr>
                <a:t>移動相の抜け出し現象のヒステリシス</a:t>
              </a:r>
              <a:endParaRPr lang="ja-JP" altLang="en-US" sz="1400" dirty="0">
                <a:latin typeface="HG丸ｺﾞｼｯｸM-PRO" pitchFamily="50" charset="-128"/>
                <a:ea typeface="HG丸ｺﾞｼｯｸM-PRO" pitchFamily="50" charset="-128"/>
              </a:endParaRPr>
            </a:p>
          </p:txBody>
        </p:sp>
        <p:sp>
          <p:nvSpPr>
            <p:cNvPr id="10" name="正方形/長方形 9"/>
            <p:cNvSpPr/>
            <p:nvPr/>
          </p:nvSpPr>
          <p:spPr>
            <a:xfrm>
              <a:off x="4304449" y="5863037"/>
              <a:ext cx="1062777" cy="149117"/>
            </a:xfrm>
            <a:prstGeom prst="rect">
              <a:avLst/>
            </a:prstGeom>
          </p:spPr>
          <p:txBody>
            <a:bodyPr wrap="none">
              <a:spAutoFit/>
            </a:bodyPr>
            <a:lstStyle/>
            <a:p>
              <a:r>
                <a:rPr lang="ja-JP" altLang="en-US" sz="1400" dirty="0" smtClean="0">
                  <a:latin typeface="HG丸ｺﾞｼｯｸM-PRO" pitchFamily="50" charset="-128"/>
                  <a:ea typeface="HG丸ｺﾞｼｯｸM-PRO" pitchFamily="50" charset="-128"/>
                </a:rPr>
                <a:t>毛管現象の適応</a:t>
              </a:r>
              <a:endParaRPr lang="ja-JP" altLang="en-US" sz="1400" dirty="0">
                <a:latin typeface="HG丸ｺﾞｼｯｸM-PRO" pitchFamily="50" charset="-128"/>
                <a:ea typeface="HG丸ｺﾞｼｯｸM-PRO" pitchFamily="50" charset="-128"/>
              </a:endParaRPr>
            </a:p>
          </p:txBody>
        </p:sp>
        <p:sp>
          <p:nvSpPr>
            <p:cNvPr id="11" name="正方形/長方形 10"/>
            <p:cNvSpPr/>
            <p:nvPr/>
          </p:nvSpPr>
          <p:spPr>
            <a:xfrm>
              <a:off x="4304449" y="6107249"/>
              <a:ext cx="2400301" cy="253498"/>
            </a:xfrm>
            <a:prstGeom prst="rect">
              <a:avLst/>
            </a:prstGeom>
          </p:spPr>
          <p:txBody>
            <a:bodyPr wrap="square">
              <a:spAutoFit/>
            </a:bodyPr>
            <a:lstStyle/>
            <a:p>
              <a:r>
                <a:rPr lang="ja-JP" altLang="en-US" sz="1400" dirty="0" smtClean="0">
                  <a:latin typeface="HG丸ｺﾞｼｯｸM-PRO" pitchFamily="50" charset="-128"/>
                  <a:ea typeface="HG丸ｺﾞｼｯｸM-PRO" pitchFamily="50" charset="-128"/>
                </a:rPr>
                <a:t>総合論文として上記内容と新たな実験結果のまとめ</a:t>
              </a:r>
              <a:endParaRPr lang="ja-JP" altLang="en-US" sz="1400" dirty="0">
                <a:latin typeface="HG丸ｺﾞｼｯｸM-PRO" pitchFamily="50" charset="-128"/>
                <a:ea typeface="HG丸ｺﾞｼｯｸM-PRO" pitchFamily="50" charset="-128"/>
              </a:endParaRPr>
            </a:p>
          </p:txBody>
        </p:sp>
        <p:sp>
          <p:nvSpPr>
            <p:cNvPr id="12" name="右中かっこ 11"/>
            <p:cNvSpPr/>
            <p:nvPr/>
          </p:nvSpPr>
          <p:spPr>
            <a:xfrm>
              <a:off x="4092080" y="4327984"/>
              <a:ext cx="212370" cy="1038539"/>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3" name="直線矢印コネクタ 12"/>
            <p:cNvCxnSpPr/>
            <p:nvPr/>
          </p:nvCxnSpPr>
          <p:spPr>
            <a:xfrm>
              <a:off x="4092079" y="5618823"/>
              <a:ext cx="246491"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4092079" y="5932811"/>
              <a:ext cx="246491"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4092079" y="6246799"/>
              <a:ext cx="246491"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5424151"/>
      </p:ext>
    </p:extLst>
  </p:cSld>
  <p:clrMapOvr>
    <a:masterClrMapping/>
  </p:clrMapOvr>
  <p:transition>
    <p:pull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a:spLocks noGrp="1" noChangeArrowheads="1"/>
          </p:cNvSpPr>
          <p:nvPr>
            <p:ph type="sldNum" sz="quarter" idx="4"/>
          </p:nvPr>
        </p:nvSpPr>
        <p:spPr/>
        <p:txBody>
          <a:bodyPr/>
          <a:lstStyle/>
          <a:p>
            <a:fld id="{1EA6F074-6A0F-49C5-A1CC-95ECBE23A203}" type="slidenum">
              <a:rPr lang="en-US" altLang="ja-JP"/>
              <a:pPr/>
              <a:t>26</a:t>
            </a:fld>
            <a:endParaRPr lang="en-US" altLang="ja-JP"/>
          </a:p>
        </p:txBody>
      </p:sp>
      <p:sp>
        <p:nvSpPr>
          <p:cNvPr id="467970" name="Rectangle 2"/>
          <p:cNvSpPr>
            <a:spLocks noGrp="1" noChangeArrowheads="1"/>
          </p:cNvSpPr>
          <p:nvPr>
            <p:ph type="ctrTitle"/>
          </p:nvPr>
        </p:nvSpPr>
        <p:spPr>
          <a:xfrm>
            <a:off x="441889" y="696913"/>
            <a:ext cx="8702111" cy="2549525"/>
          </a:xfrm>
        </p:spPr>
        <p:txBody>
          <a:bodyPr/>
          <a:lstStyle/>
          <a:p>
            <a:r>
              <a:rPr lang="ja-JP" altLang="en-US" sz="4000" dirty="0">
                <a:solidFill>
                  <a:schemeClr val="folHlink"/>
                </a:solidFill>
                <a:effectLst>
                  <a:outerShdw blurRad="38100" dist="38100" dir="2700000" algn="tl">
                    <a:srgbClr val="C0C0C0"/>
                  </a:outerShdw>
                </a:effectLst>
              </a:rPr>
              <a:t>逆相固定相のアルキル基</a:t>
            </a:r>
            <a:r>
              <a:rPr lang="ja-JP" altLang="en-US" sz="4000" dirty="0" smtClean="0">
                <a:solidFill>
                  <a:schemeClr val="folHlink"/>
                </a:solidFill>
                <a:effectLst>
                  <a:outerShdw blurRad="38100" dist="38100" dir="2700000" algn="tl">
                    <a:srgbClr val="C0C0C0"/>
                  </a:outerShdw>
                </a:effectLst>
              </a:rPr>
              <a:t>：寝込んで</a:t>
            </a:r>
            <a:r>
              <a:rPr lang="en-US" altLang="ja-JP" sz="4000" dirty="0" smtClean="0">
                <a:solidFill>
                  <a:schemeClr val="folHlink"/>
                </a:solidFill>
                <a:effectLst>
                  <a:outerShdw blurRad="38100" dist="38100" dir="2700000" algn="tl">
                    <a:srgbClr val="C0C0C0"/>
                  </a:outerShdw>
                </a:effectLst>
              </a:rPr>
              <a:t/>
            </a:r>
            <a:br>
              <a:rPr lang="en-US" altLang="ja-JP" sz="4000" dirty="0" smtClean="0">
                <a:solidFill>
                  <a:schemeClr val="folHlink"/>
                </a:solidFill>
                <a:effectLst>
                  <a:outerShdw blurRad="38100" dist="38100" dir="2700000" algn="tl">
                    <a:srgbClr val="C0C0C0"/>
                  </a:outerShdw>
                </a:effectLst>
              </a:rPr>
            </a:br>
            <a:r>
              <a:rPr lang="ja-JP" altLang="en-US" sz="4000" dirty="0" smtClean="0">
                <a:solidFill>
                  <a:schemeClr val="folHlink"/>
                </a:solidFill>
                <a:effectLst>
                  <a:outerShdw blurRad="38100" dist="38100" dir="2700000" algn="tl">
                    <a:srgbClr val="C0C0C0"/>
                  </a:outerShdw>
                </a:effectLst>
              </a:rPr>
              <a:t>（絡み合って）いるの</a:t>
            </a:r>
            <a:r>
              <a:rPr lang="ja-JP" altLang="en-US" sz="4000" dirty="0">
                <a:solidFill>
                  <a:schemeClr val="folHlink"/>
                </a:solidFill>
                <a:effectLst>
                  <a:outerShdw blurRad="38100" dist="38100" dir="2700000" algn="tl">
                    <a:srgbClr val="C0C0C0"/>
                  </a:outerShdw>
                </a:effectLst>
              </a:rPr>
              <a:t>か</a:t>
            </a:r>
            <a:r>
              <a:rPr lang="ja-JP" altLang="en-US" sz="3200" dirty="0">
                <a:solidFill>
                  <a:schemeClr val="folHlink"/>
                </a:solidFill>
                <a:effectLst>
                  <a:outerShdw blurRad="38100" dist="38100" dir="2700000" algn="tl">
                    <a:srgbClr val="C0C0C0"/>
                  </a:outerShdw>
                </a:effectLst>
              </a:rPr>
              <a:t>（</a:t>
            </a:r>
            <a:r>
              <a:rPr lang="en-US" altLang="ja-JP" sz="3200" dirty="0" err="1">
                <a:solidFill>
                  <a:schemeClr val="folHlink"/>
                </a:solidFill>
                <a:effectLst>
                  <a:outerShdw blurRad="38100" dist="38100" dir="2700000" algn="tl">
                    <a:srgbClr val="C0C0C0"/>
                  </a:outerShdw>
                </a:effectLst>
              </a:rPr>
              <a:t>Ligand</a:t>
            </a:r>
            <a:r>
              <a:rPr lang="en-US" altLang="ja-JP" sz="3200" dirty="0">
                <a:solidFill>
                  <a:schemeClr val="folHlink"/>
                </a:solidFill>
                <a:effectLst>
                  <a:outerShdw blurRad="38100" dist="38100" dir="2700000" algn="tl">
                    <a:srgbClr val="C0C0C0"/>
                  </a:outerShdw>
                </a:effectLst>
              </a:rPr>
              <a:t> Collapse)</a:t>
            </a:r>
            <a:r>
              <a:rPr lang="en-US" altLang="ja-JP" sz="4000" dirty="0">
                <a:solidFill>
                  <a:schemeClr val="folHlink"/>
                </a:solidFill>
                <a:effectLst>
                  <a:outerShdw blurRad="38100" dist="38100" dir="2700000" algn="tl">
                    <a:srgbClr val="C0C0C0"/>
                  </a:outerShdw>
                </a:effectLst>
              </a:rPr>
              <a:t/>
            </a:r>
            <a:br>
              <a:rPr lang="en-US" altLang="ja-JP" sz="4000" dirty="0">
                <a:solidFill>
                  <a:schemeClr val="folHlink"/>
                </a:solidFill>
                <a:effectLst>
                  <a:outerShdw blurRad="38100" dist="38100" dir="2700000" algn="tl">
                    <a:srgbClr val="C0C0C0"/>
                  </a:outerShdw>
                </a:effectLst>
              </a:rPr>
            </a:br>
            <a:r>
              <a:rPr lang="ja-JP" altLang="en-US" sz="4000" dirty="0">
                <a:solidFill>
                  <a:schemeClr val="folHlink"/>
                </a:solidFill>
                <a:effectLst>
                  <a:outerShdw blurRad="38100" dist="38100" dir="2700000" algn="tl">
                    <a:srgbClr val="C0C0C0"/>
                  </a:outerShdw>
                </a:effectLst>
              </a:rPr>
              <a:t>または立ち上がっているのか？</a:t>
            </a:r>
            <a:br>
              <a:rPr lang="ja-JP" altLang="en-US" sz="4000" dirty="0">
                <a:solidFill>
                  <a:schemeClr val="folHlink"/>
                </a:solidFill>
                <a:effectLst>
                  <a:outerShdw blurRad="38100" dist="38100" dir="2700000" algn="tl">
                    <a:srgbClr val="C0C0C0"/>
                  </a:outerShdw>
                </a:effectLst>
              </a:rPr>
            </a:br>
            <a:endParaRPr lang="ja-JP" altLang="en-US" sz="4000" dirty="0">
              <a:solidFill>
                <a:schemeClr val="folHlink"/>
              </a:solidFill>
            </a:endParaRPr>
          </a:p>
        </p:txBody>
      </p:sp>
      <p:sp>
        <p:nvSpPr>
          <p:cNvPr id="467972" name="Rectangle 4"/>
          <p:cNvSpPr>
            <a:spLocks noGrp="1" noChangeArrowheads="1"/>
          </p:cNvSpPr>
          <p:nvPr>
            <p:ph type="subTitle" idx="1"/>
          </p:nvPr>
        </p:nvSpPr>
        <p:spPr>
          <a:xfrm>
            <a:off x="781665" y="3886200"/>
            <a:ext cx="7565921" cy="1752600"/>
          </a:xfrm>
        </p:spPr>
        <p:txBody>
          <a:bodyPr/>
          <a:lstStyle/>
          <a:p>
            <a:r>
              <a:rPr lang="ja-JP" altLang="en-US" dirty="0"/>
              <a:t>一般的にはアルキル基は立ち上がっていると考えられて</a:t>
            </a:r>
            <a:r>
              <a:rPr lang="ja-JP" altLang="en-US" dirty="0" smtClean="0"/>
              <a:t>いる？</a:t>
            </a:r>
            <a:endParaRPr lang="ja-JP" altLang="en-US" dirty="0"/>
          </a:p>
          <a:p>
            <a:r>
              <a:rPr lang="ja-JP" altLang="en-US" dirty="0">
                <a:solidFill>
                  <a:schemeClr val="hlink"/>
                </a:solidFill>
              </a:rPr>
              <a:t>しかし視点を変えると違った見方ができる</a:t>
            </a:r>
          </a:p>
        </p:txBody>
      </p:sp>
    </p:spTree>
  </p:cSld>
  <p:clrMapOvr>
    <a:masterClrMapping/>
  </p:clrMapOvr>
  <p:transition>
    <p:pull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スライド番号プレースホルダ 7"/>
          <p:cNvSpPr>
            <a:spLocks noGrp="1"/>
          </p:cNvSpPr>
          <p:nvPr>
            <p:ph type="sldNum" sz="quarter" idx="12"/>
          </p:nvPr>
        </p:nvSpPr>
        <p:spPr/>
        <p:txBody>
          <a:bodyPr/>
          <a:lstStyle/>
          <a:p>
            <a:fld id="{35A1FD84-A8DF-407B-8507-7F3918B79310}" type="slidenum">
              <a:rPr lang="en-US" altLang="ja-JP"/>
              <a:pPr/>
              <a:t>27</a:t>
            </a:fld>
            <a:endParaRPr lang="en-US" altLang="ja-JP"/>
          </a:p>
        </p:txBody>
      </p:sp>
      <p:sp>
        <p:nvSpPr>
          <p:cNvPr id="470018" name="Rectangle 2"/>
          <p:cNvSpPr>
            <a:spLocks noGrp="1" noChangeArrowheads="1"/>
          </p:cNvSpPr>
          <p:nvPr>
            <p:ph type="title"/>
          </p:nvPr>
        </p:nvSpPr>
        <p:spPr>
          <a:xfrm>
            <a:off x="468313" y="0"/>
            <a:ext cx="8229600" cy="1143000"/>
          </a:xfrm>
        </p:spPr>
        <p:txBody>
          <a:bodyPr/>
          <a:lstStyle/>
          <a:p>
            <a:pPr algn="ctr"/>
            <a:r>
              <a:rPr lang="ja-JP" altLang="en-US" sz="3600"/>
              <a:t>有機溶媒中でのオクタデカンの状態</a:t>
            </a:r>
          </a:p>
        </p:txBody>
      </p:sp>
      <p:sp>
        <p:nvSpPr>
          <p:cNvPr id="470019" name="Text Box 3"/>
          <p:cNvSpPr txBox="1">
            <a:spLocks noChangeArrowheads="1"/>
          </p:cNvSpPr>
          <p:nvPr/>
        </p:nvSpPr>
        <p:spPr bwMode="auto">
          <a:xfrm>
            <a:off x="390526" y="2084389"/>
            <a:ext cx="2862263" cy="1015663"/>
          </a:xfrm>
          <a:prstGeom prst="rect">
            <a:avLst/>
          </a:prstGeom>
          <a:noFill/>
          <a:ln w="9525">
            <a:noFill/>
            <a:miter lim="800000"/>
            <a:headEnd/>
            <a:tailEnd/>
          </a:ln>
          <a:effectLst/>
        </p:spPr>
        <p:txBody>
          <a:bodyPr>
            <a:spAutoFit/>
          </a:bodyPr>
          <a:lstStyle/>
          <a:p>
            <a:pPr>
              <a:spcBef>
                <a:spcPct val="50000"/>
              </a:spcBef>
            </a:pPr>
            <a:r>
              <a:rPr lang="ja-JP" altLang="en-US" sz="2000" b="1" dirty="0">
                <a:latin typeface="Arial" charset="0"/>
              </a:rPr>
              <a:t>メタノールにオクタデカン</a:t>
            </a:r>
            <a:r>
              <a:rPr lang="ja-JP" altLang="en-US" sz="2000" b="1" dirty="0">
                <a:latin typeface="Century Gothic" pitchFamily="34" charset="0"/>
              </a:rPr>
              <a:t>（</a:t>
            </a:r>
            <a:r>
              <a:rPr lang="en-US" altLang="ja-JP" sz="2000" b="1" dirty="0">
                <a:latin typeface="Century Gothic" pitchFamily="34" charset="0"/>
              </a:rPr>
              <a:t>C</a:t>
            </a:r>
            <a:r>
              <a:rPr lang="en-US" altLang="ja-JP" sz="2000" b="1" baseline="-25000" dirty="0">
                <a:latin typeface="Century Gothic" pitchFamily="34" charset="0"/>
              </a:rPr>
              <a:t>18</a:t>
            </a:r>
            <a:r>
              <a:rPr lang="en-US" altLang="ja-JP" sz="2000" b="1" dirty="0">
                <a:latin typeface="Century Gothic" pitchFamily="34" charset="0"/>
              </a:rPr>
              <a:t>H</a:t>
            </a:r>
            <a:r>
              <a:rPr lang="en-US" altLang="ja-JP" sz="2000" b="1" baseline="-25000" dirty="0">
                <a:latin typeface="Century Gothic" pitchFamily="34" charset="0"/>
              </a:rPr>
              <a:t>38</a:t>
            </a:r>
            <a:r>
              <a:rPr lang="en-US" altLang="ja-JP" sz="2000" b="1" dirty="0">
                <a:latin typeface="Century Gothic" pitchFamily="34" charset="0"/>
              </a:rPr>
              <a:t>)</a:t>
            </a:r>
            <a:r>
              <a:rPr lang="ja-JP" altLang="en-US" sz="2000" b="1" dirty="0" smtClean="0">
                <a:latin typeface="Arial" charset="0"/>
              </a:rPr>
              <a:t>は混ざらない（溶けない）</a:t>
            </a:r>
            <a:endParaRPr lang="ja-JP" altLang="en-US" sz="2000" b="1" dirty="0">
              <a:latin typeface="Arial" charset="0"/>
            </a:endParaRPr>
          </a:p>
        </p:txBody>
      </p:sp>
      <p:sp>
        <p:nvSpPr>
          <p:cNvPr id="470020" name="Text Box 4"/>
          <p:cNvSpPr txBox="1">
            <a:spLocks noChangeArrowheads="1"/>
          </p:cNvSpPr>
          <p:nvPr/>
        </p:nvSpPr>
        <p:spPr bwMode="auto">
          <a:xfrm>
            <a:off x="392114" y="4022582"/>
            <a:ext cx="2713037" cy="1006475"/>
          </a:xfrm>
          <a:prstGeom prst="rect">
            <a:avLst/>
          </a:prstGeom>
          <a:noFill/>
          <a:ln w="9525">
            <a:noFill/>
            <a:miter lim="800000"/>
            <a:headEnd/>
            <a:tailEnd/>
          </a:ln>
          <a:effectLst/>
        </p:spPr>
        <p:txBody>
          <a:bodyPr>
            <a:spAutoFit/>
          </a:bodyPr>
          <a:lstStyle/>
          <a:p>
            <a:pPr>
              <a:spcBef>
                <a:spcPct val="50000"/>
              </a:spcBef>
            </a:pPr>
            <a:r>
              <a:rPr lang="ja-JP" altLang="en-US" sz="2000" b="1" dirty="0">
                <a:latin typeface="Century Gothic" pitchFamily="34" charset="0"/>
              </a:rPr>
              <a:t>テトラヒドロフラン（</a:t>
            </a:r>
            <a:r>
              <a:rPr lang="en-US" altLang="ja-JP" sz="2000" b="1" dirty="0">
                <a:latin typeface="Century Gothic" pitchFamily="34" charset="0"/>
              </a:rPr>
              <a:t>THF)</a:t>
            </a:r>
            <a:r>
              <a:rPr lang="ja-JP" altLang="en-US" sz="2000" b="1" dirty="0">
                <a:latin typeface="Century Gothic" pitchFamily="34" charset="0"/>
              </a:rPr>
              <a:t>にオクタデカン（</a:t>
            </a:r>
            <a:r>
              <a:rPr lang="en-US" altLang="ja-JP" sz="2000" b="1" dirty="0">
                <a:latin typeface="Century Gothic" pitchFamily="34" charset="0"/>
              </a:rPr>
              <a:t>C</a:t>
            </a:r>
            <a:r>
              <a:rPr lang="en-US" altLang="ja-JP" sz="2000" b="1" baseline="-25000" dirty="0">
                <a:latin typeface="Century Gothic" pitchFamily="34" charset="0"/>
              </a:rPr>
              <a:t>18</a:t>
            </a:r>
            <a:r>
              <a:rPr lang="en-US" altLang="ja-JP" sz="2000" b="1" dirty="0">
                <a:latin typeface="Century Gothic" pitchFamily="34" charset="0"/>
              </a:rPr>
              <a:t>H</a:t>
            </a:r>
            <a:r>
              <a:rPr lang="en-US" altLang="ja-JP" sz="2000" b="1" baseline="-25000" dirty="0">
                <a:latin typeface="Century Gothic" pitchFamily="34" charset="0"/>
              </a:rPr>
              <a:t>38</a:t>
            </a:r>
            <a:r>
              <a:rPr lang="en-US" altLang="ja-JP" sz="2000" b="1" dirty="0">
                <a:latin typeface="Century Gothic" pitchFamily="34" charset="0"/>
              </a:rPr>
              <a:t>)</a:t>
            </a:r>
            <a:r>
              <a:rPr lang="ja-JP" altLang="en-US" sz="2000" b="1" dirty="0">
                <a:latin typeface="Century Gothic" pitchFamily="34" charset="0"/>
              </a:rPr>
              <a:t>は溶ける</a:t>
            </a:r>
          </a:p>
        </p:txBody>
      </p:sp>
      <p:grpSp>
        <p:nvGrpSpPr>
          <p:cNvPr id="470021" name="Group 5"/>
          <p:cNvGrpSpPr>
            <a:grpSpLocks/>
          </p:cNvGrpSpPr>
          <p:nvPr/>
        </p:nvGrpSpPr>
        <p:grpSpPr bwMode="auto">
          <a:xfrm>
            <a:off x="2784476" y="4497389"/>
            <a:ext cx="2422525" cy="1900237"/>
            <a:chOff x="1754" y="2833"/>
            <a:chExt cx="1526" cy="1197"/>
          </a:xfrm>
        </p:grpSpPr>
        <p:graphicFrame>
          <p:nvGraphicFramePr>
            <p:cNvPr id="470022" name="Object 6"/>
            <p:cNvGraphicFramePr>
              <a:graphicFrameLocks noChangeAspect="1"/>
            </p:cNvGraphicFramePr>
            <p:nvPr/>
          </p:nvGraphicFramePr>
          <p:xfrm>
            <a:off x="2105" y="3195"/>
            <a:ext cx="856" cy="630"/>
          </p:xfrm>
          <a:graphic>
            <a:graphicData uri="http://schemas.openxmlformats.org/presentationml/2006/ole">
              <mc:AlternateContent xmlns:mc="http://schemas.openxmlformats.org/markup-compatibility/2006">
                <mc:Choice xmlns:v="urn:schemas-microsoft-com:vml" Requires="v">
                  <p:oleObj spid="_x0000_s470147" name="ISIS/Draw Sketch" r:id="rId4" imgW="5572080" imgH="4257360" progId="ISISServer">
                    <p:embed/>
                  </p:oleObj>
                </mc:Choice>
                <mc:Fallback>
                  <p:oleObj name="ISIS/Draw Sketch" r:id="rId4" imgW="5572080" imgH="4257360" progId="ISISServer">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 y="3195"/>
                          <a:ext cx="856" cy="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0023" name="Oval 7"/>
            <p:cNvSpPr>
              <a:spLocks noChangeArrowheads="1"/>
            </p:cNvSpPr>
            <p:nvPr/>
          </p:nvSpPr>
          <p:spPr bwMode="auto">
            <a:xfrm>
              <a:off x="1848" y="332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24" name="Oval 8"/>
            <p:cNvSpPr>
              <a:spLocks noChangeArrowheads="1"/>
            </p:cNvSpPr>
            <p:nvPr/>
          </p:nvSpPr>
          <p:spPr bwMode="auto">
            <a:xfrm>
              <a:off x="2452" y="2853"/>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25" name="Oval 9"/>
            <p:cNvSpPr>
              <a:spLocks noChangeArrowheads="1"/>
            </p:cNvSpPr>
            <p:nvPr/>
          </p:nvSpPr>
          <p:spPr bwMode="auto">
            <a:xfrm>
              <a:off x="2588" y="298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26" name="Oval 10"/>
            <p:cNvSpPr>
              <a:spLocks noChangeArrowheads="1"/>
            </p:cNvSpPr>
            <p:nvPr/>
          </p:nvSpPr>
          <p:spPr bwMode="auto">
            <a:xfrm>
              <a:off x="2068" y="318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27" name="Oval 11"/>
            <p:cNvSpPr>
              <a:spLocks noChangeArrowheads="1"/>
            </p:cNvSpPr>
            <p:nvPr/>
          </p:nvSpPr>
          <p:spPr bwMode="auto">
            <a:xfrm>
              <a:off x="2840" y="2833"/>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28" name="Oval 12"/>
            <p:cNvSpPr>
              <a:spLocks noChangeArrowheads="1"/>
            </p:cNvSpPr>
            <p:nvPr/>
          </p:nvSpPr>
          <p:spPr bwMode="auto">
            <a:xfrm>
              <a:off x="2814" y="3023"/>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29" name="Oval 13"/>
            <p:cNvSpPr>
              <a:spLocks noChangeArrowheads="1"/>
            </p:cNvSpPr>
            <p:nvPr/>
          </p:nvSpPr>
          <p:spPr bwMode="auto">
            <a:xfrm>
              <a:off x="2324" y="3007"/>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30" name="Oval 14"/>
            <p:cNvSpPr>
              <a:spLocks noChangeArrowheads="1"/>
            </p:cNvSpPr>
            <p:nvPr/>
          </p:nvSpPr>
          <p:spPr bwMode="auto">
            <a:xfrm>
              <a:off x="2016" y="376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31" name="Oval 15"/>
            <p:cNvSpPr>
              <a:spLocks noChangeArrowheads="1"/>
            </p:cNvSpPr>
            <p:nvPr/>
          </p:nvSpPr>
          <p:spPr bwMode="auto">
            <a:xfrm>
              <a:off x="2308" y="389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32" name="Oval 16"/>
            <p:cNvSpPr>
              <a:spLocks noChangeArrowheads="1"/>
            </p:cNvSpPr>
            <p:nvPr/>
          </p:nvSpPr>
          <p:spPr bwMode="auto">
            <a:xfrm>
              <a:off x="1944" y="3545"/>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33" name="Oval 17"/>
            <p:cNvSpPr>
              <a:spLocks noChangeArrowheads="1"/>
            </p:cNvSpPr>
            <p:nvPr/>
          </p:nvSpPr>
          <p:spPr bwMode="auto">
            <a:xfrm>
              <a:off x="2512" y="387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34" name="Oval 18"/>
            <p:cNvSpPr>
              <a:spLocks noChangeArrowheads="1"/>
            </p:cNvSpPr>
            <p:nvPr/>
          </p:nvSpPr>
          <p:spPr bwMode="auto">
            <a:xfrm>
              <a:off x="3020" y="343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35" name="Oval 19"/>
            <p:cNvSpPr>
              <a:spLocks noChangeArrowheads="1"/>
            </p:cNvSpPr>
            <p:nvPr/>
          </p:nvSpPr>
          <p:spPr bwMode="auto">
            <a:xfrm>
              <a:off x="2950" y="3183"/>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36" name="Oval 20"/>
            <p:cNvSpPr>
              <a:spLocks noChangeArrowheads="1"/>
            </p:cNvSpPr>
            <p:nvPr/>
          </p:nvSpPr>
          <p:spPr bwMode="auto">
            <a:xfrm>
              <a:off x="2792" y="3895"/>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37" name="Oval 21"/>
            <p:cNvSpPr>
              <a:spLocks noChangeArrowheads="1"/>
            </p:cNvSpPr>
            <p:nvPr/>
          </p:nvSpPr>
          <p:spPr bwMode="auto">
            <a:xfrm>
              <a:off x="3000" y="3737"/>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38" name="Oval 22"/>
            <p:cNvSpPr>
              <a:spLocks noChangeArrowheads="1"/>
            </p:cNvSpPr>
            <p:nvPr/>
          </p:nvSpPr>
          <p:spPr bwMode="auto">
            <a:xfrm>
              <a:off x="2006" y="2995"/>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39" name="Oval 23"/>
            <p:cNvSpPr>
              <a:spLocks noChangeArrowheads="1"/>
            </p:cNvSpPr>
            <p:nvPr/>
          </p:nvSpPr>
          <p:spPr bwMode="auto">
            <a:xfrm>
              <a:off x="2988" y="3023"/>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40" name="Oval 24"/>
            <p:cNvSpPr>
              <a:spLocks noChangeArrowheads="1"/>
            </p:cNvSpPr>
            <p:nvPr/>
          </p:nvSpPr>
          <p:spPr bwMode="auto">
            <a:xfrm>
              <a:off x="3112" y="360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41" name="Oval 25"/>
            <p:cNvSpPr>
              <a:spLocks noChangeArrowheads="1"/>
            </p:cNvSpPr>
            <p:nvPr/>
          </p:nvSpPr>
          <p:spPr bwMode="auto">
            <a:xfrm>
              <a:off x="1754" y="3487"/>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42" name="Oval 26"/>
            <p:cNvSpPr>
              <a:spLocks noChangeArrowheads="1"/>
            </p:cNvSpPr>
            <p:nvPr/>
          </p:nvSpPr>
          <p:spPr bwMode="auto">
            <a:xfrm>
              <a:off x="1764" y="3743"/>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43" name="Oval 27"/>
            <p:cNvSpPr>
              <a:spLocks noChangeArrowheads="1"/>
            </p:cNvSpPr>
            <p:nvPr/>
          </p:nvSpPr>
          <p:spPr bwMode="auto">
            <a:xfrm>
              <a:off x="2110" y="3915"/>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44" name="Line 28"/>
            <p:cNvSpPr>
              <a:spLocks noChangeShapeType="1"/>
            </p:cNvSpPr>
            <p:nvPr/>
          </p:nvSpPr>
          <p:spPr bwMode="auto">
            <a:xfrm flipH="1">
              <a:off x="2376" y="3150"/>
              <a:ext cx="12" cy="198"/>
            </a:xfrm>
            <a:prstGeom prst="line">
              <a:avLst/>
            </a:prstGeom>
            <a:noFill/>
            <a:ln w="9525">
              <a:solidFill>
                <a:srgbClr val="FF0000"/>
              </a:solidFill>
              <a:round/>
              <a:headEnd/>
              <a:tailEnd type="triangle" w="med" len="med"/>
            </a:ln>
            <a:effectLst/>
          </p:spPr>
          <p:txBody>
            <a:bodyPr/>
            <a:lstStyle/>
            <a:p>
              <a:endParaRPr lang="ja-JP" altLang="en-US"/>
            </a:p>
          </p:txBody>
        </p:sp>
        <p:sp>
          <p:nvSpPr>
            <p:cNvPr id="470045" name="Line 29"/>
            <p:cNvSpPr>
              <a:spLocks noChangeShapeType="1"/>
            </p:cNvSpPr>
            <p:nvPr/>
          </p:nvSpPr>
          <p:spPr bwMode="auto">
            <a:xfrm flipV="1">
              <a:off x="2080" y="3460"/>
              <a:ext cx="204" cy="96"/>
            </a:xfrm>
            <a:prstGeom prst="line">
              <a:avLst/>
            </a:prstGeom>
            <a:noFill/>
            <a:ln w="9525">
              <a:solidFill>
                <a:srgbClr val="FF0000"/>
              </a:solidFill>
              <a:round/>
              <a:headEnd/>
              <a:tailEnd type="triangle" w="med" len="med"/>
            </a:ln>
            <a:effectLst/>
          </p:spPr>
          <p:txBody>
            <a:bodyPr/>
            <a:lstStyle/>
            <a:p>
              <a:endParaRPr lang="ja-JP" altLang="en-US"/>
            </a:p>
          </p:txBody>
        </p:sp>
        <p:sp>
          <p:nvSpPr>
            <p:cNvPr id="470046" name="Line 30"/>
            <p:cNvSpPr>
              <a:spLocks noChangeShapeType="1"/>
            </p:cNvSpPr>
            <p:nvPr/>
          </p:nvSpPr>
          <p:spPr bwMode="auto">
            <a:xfrm flipV="1">
              <a:off x="2210" y="3680"/>
              <a:ext cx="132" cy="180"/>
            </a:xfrm>
            <a:prstGeom prst="line">
              <a:avLst/>
            </a:prstGeom>
            <a:noFill/>
            <a:ln w="9525">
              <a:solidFill>
                <a:srgbClr val="FF0000"/>
              </a:solidFill>
              <a:round/>
              <a:headEnd/>
              <a:tailEnd type="triangle" w="med" len="med"/>
            </a:ln>
            <a:effectLst/>
          </p:spPr>
          <p:txBody>
            <a:bodyPr/>
            <a:lstStyle/>
            <a:p>
              <a:endParaRPr lang="ja-JP" altLang="en-US"/>
            </a:p>
          </p:txBody>
        </p:sp>
        <p:sp>
          <p:nvSpPr>
            <p:cNvPr id="470047" name="Line 31"/>
            <p:cNvSpPr>
              <a:spLocks noChangeShapeType="1"/>
            </p:cNvSpPr>
            <p:nvPr/>
          </p:nvSpPr>
          <p:spPr bwMode="auto">
            <a:xfrm flipH="1" flipV="1">
              <a:off x="2760" y="3624"/>
              <a:ext cx="204" cy="90"/>
            </a:xfrm>
            <a:prstGeom prst="line">
              <a:avLst/>
            </a:prstGeom>
            <a:noFill/>
            <a:ln w="9525">
              <a:solidFill>
                <a:srgbClr val="FF0000"/>
              </a:solidFill>
              <a:round/>
              <a:headEnd/>
              <a:tailEnd type="triangle" w="med" len="med"/>
            </a:ln>
            <a:effectLst/>
          </p:spPr>
          <p:txBody>
            <a:bodyPr/>
            <a:lstStyle/>
            <a:p>
              <a:endParaRPr lang="ja-JP" altLang="en-US"/>
            </a:p>
          </p:txBody>
        </p:sp>
        <p:sp>
          <p:nvSpPr>
            <p:cNvPr id="470048" name="Line 32"/>
            <p:cNvSpPr>
              <a:spLocks noChangeShapeType="1"/>
            </p:cNvSpPr>
            <p:nvPr/>
          </p:nvSpPr>
          <p:spPr bwMode="auto">
            <a:xfrm flipH="1">
              <a:off x="2728" y="3310"/>
              <a:ext cx="204" cy="90"/>
            </a:xfrm>
            <a:prstGeom prst="line">
              <a:avLst/>
            </a:prstGeom>
            <a:noFill/>
            <a:ln w="9525">
              <a:solidFill>
                <a:srgbClr val="FF0000"/>
              </a:solidFill>
              <a:round/>
              <a:headEnd/>
              <a:tailEnd type="triangle" w="med" len="med"/>
            </a:ln>
            <a:effectLst/>
          </p:spPr>
          <p:txBody>
            <a:bodyPr/>
            <a:lstStyle/>
            <a:p>
              <a:endParaRPr lang="ja-JP" altLang="en-US"/>
            </a:p>
          </p:txBody>
        </p:sp>
        <p:sp>
          <p:nvSpPr>
            <p:cNvPr id="470049" name="Oval 33"/>
            <p:cNvSpPr>
              <a:spLocks noChangeArrowheads="1"/>
            </p:cNvSpPr>
            <p:nvPr/>
          </p:nvSpPr>
          <p:spPr bwMode="auto">
            <a:xfrm>
              <a:off x="3176" y="345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50" name="Oval 34"/>
            <p:cNvSpPr>
              <a:spLocks noChangeArrowheads="1"/>
            </p:cNvSpPr>
            <p:nvPr/>
          </p:nvSpPr>
          <p:spPr bwMode="auto">
            <a:xfrm>
              <a:off x="3124" y="315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51" name="Oval 35"/>
            <p:cNvSpPr>
              <a:spLocks noChangeArrowheads="1"/>
            </p:cNvSpPr>
            <p:nvPr/>
          </p:nvSpPr>
          <p:spPr bwMode="auto">
            <a:xfrm>
              <a:off x="3120" y="3287"/>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52" name="Oval 36"/>
            <p:cNvSpPr>
              <a:spLocks noChangeArrowheads="1"/>
            </p:cNvSpPr>
            <p:nvPr/>
          </p:nvSpPr>
          <p:spPr bwMode="auto">
            <a:xfrm>
              <a:off x="2690" y="283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grpSp>
      <p:grpSp>
        <p:nvGrpSpPr>
          <p:cNvPr id="470125" name="Group 109"/>
          <p:cNvGrpSpPr>
            <a:grpSpLocks/>
          </p:cNvGrpSpPr>
          <p:nvPr/>
        </p:nvGrpSpPr>
        <p:grpSpPr bwMode="auto">
          <a:xfrm>
            <a:off x="6575426" y="4564064"/>
            <a:ext cx="1733551" cy="1887537"/>
            <a:chOff x="4142" y="2875"/>
            <a:chExt cx="1092" cy="1189"/>
          </a:xfrm>
        </p:grpSpPr>
        <p:graphicFrame>
          <p:nvGraphicFramePr>
            <p:cNvPr id="470054" name="Object 38"/>
            <p:cNvGraphicFramePr>
              <a:graphicFrameLocks noChangeAspect="1"/>
            </p:cNvGraphicFramePr>
            <p:nvPr/>
          </p:nvGraphicFramePr>
          <p:xfrm>
            <a:off x="4293" y="3137"/>
            <a:ext cx="856" cy="663"/>
          </p:xfrm>
          <a:graphic>
            <a:graphicData uri="http://schemas.openxmlformats.org/presentationml/2006/ole">
              <mc:AlternateContent xmlns:mc="http://schemas.openxmlformats.org/markup-compatibility/2006">
                <mc:Choice xmlns:v="urn:schemas-microsoft-com:vml" Requires="v">
                  <p:oleObj spid="_x0000_s470148" name="ISIS/Draw Sketch" r:id="rId6" imgW="5981400" imgH="4809960" progId="ISISServer">
                    <p:embed/>
                  </p:oleObj>
                </mc:Choice>
                <mc:Fallback>
                  <p:oleObj name="ISIS/Draw Sketch" r:id="rId6" imgW="5981400" imgH="4809960" progId="ISISServer">
                    <p:embed/>
                    <p:pic>
                      <p:nvPicPr>
                        <p:cNvPr id="0"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3" y="3137"/>
                          <a:ext cx="856" cy="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0055" name="Oval 39"/>
            <p:cNvSpPr>
              <a:spLocks noChangeArrowheads="1"/>
            </p:cNvSpPr>
            <p:nvPr/>
          </p:nvSpPr>
          <p:spPr bwMode="auto">
            <a:xfrm>
              <a:off x="4726" y="3325"/>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56" name="Oval 40"/>
            <p:cNvSpPr>
              <a:spLocks noChangeArrowheads="1"/>
            </p:cNvSpPr>
            <p:nvPr/>
          </p:nvSpPr>
          <p:spPr bwMode="auto">
            <a:xfrm>
              <a:off x="4736" y="304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57" name="Oval 41"/>
            <p:cNvSpPr>
              <a:spLocks noChangeArrowheads="1"/>
            </p:cNvSpPr>
            <p:nvPr/>
          </p:nvSpPr>
          <p:spPr bwMode="auto">
            <a:xfrm>
              <a:off x="4514" y="2927"/>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58" name="Oval 42"/>
            <p:cNvSpPr>
              <a:spLocks noChangeArrowheads="1"/>
            </p:cNvSpPr>
            <p:nvPr/>
          </p:nvSpPr>
          <p:spPr bwMode="auto">
            <a:xfrm>
              <a:off x="5028" y="3003"/>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59" name="Oval 43"/>
            <p:cNvSpPr>
              <a:spLocks noChangeArrowheads="1"/>
            </p:cNvSpPr>
            <p:nvPr/>
          </p:nvSpPr>
          <p:spPr bwMode="auto">
            <a:xfrm>
              <a:off x="5130" y="326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60" name="Oval 44"/>
            <p:cNvSpPr>
              <a:spLocks noChangeArrowheads="1"/>
            </p:cNvSpPr>
            <p:nvPr/>
          </p:nvSpPr>
          <p:spPr bwMode="auto">
            <a:xfrm>
              <a:off x="4407" y="3093"/>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61" name="Oval 45"/>
            <p:cNvSpPr>
              <a:spLocks noChangeArrowheads="1"/>
            </p:cNvSpPr>
            <p:nvPr/>
          </p:nvSpPr>
          <p:spPr bwMode="auto">
            <a:xfrm>
              <a:off x="4222" y="3685"/>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62" name="Oval 46"/>
            <p:cNvSpPr>
              <a:spLocks noChangeArrowheads="1"/>
            </p:cNvSpPr>
            <p:nvPr/>
          </p:nvSpPr>
          <p:spPr bwMode="auto">
            <a:xfrm>
              <a:off x="5054" y="373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63" name="Oval 47"/>
            <p:cNvSpPr>
              <a:spLocks noChangeArrowheads="1"/>
            </p:cNvSpPr>
            <p:nvPr/>
          </p:nvSpPr>
          <p:spPr bwMode="auto">
            <a:xfrm>
              <a:off x="4444" y="3445"/>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64" name="Oval 48"/>
            <p:cNvSpPr>
              <a:spLocks noChangeArrowheads="1"/>
            </p:cNvSpPr>
            <p:nvPr/>
          </p:nvSpPr>
          <p:spPr bwMode="auto">
            <a:xfrm>
              <a:off x="4612" y="319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65" name="Oval 49"/>
            <p:cNvSpPr>
              <a:spLocks noChangeArrowheads="1"/>
            </p:cNvSpPr>
            <p:nvPr/>
          </p:nvSpPr>
          <p:spPr bwMode="auto">
            <a:xfrm>
              <a:off x="4898" y="3497"/>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66" name="Oval 50"/>
            <p:cNvSpPr>
              <a:spLocks noChangeArrowheads="1"/>
            </p:cNvSpPr>
            <p:nvPr/>
          </p:nvSpPr>
          <p:spPr bwMode="auto">
            <a:xfrm>
              <a:off x="4206" y="345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67" name="Oval 51"/>
            <p:cNvSpPr>
              <a:spLocks noChangeArrowheads="1"/>
            </p:cNvSpPr>
            <p:nvPr/>
          </p:nvSpPr>
          <p:spPr bwMode="auto">
            <a:xfrm>
              <a:off x="4262" y="3293"/>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68" name="Oval 52"/>
            <p:cNvSpPr>
              <a:spLocks noChangeArrowheads="1"/>
            </p:cNvSpPr>
            <p:nvPr/>
          </p:nvSpPr>
          <p:spPr bwMode="auto">
            <a:xfrm>
              <a:off x="4520" y="358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69" name="Oval 53"/>
            <p:cNvSpPr>
              <a:spLocks noChangeArrowheads="1"/>
            </p:cNvSpPr>
            <p:nvPr/>
          </p:nvSpPr>
          <p:spPr bwMode="auto">
            <a:xfrm>
              <a:off x="4452" y="378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70" name="Oval 54"/>
            <p:cNvSpPr>
              <a:spLocks noChangeArrowheads="1"/>
            </p:cNvSpPr>
            <p:nvPr/>
          </p:nvSpPr>
          <p:spPr bwMode="auto">
            <a:xfrm>
              <a:off x="4604" y="3845"/>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71" name="Oval 55"/>
            <p:cNvSpPr>
              <a:spLocks noChangeArrowheads="1"/>
            </p:cNvSpPr>
            <p:nvPr/>
          </p:nvSpPr>
          <p:spPr bwMode="auto">
            <a:xfrm>
              <a:off x="4728" y="371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72" name="Oval 56"/>
            <p:cNvSpPr>
              <a:spLocks noChangeArrowheads="1"/>
            </p:cNvSpPr>
            <p:nvPr/>
          </p:nvSpPr>
          <p:spPr bwMode="auto">
            <a:xfrm>
              <a:off x="4346" y="2945"/>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73" name="Oval 57"/>
            <p:cNvSpPr>
              <a:spLocks noChangeArrowheads="1"/>
            </p:cNvSpPr>
            <p:nvPr/>
          </p:nvSpPr>
          <p:spPr bwMode="auto">
            <a:xfrm>
              <a:off x="4962" y="3949"/>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74" name="Oval 58"/>
            <p:cNvSpPr>
              <a:spLocks noChangeArrowheads="1"/>
            </p:cNvSpPr>
            <p:nvPr/>
          </p:nvSpPr>
          <p:spPr bwMode="auto">
            <a:xfrm>
              <a:off x="4786" y="2875"/>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75" name="Oval 59"/>
            <p:cNvSpPr>
              <a:spLocks noChangeArrowheads="1"/>
            </p:cNvSpPr>
            <p:nvPr/>
          </p:nvSpPr>
          <p:spPr bwMode="auto">
            <a:xfrm>
              <a:off x="5028" y="317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76" name="Oval 60"/>
            <p:cNvSpPr>
              <a:spLocks noChangeArrowheads="1"/>
            </p:cNvSpPr>
            <p:nvPr/>
          </p:nvSpPr>
          <p:spPr bwMode="auto">
            <a:xfrm>
              <a:off x="4774" y="393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77" name="Oval 61"/>
            <p:cNvSpPr>
              <a:spLocks noChangeArrowheads="1"/>
            </p:cNvSpPr>
            <p:nvPr/>
          </p:nvSpPr>
          <p:spPr bwMode="auto">
            <a:xfrm>
              <a:off x="4142" y="334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sp>
          <p:nvSpPr>
            <p:cNvPr id="470078" name="Oval 62"/>
            <p:cNvSpPr>
              <a:spLocks noChangeArrowheads="1"/>
            </p:cNvSpPr>
            <p:nvPr/>
          </p:nvSpPr>
          <p:spPr bwMode="auto">
            <a:xfrm>
              <a:off x="4180" y="3181"/>
              <a:ext cx="104" cy="115"/>
            </a:xfrm>
            <a:prstGeom prst="ellipse">
              <a:avLst/>
            </a:prstGeom>
            <a:solidFill>
              <a:srgbClr val="FFCC00"/>
            </a:solidFill>
            <a:ln w="9525">
              <a:solidFill>
                <a:schemeClr val="tx1"/>
              </a:solidFill>
              <a:round/>
              <a:headEnd/>
              <a:tailEnd/>
            </a:ln>
            <a:effectLst/>
          </p:spPr>
          <p:txBody>
            <a:bodyPr wrap="none" anchor="ctr"/>
            <a:lstStyle/>
            <a:p>
              <a:endParaRPr lang="ja-JP" altLang="en-US"/>
            </a:p>
          </p:txBody>
        </p:sp>
      </p:grpSp>
      <p:grpSp>
        <p:nvGrpSpPr>
          <p:cNvPr id="470124" name="Group 108"/>
          <p:cNvGrpSpPr>
            <a:grpSpLocks/>
          </p:cNvGrpSpPr>
          <p:nvPr/>
        </p:nvGrpSpPr>
        <p:grpSpPr bwMode="auto">
          <a:xfrm>
            <a:off x="5119255" y="1310267"/>
            <a:ext cx="2701925" cy="2028825"/>
            <a:chOff x="3408" y="965"/>
            <a:chExt cx="1702" cy="1278"/>
          </a:xfrm>
        </p:grpSpPr>
        <p:graphicFrame>
          <p:nvGraphicFramePr>
            <p:cNvPr id="470080" name="Object 64"/>
            <p:cNvGraphicFramePr>
              <a:graphicFrameLocks noChangeAspect="1"/>
            </p:cNvGraphicFramePr>
            <p:nvPr/>
          </p:nvGraphicFramePr>
          <p:xfrm>
            <a:off x="3765" y="1329"/>
            <a:ext cx="863" cy="634"/>
          </p:xfrm>
          <a:graphic>
            <a:graphicData uri="http://schemas.openxmlformats.org/presentationml/2006/ole">
              <mc:AlternateContent xmlns:mc="http://schemas.openxmlformats.org/markup-compatibility/2006">
                <mc:Choice xmlns:v="urn:schemas-microsoft-com:vml" Requires="v">
                  <p:oleObj spid="_x0000_s470149" name="ISIS/Draw Sketch" r:id="rId8" imgW="5572080" imgH="4257360" progId="ISISServer">
                    <p:embed/>
                  </p:oleObj>
                </mc:Choice>
                <mc:Fallback>
                  <p:oleObj name="ISIS/Draw Sketch" r:id="rId8" imgW="5572080" imgH="4257360" progId="ISISServer">
                    <p:embed/>
                    <p:pic>
                      <p:nvPicPr>
                        <p:cNvPr id="0"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 y="1329"/>
                          <a:ext cx="863"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0081" name="Oval 65"/>
            <p:cNvSpPr>
              <a:spLocks noChangeArrowheads="1"/>
            </p:cNvSpPr>
            <p:nvPr/>
          </p:nvSpPr>
          <p:spPr bwMode="auto">
            <a:xfrm>
              <a:off x="4104" y="1078"/>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82" name="Oval 66"/>
            <p:cNvSpPr>
              <a:spLocks noChangeArrowheads="1"/>
            </p:cNvSpPr>
            <p:nvPr/>
          </p:nvSpPr>
          <p:spPr bwMode="auto">
            <a:xfrm>
              <a:off x="3676" y="1400"/>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83" name="Oval 67"/>
            <p:cNvSpPr>
              <a:spLocks noChangeArrowheads="1"/>
            </p:cNvSpPr>
            <p:nvPr/>
          </p:nvSpPr>
          <p:spPr bwMode="auto">
            <a:xfrm>
              <a:off x="3532" y="1500"/>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84" name="Oval 68"/>
            <p:cNvSpPr>
              <a:spLocks noChangeArrowheads="1"/>
            </p:cNvSpPr>
            <p:nvPr/>
          </p:nvSpPr>
          <p:spPr bwMode="auto">
            <a:xfrm>
              <a:off x="3904" y="1226"/>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85" name="Oval 69"/>
            <p:cNvSpPr>
              <a:spLocks noChangeArrowheads="1"/>
            </p:cNvSpPr>
            <p:nvPr/>
          </p:nvSpPr>
          <p:spPr bwMode="auto">
            <a:xfrm>
              <a:off x="3730" y="1308"/>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86" name="Oval 70"/>
            <p:cNvSpPr>
              <a:spLocks noChangeArrowheads="1"/>
            </p:cNvSpPr>
            <p:nvPr/>
          </p:nvSpPr>
          <p:spPr bwMode="auto">
            <a:xfrm>
              <a:off x="4062" y="2068"/>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87" name="Oval 71"/>
            <p:cNvSpPr>
              <a:spLocks noChangeArrowheads="1"/>
            </p:cNvSpPr>
            <p:nvPr/>
          </p:nvSpPr>
          <p:spPr bwMode="auto">
            <a:xfrm>
              <a:off x="3656" y="1644"/>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88" name="Oval 72"/>
            <p:cNvSpPr>
              <a:spLocks noChangeArrowheads="1"/>
            </p:cNvSpPr>
            <p:nvPr/>
          </p:nvSpPr>
          <p:spPr bwMode="auto">
            <a:xfrm>
              <a:off x="3642" y="1906"/>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89" name="Oval 73"/>
            <p:cNvSpPr>
              <a:spLocks noChangeArrowheads="1"/>
            </p:cNvSpPr>
            <p:nvPr/>
          </p:nvSpPr>
          <p:spPr bwMode="auto">
            <a:xfrm>
              <a:off x="4462" y="2060"/>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90" name="Oval 74"/>
            <p:cNvSpPr>
              <a:spLocks noChangeArrowheads="1"/>
            </p:cNvSpPr>
            <p:nvPr/>
          </p:nvSpPr>
          <p:spPr bwMode="auto">
            <a:xfrm>
              <a:off x="3834" y="1985"/>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91" name="Oval 75"/>
            <p:cNvSpPr>
              <a:spLocks noChangeArrowheads="1"/>
            </p:cNvSpPr>
            <p:nvPr/>
          </p:nvSpPr>
          <p:spPr bwMode="auto">
            <a:xfrm>
              <a:off x="4763" y="2058"/>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92" name="Oval 76"/>
            <p:cNvSpPr>
              <a:spLocks noChangeArrowheads="1"/>
            </p:cNvSpPr>
            <p:nvPr/>
          </p:nvSpPr>
          <p:spPr bwMode="auto">
            <a:xfrm>
              <a:off x="3926" y="2158"/>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93" name="Oval 77"/>
            <p:cNvSpPr>
              <a:spLocks noChangeArrowheads="1"/>
            </p:cNvSpPr>
            <p:nvPr/>
          </p:nvSpPr>
          <p:spPr bwMode="auto">
            <a:xfrm>
              <a:off x="4502" y="1093"/>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94" name="Oval 78"/>
            <p:cNvSpPr>
              <a:spLocks noChangeArrowheads="1"/>
            </p:cNvSpPr>
            <p:nvPr/>
          </p:nvSpPr>
          <p:spPr bwMode="auto">
            <a:xfrm>
              <a:off x="4638" y="1229"/>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95" name="Oval 79"/>
            <p:cNvSpPr>
              <a:spLocks noChangeArrowheads="1"/>
            </p:cNvSpPr>
            <p:nvPr/>
          </p:nvSpPr>
          <p:spPr bwMode="auto">
            <a:xfrm>
              <a:off x="4774" y="1365"/>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96" name="Oval 80"/>
            <p:cNvSpPr>
              <a:spLocks noChangeArrowheads="1"/>
            </p:cNvSpPr>
            <p:nvPr/>
          </p:nvSpPr>
          <p:spPr bwMode="auto">
            <a:xfrm>
              <a:off x="3408" y="1372"/>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97" name="Oval 81"/>
            <p:cNvSpPr>
              <a:spLocks noChangeArrowheads="1"/>
            </p:cNvSpPr>
            <p:nvPr/>
          </p:nvSpPr>
          <p:spPr bwMode="auto">
            <a:xfrm>
              <a:off x="3478" y="1862"/>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98" name="Oval 82"/>
            <p:cNvSpPr>
              <a:spLocks noChangeArrowheads="1"/>
            </p:cNvSpPr>
            <p:nvPr/>
          </p:nvSpPr>
          <p:spPr bwMode="auto">
            <a:xfrm>
              <a:off x="3542" y="1218"/>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099" name="Oval 83"/>
            <p:cNvSpPr>
              <a:spLocks noChangeArrowheads="1"/>
            </p:cNvSpPr>
            <p:nvPr/>
          </p:nvSpPr>
          <p:spPr bwMode="auto">
            <a:xfrm>
              <a:off x="3564" y="1684"/>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00" name="Oval 84"/>
            <p:cNvSpPr>
              <a:spLocks noChangeArrowheads="1"/>
            </p:cNvSpPr>
            <p:nvPr/>
          </p:nvSpPr>
          <p:spPr bwMode="auto">
            <a:xfrm>
              <a:off x="4766" y="1848"/>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01" name="Oval 85"/>
            <p:cNvSpPr>
              <a:spLocks noChangeArrowheads="1"/>
            </p:cNvSpPr>
            <p:nvPr/>
          </p:nvSpPr>
          <p:spPr bwMode="auto">
            <a:xfrm>
              <a:off x="4556" y="2078"/>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02" name="Oval 86"/>
            <p:cNvSpPr>
              <a:spLocks noChangeArrowheads="1"/>
            </p:cNvSpPr>
            <p:nvPr/>
          </p:nvSpPr>
          <p:spPr bwMode="auto">
            <a:xfrm>
              <a:off x="3688" y="2094"/>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03" name="Oval 87"/>
            <p:cNvSpPr>
              <a:spLocks noChangeArrowheads="1"/>
            </p:cNvSpPr>
            <p:nvPr/>
          </p:nvSpPr>
          <p:spPr bwMode="auto">
            <a:xfrm>
              <a:off x="4732" y="1652"/>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04" name="Oval 88"/>
            <p:cNvSpPr>
              <a:spLocks noChangeArrowheads="1"/>
            </p:cNvSpPr>
            <p:nvPr/>
          </p:nvSpPr>
          <p:spPr bwMode="auto">
            <a:xfrm>
              <a:off x="4966" y="1277"/>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05" name="Oval 89"/>
            <p:cNvSpPr>
              <a:spLocks noChangeArrowheads="1"/>
            </p:cNvSpPr>
            <p:nvPr/>
          </p:nvSpPr>
          <p:spPr bwMode="auto">
            <a:xfrm>
              <a:off x="4710" y="1485"/>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06" name="Oval 90"/>
            <p:cNvSpPr>
              <a:spLocks noChangeArrowheads="1"/>
            </p:cNvSpPr>
            <p:nvPr/>
          </p:nvSpPr>
          <p:spPr bwMode="auto">
            <a:xfrm>
              <a:off x="4958" y="1501"/>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07" name="Oval 91"/>
            <p:cNvSpPr>
              <a:spLocks noChangeArrowheads="1"/>
            </p:cNvSpPr>
            <p:nvPr/>
          </p:nvSpPr>
          <p:spPr bwMode="auto">
            <a:xfrm>
              <a:off x="4726" y="997"/>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08" name="Oval 92"/>
            <p:cNvSpPr>
              <a:spLocks noChangeArrowheads="1"/>
            </p:cNvSpPr>
            <p:nvPr/>
          </p:nvSpPr>
          <p:spPr bwMode="auto">
            <a:xfrm>
              <a:off x="4670" y="2005"/>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09" name="Oval 93"/>
            <p:cNvSpPr>
              <a:spLocks noChangeArrowheads="1"/>
            </p:cNvSpPr>
            <p:nvPr/>
          </p:nvSpPr>
          <p:spPr bwMode="auto">
            <a:xfrm>
              <a:off x="4910" y="1925"/>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10" name="Oval 94"/>
            <p:cNvSpPr>
              <a:spLocks noChangeArrowheads="1"/>
            </p:cNvSpPr>
            <p:nvPr/>
          </p:nvSpPr>
          <p:spPr bwMode="auto">
            <a:xfrm>
              <a:off x="4230" y="1045"/>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11" name="Oval 95"/>
            <p:cNvSpPr>
              <a:spLocks noChangeArrowheads="1"/>
            </p:cNvSpPr>
            <p:nvPr/>
          </p:nvSpPr>
          <p:spPr bwMode="auto">
            <a:xfrm>
              <a:off x="3870" y="997"/>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12" name="Oval 96"/>
            <p:cNvSpPr>
              <a:spLocks noChangeArrowheads="1"/>
            </p:cNvSpPr>
            <p:nvPr/>
          </p:nvSpPr>
          <p:spPr bwMode="auto">
            <a:xfrm>
              <a:off x="5054" y="1669"/>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13" name="Oval 97"/>
            <p:cNvSpPr>
              <a:spLocks noChangeArrowheads="1"/>
            </p:cNvSpPr>
            <p:nvPr/>
          </p:nvSpPr>
          <p:spPr bwMode="auto">
            <a:xfrm>
              <a:off x="4558" y="965"/>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14" name="Oval 98"/>
            <p:cNvSpPr>
              <a:spLocks noChangeArrowheads="1"/>
            </p:cNvSpPr>
            <p:nvPr/>
          </p:nvSpPr>
          <p:spPr bwMode="auto">
            <a:xfrm>
              <a:off x="4774" y="1365"/>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15" name="Oval 99"/>
            <p:cNvSpPr>
              <a:spLocks noChangeArrowheads="1"/>
            </p:cNvSpPr>
            <p:nvPr/>
          </p:nvSpPr>
          <p:spPr bwMode="auto">
            <a:xfrm>
              <a:off x="4246" y="2061"/>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16" name="Oval 100"/>
            <p:cNvSpPr>
              <a:spLocks noChangeArrowheads="1"/>
            </p:cNvSpPr>
            <p:nvPr/>
          </p:nvSpPr>
          <p:spPr bwMode="auto">
            <a:xfrm>
              <a:off x="4790" y="1229"/>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17" name="Oval 101"/>
            <p:cNvSpPr>
              <a:spLocks noChangeArrowheads="1"/>
            </p:cNvSpPr>
            <p:nvPr/>
          </p:nvSpPr>
          <p:spPr bwMode="auto">
            <a:xfrm>
              <a:off x="3734" y="1093"/>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18" name="Oval 102"/>
            <p:cNvSpPr>
              <a:spLocks noChangeArrowheads="1"/>
            </p:cNvSpPr>
            <p:nvPr/>
          </p:nvSpPr>
          <p:spPr bwMode="auto">
            <a:xfrm>
              <a:off x="3414" y="1621"/>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19" name="Oval 103"/>
            <p:cNvSpPr>
              <a:spLocks noChangeArrowheads="1"/>
            </p:cNvSpPr>
            <p:nvPr/>
          </p:nvSpPr>
          <p:spPr bwMode="auto">
            <a:xfrm>
              <a:off x="4374" y="1165"/>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20" name="Oval 104"/>
            <p:cNvSpPr>
              <a:spLocks noChangeArrowheads="1"/>
            </p:cNvSpPr>
            <p:nvPr/>
          </p:nvSpPr>
          <p:spPr bwMode="auto">
            <a:xfrm>
              <a:off x="4846" y="1533"/>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0121" name="Oval 105"/>
            <p:cNvSpPr>
              <a:spLocks noChangeArrowheads="1"/>
            </p:cNvSpPr>
            <p:nvPr/>
          </p:nvSpPr>
          <p:spPr bwMode="auto">
            <a:xfrm>
              <a:off x="4910" y="1781"/>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grpSp>
      <p:sp>
        <p:nvSpPr>
          <p:cNvPr id="470122" name="AutoShape 106"/>
          <p:cNvSpPr>
            <a:spLocks noChangeArrowheads="1"/>
          </p:cNvSpPr>
          <p:nvPr/>
        </p:nvSpPr>
        <p:spPr bwMode="auto">
          <a:xfrm>
            <a:off x="5537201" y="5346700"/>
            <a:ext cx="698500" cy="292100"/>
          </a:xfrm>
          <a:prstGeom prst="rightArrow">
            <a:avLst>
              <a:gd name="adj1" fmla="val 50000"/>
              <a:gd name="adj2" fmla="val 59783"/>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470123" name="Text Box 107"/>
          <p:cNvSpPr txBox="1">
            <a:spLocks noChangeArrowheads="1"/>
          </p:cNvSpPr>
          <p:nvPr/>
        </p:nvSpPr>
        <p:spPr bwMode="auto">
          <a:xfrm>
            <a:off x="4914900" y="3343565"/>
            <a:ext cx="3810000" cy="1006475"/>
          </a:xfrm>
          <a:prstGeom prst="rect">
            <a:avLst/>
          </a:prstGeom>
          <a:noFill/>
          <a:ln w="9525">
            <a:noFill/>
            <a:miter lim="800000"/>
            <a:headEnd/>
            <a:tailEnd/>
          </a:ln>
          <a:effectLst/>
        </p:spPr>
        <p:txBody>
          <a:bodyPr>
            <a:spAutoFit/>
          </a:bodyPr>
          <a:lstStyle/>
          <a:p>
            <a:pPr>
              <a:spcBef>
                <a:spcPct val="50000"/>
              </a:spcBef>
            </a:pPr>
            <a:r>
              <a:rPr lang="ja-JP" altLang="en-US" sz="2000" b="1" dirty="0">
                <a:solidFill>
                  <a:srgbClr val="CC0066"/>
                </a:solidFill>
                <a:latin typeface="Arial" charset="0"/>
              </a:rPr>
              <a:t>メタノールとの接触面積が最低になるようなコンフォメーションをとると考えられる</a:t>
            </a:r>
          </a:p>
        </p:txBody>
      </p:sp>
    </p:spTree>
  </p:cSld>
  <p:clrMapOvr>
    <a:masterClrMapping/>
  </p:clrMapOvr>
  <p:transition>
    <p:pull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スライド番号プレースホルダ 7"/>
          <p:cNvSpPr>
            <a:spLocks noGrp="1"/>
          </p:cNvSpPr>
          <p:nvPr>
            <p:ph type="sldNum" sz="quarter" idx="12"/>
          </p:nvPr>
        </p:nvSpPr>
        <p:spPr/>
        <p:txBody>
          <a:bodyPr/>
          <a:lstStyle/>
          <a:p>
            <a:fld id="{1A418BA6-963A-47AF-9D62-27F0BAFA520A}" type="slidenum">
              <a:rPr lang="en-US" altLang="ja-JP"/>
              <a:pPr/>
              <a:t>28</a:t>
            </a:fld>
            <a:endParaRPr lang="en-US" altLang="ja-JP"/>
          </a:p>
        </p:txBody>
      </p:sp>
      <p:sp>
        <p:nvSpPr>
          <p:cNvPr id="476162" name="Rectangle 2"/>
          <p:cNvSpPr>
            <a:spLocks noGrp="1" noChangeArrowheads="1"/>
          </p:cNvSpPr>
          <p:nvPr>
            <p:ph type="title"/>
          </p:nvPr>
        </p:nvSpPr>
        <p:spPr>
          <a:xfrm>
            <a:off x="685801" y="246063"/>
            <a:ext cx="7793039" cy="1143000"/>
          </a:xfrm>
        </p:spPr>
        <p:txBody>
          <a:bodyPr/>
          <a:lstStyle/>
          <a:p>
            <a:r>
              <a:rPr lang="en-US" altLang="ja-JP"/>
              <a:t>C18</a:t>
            </a:r>
            <a:r>
              <a:rPr lang="ja-JP" altLang="en-US"/>
              <a:t>表面上での溶媒和の概略図</a:t>
            </a:r>
          </a:p>
        </p:txBody>
      </p:sp>
      <p:sp>
        <p:nvSpPr>
          <p:cNvPr id="476163" name="Text Box 3"/>
          <p:cNvSpPr txBox="1">
            <a:spLocks noChangeArrowheads="1"/>
          </p:cNvSpPr>
          <p:nvPr/>
        </p:nvSpPr>
        <p:spPr bwMode="auto">
          <a:xfrm>
            <a:off x="581742" y="1673122"/>
            <a:ext cx="2895600" cy="400110"/>
          </a:xfrm>
          <a:prstGeom prst="rect">
            <a:avLst/>
          </a:prstGeom>
          <a:noFill/>
          <a:ln w="9525">
            <a:noFill/>
            <a:miter lim="800000"/>
            <a:headEnd/>
            <a:tailEnd/>
          </a:ln>
          <a:effectLst/>
        </p:spPr>
        <p:txBody>
          <a:bodyPr>
            <a:spAutoFit/>
          </a:bodyPr>
          <a:lstStyle/>
          <a:p>
            <a:pPr>
              <a:spcBef>
                <a:spcPct val="50000"/>
              </a:spcBef>
            </a:pPr>
            <a:r>
              <a:rPr lang="ja-JP" altLang="en-US" sz="2000" b="1" dirty="0">
                <a:latin typeface="Arial" charset="0"/>
              </a:rPr>
              <a:t>メタノール</a:t>
            </a:r>
          </a:p>
        </p:txBody>
      </p:sp>
      <p:sp>
        <p:nvSpPr>
          <p:cNvPr id="476164" name="Text Box 4"/>
          <p:cNvSpPr txBox="1">
            <a:spLocks noChangeArrowheads="1"/>
          </p:cNvSpPr>
          <p:nvPr/>
        </p:nvSpPr>
        <p:spPr bwMode="auto">
          <a:xfrm>
            <a:off x="3359355" y="1649770"/>
            <a:ext cx="2895600" cy="400110"/>
          </a:xfrm>
          <a:prstGeom prst="rect">
            <a:avLst/>
          </a:prstGeom>
          <a:noFill/>
          <a:ln w="9525">
            <a:noFill/>
            <a:miter lim="800000"/>
            <a:headEnd/>
            <a:tailEnd/>
          </a:ln>
          <a:effectLst/>
        </p:spPr>
        <p:txBody>
          <a:bodyPr>
            <a:spAutoFit/>
          </a:bodyPr>
          <a:lstStyle/>
          <a:p>
            <a:pPr>
              <a:spcBef>
                <a:spcPct val="50000"/>
              </a:spcBef>
            </a:pPr>
            <a:r>
              <a:rPr lang="ja-JP" altLang="en-US" sz="2000" b="1" dirty="0">
                <a:latin typeface="Arial" charset="0"/>
              </a:rPr>
              <a:t>アセトニトリル</a:t>
            </a:r>
          </a:p>
        </p:txBody>
      </p:sp>
      <p:sp>
        <p:nvSpPr>
          <p:cNvPr id="476165" name="Text Box 5"/>
          <p:cNvSpPr txBox="1">
            <a:spLocks noChangeArrowheads="1"/>
          </p:cNvSpPr>
          <p:nvPr/>
        </p:nvSpPr>
        <p:spPr bwMode="auto">
          <a:xfrm>
            <a:off x="6248400" y="1478476"/>
            <a:ext cx="2895600" cy="400110"/>
          </a:xfrm>
          <a:prstGeom prst="rect">
            <a:avLst/>
          </a:prstGeom>
          <a:noFill/>
          <a:ln w="9525">
            <a:noFill/>
            <a:miter lim="800000"/>
            <a:headEnd/>
            <a:tailEnd/>
          </a:ln>
          <a:effectLst/>
        </p:spPr>
        <p:txBody>
          <a:bodyPr>
            <a:spAutoFit/>
          </a:bodyPr>
          <a:lstStyle/>
          <a:p>
            <a:pPr>
              <a:spcBef>
                <a:spcPct val="50000"/>
              </a:spcBef>
            </a:pPr>
            <a:r>
              <a:rPr lang="ja-JP" altLang="en-US" sz="2000" b="1" dirty="0">
                <a:latin typeface="Arial" charset="0"/>
              </a:rPr>
              <a:t>テトラヒドロフラン</a:t>
            </a:r>
          </a:p>
        </p:txBody>
      </p:sp>
      <p:grpSp>
        <p:nvGrpSpPr>
          <p:cNvPr id="476166" name="Group 6"/>
          <p:cNvGrpSpPr>
            <a:grpSpLocks/>
          </p:cNvGrpSpPr>
          <p:nvPr/>
        </p:nvGrpSpPr>
        <p:grpSpPr bwMode="auto">
          <a:xfrm>
            <a:off x="369888" y="2388062"/>
            <a:ext cx="2586037" cy="1431925"/>
            <a:chOff x="233" y="2071"/>
            <a:chExt cx="1629" cy="902"/>
          </a:xfrm>
        </p:grpSpPr>
        <p:graphicFrame>
          <p:nvGraphicFramePr>
            <p:cNvPr id="476167" name="Object 7"/>
            <p:cNvGraphicFramePr>
              <a:graphicFrameLocks noChangeAspect="1"/>
            </p:cNvGraphicFramePr>
            <p:nvPr/>
          </p:nvGraphicFramePr>
          <p:xfrm>
            <a:off x="480" y="2317"/>
            <a:ext cx="1382" cy="572"/>
          </p:xfrm>
          <a:graphic>
            <a:graphicData uri="http://schemas.openxmlformats.org/presentationml/2006/ole">
              <mc:AlternateContent xmlns:mc="http://schemas.openxmlformats.org/markup-compatibility/2006">
                <mc:Choice xmlns:v="urn:schemas-microsoft-com:vml" Requires="v">
                  <p:oleObj spid="_x0000_s476255" name="ISIS/Draw Sketch" r:id="rId4" imgW="5114880" imgH="2199960" progId="ISISServer">
                    <p:embed/>
                  </p:oleObj>
                </mc:Choice>
                <mc:Fallback>
                  <p:oleObj name="ISIS/Draw Sketch" r:id="rId4" imgW="5114880" imgH="2199960" progId="ISISServer">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2317"/>
                          <a:ext cx="1382" cy="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6168" name="Rectangle 8"/>
            <p:cNvSpPr>
              <a:spLocks noChangeArrowheads="1"/>
            </p:cNvSpPr>
            <p:nvPr/>
          </p:nvSpPr>
          <p:spPr bwMode="auto">
            <a:xfrm>
              <a:off x="233" y="2789"/>
              <a:ext cx="1624" cy="184"/>
            </a:xfrm>
            <a:prstGeom prst="rect">
              <a:avLst/>
            </a:prstGeom>
            <a:gradFill rotWithShape="1">
              <a:gsLst>
                <a:gs pos="0">
                  <a:srgbClr val="FFCC00"/>
                </a:gs>
                <a:gs pos="50000">
                  <a:srgbClr val="FFFF66"/>
                </a:gs>
                <a:gs pos="100000">
                  <a:srgbClr val="FFCC00"/>
                </a:gs>
              </a:gsLst>
              <a:lin ang="5400000" scaled="1"/>
            </a:gradFill>
            <a:ln w="9525">
              <a:noFill/>
              <a:miter lim="800000"/>
              <a:headEnd/>
              <a:tailEnd/>
            </a:ln>
            <a:effectLst/>
          </p:spPr>
          <p:txBody>
            <a:bodyPr wrap="none" anchor="ctr"/>
            <a:lstStyle/>
            <a:p>
              <a:endParaRPr lang="ja-JP" altLang="en-US"/>
            </a:p>
          </p:txBody>
        </p:sp>
        <p:sp>
          <p:nvSpPr>
            <p:cNvPr id="476169" name="Oval 9"/>
            <p:cNvSpPr>
              <a:spLocks noChangeArrowheads="1"/>
            </p:cNvSpPr>
            <p:nvPr/>
          </p:nvSpPr>
          <p:spPr bwMode="auto">
            <a:xfrm>
              <a:off x="1173" y="2087"/>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6170" name="Oval 10"/>
            <p:cNvSpPr>
              <a:spLocks noChangeArrowheads="1"/>
            </p:cNvSpPr>
            <p:nvPr/>
          </p:nvSpPr>
          <p:spPr bwMode="auto">
            <a:xfrm>
              <a:off x="1589" y="2095"/>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6171" name="Oval 11"/>
            <p:cNvSpPr>
              <a:spLocks noChangeArrowheads="1"/>
            </p:cNvSpPr>
            <p:nvPr/>
          </p:nvSpPr>
          <p:spPr bwMode="auto">
            <a:xfrm>
              <a:off x="853" y="2119"/>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76172" name="Oval 12"/>
            <p:cNvSpPr>
              <a:spLocks noChangeArrowheads="1"/>
            </p:cNvSpPr>
            <p:nvPr/>
          </p:nvSpPr>
          <p:spPr bwMode="auto">
            <a:xfrm>
              <a:off x="581" y="2071"/>
              <a:ext cx="56" cy="8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grpSp>
      <p:sp>
        <p:nvSpPr>
          <p:cNvPr id="476173" name="Text Box 13"/>
          <p:cNvSpPr txBox="1">
            <a:spLocks noChangeArrowheads="1"/>
          </p:cNvSpPr>
          <p:nvPr/>
        </p:nvSpPr>
        <p:spPr bwMode="auto">
          <a:xfrm>
            <a:off x="431800" y="4129549"/>
            <a:ext cx="2414639" cy="1200329"/>
          </a:xfrm>
          <a:prstGeom prst="rect">
            <a:avLst/>
          </a:prstGeom>
          <a:noFill/>
          <a:ln w="9525">
            <a:noFill/>
            <a:miter lim="800000"/>
            <a:headEnd/>
            <a:tailEnd/>
          </a:ln>
          <a:effectLst/>
        </p:spPr>
        <p:txBody>
          <a:bodyPr wrap="square">
            <a:spAutoFit/>
          </a:bodyPr>
          <a:lstStyle/>
          <a:p>
            <a:pPr>
              <a:spcBef>
                <a:spcPct val="50000"/>
              </a:spcBef>
            </a:pPr>
            <a:r>
              <a:rPr lang="ja-JP" altLang="en-US" sz="1800" dirty="0">
                <a:latin typeface="Arial" charset="0"/>
              </a:rPr>
              <a:t>オクタデシル基は寝込み，表面に少量のメタノールが溶媒和している</a:t>
            </a:r>
          </a:p>
        </p:txBody>
      </p:sp>
      <p:sp>
        <p:nvSpPr>
          <p:cNvPr id="476174" name="Text Box 14"/>
          <p:cNvSpPr txBox="1">
            <a:spLocks noChangeArrowheads="1"/>
          </p:cNvSpPr>
          <p:nvPr/>
        </p:nvSpPr>
        <p:spPr bwMode="auto">
          <a:xfrm>
            <a:off x="3390900" y="4099386"/>
            <a:ext cx="2478958" cy="1200329"/>
          </a:xfrm>
          <a:prstGeom prst="rect">
            <a:avLst/>
          </a:prstGeom>
          <a:noFill/>
          <a:ln w="9525">
            <a:noFill/>
            <a:miter lim="800000"/>
            <a:headEnd/>
            <a:tailEnd/>
          </a:ln>
          <a:effectLst/>
        </p:spPr>
        <p:txBody>
          <a:bodyPr wrap="square">
            <a:spAutoFit/>
          </a:bodyPr>
          <a:lstStyle/>
          <a:p>
            <a:pPr>
              <a:spcBef>
                <a:spcPct val="50000"/>
              </a:spcBef>
            </a:pPr>
            <a:r>
              <a:rPr lang="ja-JP" altLang="en-US" sz="1800" dirty="0">
                <a:latin typeface="Arial" charset="0"/>
              </a:rPr>
              <a:t>メタノールと同様に，オクタデシル基は寝込んでおり，表面にアセトニトリルが溶媒和している</a:t>
            </a:r>
          </a:p>
        </p:txBody>
      </p:sp>
      <p:sp>
        <p:nvSpPr>
          <p:cNvPr id="476175" name="Text Box 15"/>
          <p:cNvSpPr txBox="1">
            <a:spLocks noChangeArrowheads="1"/>
          </p:cNvSpPr>
          <p:nvPr/>
        </p:nvSpPr>
        <p:spPr bwMode="auto">
          <a:xfrm>
            <a:off x="6375400" y="4104149"/>
            <a:ext cx="2362200" cy="1200329"/>
          </a:xfrm>
          <a:prstGeom prst="rect">
            <a:avLst/>
          </a:prstGeom>
          <a:noFill/>
          <a:ln w="9525">
            <a:noFill/>
            <a:miter lim="800000"/>
            <a:headEnd/>
            <a:tailEnd/>
          </a:ln>
          <a:effectLst/>
        </p:spPr>
        <p:txBody>
          <a:bodyPr>
            <a:spAutoFit/>
          </a:bodyPr>
          <a:lstStyle/>
          <a:p>
            <a:pPr>
              <a:spcBef>
                <a:spcPct val="50000"/>
              </a:spcBef>
            </a:pPr>
            <a:r>
              <a:rPr lang="ja-JP" altLang="en-US" sz="1800">
                <a:latin typeface="Arial" charset="0"/>
              </a:rPr>
              <a:t>オクタデシル基は立ち上がっており，全体にテトラヒドロフランは溶媒和している</a:t>
            </a:r>
          </a:p>
        </p:txBody>
      </p:sp>
      <p:grpSp>
        <p:nvGrpSpPr>
          <p:cNvPr id="476203" name="Group 43"/>
          <p:cNvGrpSpPr>
            <a:grpSpLocks/>
          </p:cNvGrpSpPr>
          <p:nvPr/>
        </p:nvGrpSpPr>
        <p:grpSpPr bwMode="auto">
          <a:xfrm>
            <a:off x="3254375" y="2089612"/>
            <a:ext cx="2578100" cy="1735137"/>
            <a:chOff x="2050" y="1883"/>
            <a:chExt cx="1624" cy="1093"/>
          </a:xfrm>
        </p:grpSpPr>
        <p:graphicFrame>
          <p:nvGraphicFramePr>
            <p:cNvPr id="476177" name="Object 17"/>
            <p:cNvGraphicFramePr>
              <a:graphicFrameLocks noChangeAspect="1"/>
            </p:cNvGraphicFramePr>
            <p:nvPr/>
          </p:nvGraphicFramePr>
          <p:xfrm>
            <a:off x="2156" y="2253"/>
            <a:ext cx="1390" cy="645"/>
          </p:xfrm>
          <a:graphic>
            <a:graphicData uri="http://schemas.openxmlformats.org/presentationml/2006/ole">
              <mc:AlternateContent xmlns:mc="http://schemas.openxmlformats.org/markup-compatibility/2006">
                <mc:Choice xmlns:v="urn:schemas-microsoft-com:vml" Requires="v">
                  <p:oleObj spid="_x0000_s476256" name="ISIS/Draw Sketch" r:id="rId6" imgW="5114880" imgH="2466720" progId="ISISServer">
                    <p:embed/>
                  </p:oleObj>
                </mc:Choice>
                <mc:Fallback>
                  <p:oleObj name="ISIS/Draw Sketch" r:id="rId6" imgW="5114880" imgH="2466720" progId="ISISServer">
                    <p:embed/>
                    <p:pic>
                      <p:nvPicPr>
                        <p:cNvPr id="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6" y="2253"/>
                          <a:ext cx="1390" cy="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6178" name="Oval 18"/>
            <p:cNvSpPr>
              <a:spLocks noChangeArrowheads="1"/>
            </p:cNvSpPr>
            <p:nvPr/>
          </p:nvSpPr>
          <p:spPr bwMode="auto">
            <a:xfrm>
              <a:off x="3252" y="2056"/>
              <a:ext cx="64" cy="101"/>
            </a:xfrm>
            <a:prstGeom prst="ellipse">
              <a:avLst/>
            </a:prstGeom>
            <a:solidFill>
              <a:srgbClr val="FF9900"/>
            </a:solidFill>
            <a:ln w="9525">
              <a:solidFill>
                <a:schemeClr val="tx1"/>
              </a:solidFill>
              <a:round/>
              <a:headEnd/>
              <a:tailEnd/>
            </a:ln>
            <a:effectLst/>
          </p:spPr>
          <p:txBody>
            <a:bodyPr wrap="none" anchor="ctr"/>
            <a:lstStyle/>
            <a:p>
              <a:endParaRPr lang="ja-JP" altLang="en-US"/>
            </a:p>
          </p:txBody>
        </p:sp>
        <p:sp>
          <p:nvSpPr>
            <p:cNvPr id="476179" name="Oval 19"/>
            <p:cNvSpPr>
              <a:spLocks noChangeArrowheads="1"/>
            </p:cNvSpPr>
            <p:nvPr/>
          </p:nvSpPr>
          <p:spPr bwMode="auto">
            <a:xfrm>
              <a:off x="2348" y="2056"/>
              <a:ext cx="64" cy="101"/>
            </a:xfrm>
            <a:prstGeom prst="ellipse">
              <a:avLst/>
            </a:prstGeom>
            <a:solidFill>
              <a:srgbClr val="FF9900"/>
            </a:solidFill>
            <a:ln w="9525">
              <a:solidFill>
                <a:schemeClr val="tx1"/>
              </a:solidFill>
              <a:round/>
              <a:headEnd/>
              <a:tailEnd/>
            </a:ln>
            <a:effectLst/>
          </p:spPr>
          <p:txBody>
            <a:bodyPr wrap="none" anchor="ctr"/>
            <a:lstStyle/>
            <a:p>
              <a:endParaRPr lang="ja-JP" altLang="en-US"/>
            </a:p>
          </p:txBody>
        </p:sp>
        <p:sp>
          <p:nvSpPr>
            <p:cNvPr id="476180" name="Oval 20"/>
            <p:cNvSpPr>
              <a:spLocks noChangeArrowheads="1"/>
            </p:cNvSpPr>
            <p:nvPr/>
          </p:nvSpPr>
          <p:spPr bwMode="auto">
            <a:xfrm>
              <a:off x="2588" y="1984"/>
              <a:ext cx="64" cy="101"/>
            </a:xfrm>
            <a:prstGeom prst="ellipse">
              <a:avLst/>
            </a:prstGeom>
            <a:solidFill>
              <a:srgbClr val="FF9900"/>
            </a:solidFill>
            <a:ln w="9525">
              <a:solidFill>
                <a:schemeClr val="tx1"/>
              </a:solidFill>
              <a:round/>
              <a:headEnd/>
              <a:tailEnd/>
            </a:ln>
            <a:effectLst/>
          </p:spPr>
          <p:txBody>
            <a:bodyPr wrap="none" anchor="ctr"/>
            <a:lstStyle/>
            <a:p>
              <a:endParaRPr lang="ja-JP" altLang="en-US"/>
            </a:p>
          </p:txBody>
        </p:sp>
        <p:sp>
          <p:nvSpPr>
            <p:cNvPr id="476181" name="Oval 21"/>
            <p:cNvSpPr>
              <a:spLocks noChangeArrowheads="1"/>
            </p:cNvSpPr>
            <p:nvPr/>
          </p:nvSpPr>
          <p:spPr bwMode="auto">
            <a:xfrm>
              <a:off x="3044" y="2056"/>
              <a:ext cx="64" cy="101"/>
            </a:xfrm>
            <a:prstGeom prst="ellipse">
              <a:avLst/>
            </a:prstGeom>
            <a:solidFill>
              <a:srgbClr val="FF9900"/>
            </a:solidFill>
            <a:ln w="9525">
              <a:solidFill>
                <a:schemeClr val="tx1"/>
              </a:solidFill>
              <a:round/>
              <a:headEnd/>
              <a:tailEnd/>
            </a:ln>
            <a:effectLst/>
          </p:spPr>
          <p:txBody>
            <a:bodyPr wrap="none" anchor="ctr"/>
            <a:lstStyle/>
            <a:p>
              <a:endParaRPr lang="ja-JP" altLang="en-US"/>
            </a:p>
          </p:txBody>
        </p:sp>
        <p:sp>
          <p:nvSpPr>
            <p:cNvPr id="476182" name="Oval 22"/>
            <p:cNvSpPr>
              <a:spLocks noChangeArrowheads="1"/>
            </p:cNvSpPr>
            <p:nvPr/>
          </p:nvSpPr>
          <p:spPr bwMode="auto">
            <a:xfrm>
              <a:off x="2917" y="1883"/>
              <a:ext cx="64" cy="101"/>
            </a:xfrm>
            <a:prstGeom prst="ellipse">
              <a:avLst/>
            </a:prstGeom>
            <a:solidFill>
              <a:srgbClr val="FF9900"/>
            </a:solidFill>
            <a:ln w="9525">
              <a:solidFill>
                <a:schemeClr val="tx1"/>
              </a:solidFill>
              <a:round/>
              <a:headEnd/>
              <a:tailEnd/>
            </a:ln>
            <a:effectLst/>
          </p:spPr>
          <p:txBody>
            <a:bodyPr wrap="none" anchor="ctr"/>
            <a:lstStyle/>
            <a:p>
              <a:endParaRPr lang="ja-JP" altLang="en-US"/>
            </a:p>
          </p:txBody>
        </p:sp>
        <p:sp>
          <p:nvSpPr>
            <p:cNvPr id="476183" name="Oval 23"/>
            <p:cNvSpPr>
              <a:spLocks noChangeArrowheads="1"/>
            </p:cNvSpPr>
            <p:nvPr/>
          </p:nvSpPr>
          <p:spPr bwMode="auto">
            <a:xfrm>
              <a:off x="2485" y="2144"/>
              <a:ext cx="64" cy="101"/>
            </a:xfrm>
            <a:prstGeom prst="ellipse">
              <a:avLst/>
            </a:prstGeom>
            <a:solidFill>
              <a:srgbClr val="FF9900"/>
            </a:solidFill>
            <a:ln w="9525">
              <a:solidFill>
                <a:schemeClr val="tx1"/>
              </a:solidFill>
              <a:round/>
              <a:headEnd/>
              <a:tailEnd/>
            </a:ln>
            <a:effectLst/>
          </p:spPr>
          <p:txBody>
            <a:bodyPr wrap="none" anchor="ctr"/>
            <a:lstStyle/>
            <a:p>
              <a:endParaRPr lang="ja-JP" altLang="en-US"/>
            </a:p>
          </p:txBody>
        </p:sp>
        <p:sp>
          <p:nvSpPr>
            <p:cNvPr id="476184" name="Oval 24"/>
            <p:cNvSpPr>
              <a:spLocks noChangeArrowheads="1"/>
            </p:cNvSpPr>
            <p:nvPr/>
          </p:nvSpPr>
          <p:spPr bwMode="auto">
            <a:xfrm>
              <a:off x="2820" y="2064"/>
              <a:ext cx="64" cy="101"/>
            </a:xfrm>
            <a:prstGeom prst="ellipse">
              <a:avLst/>
            </a:prstGeom>
            <a:solidFill>
              <a:srgbClr val="FF9900"/>
            </a:solidFill>
            <a:ln w="9525">
              <a:solidFill>
                <a:schemeClr val="tx1"/>
              </a:solidFill>
              <a:round/>
              <a:headEnd/>
              <a:tailEnd/>
            </a:ln>
            <a:effectLst/>
          </p:spPr>
          <p:txBody>
            <a:bodyPr wrap="none" anchor="ctr"/>
            <a:lstStyle/>
            <a:p>
              <a:endParaRPr lang="ja-JP" altLang="en-US"/>
            </a:p>
          </p:txBody>
        </p:sp>
        <p:sp>
          <p:nvSpPr>
            <p:cNvPr id="476185" name="Oval 25"/>
            <p:cNvSpPr>
              <a:spLocks noChangeArrowheads="1"/>
            </p:cNvSpPr>
            <p:nvPr/>
          </p:nvSpPr>
          <p:spPr bwMode="auto">
            <a:xfrm>
              <a:off x="2108" y="2160"/>
              <a:ext cx="64" cy="101"/>
            </a:xfrm>
            <a:prstGeom prst="ellipse">
              <a:avLst/>
            </a:prstGeom>
            <a:solidFill>
              <a:srgbClr val="FF9900"/>
            </a:solidFill>
            <a:ln w="9525">
              <a:solidFill>
                <a:schemeClr val="tx1"/>
              </a:solidFill>
              <a:round/>
              <a:headEnd/>
              <a:tailEnd/>
            </a:ln>
            <a:effectLst/>
          </p:spPr>
          <p:txBody>
            <a:bodyPr wrap="none" anchor="ctr"/>
            <a:lstStyle/>
            <a:p>
              <a:endParaRPr lang="ja-JP" altLang="en-US"/>
            </a:p>
          </p:txBody>
        </p:sp>
        <p:sp>
          <p:nvSpPr>
            <p:cNvPr id="476186" name="Rectangle 26"/>
            <p:cNvSpPr>
              <a:spLocks noChangeArrowheads="1"/>
            </p:cNvSpPr>
            <p:nvPr/>
          </p:nvSpPr>
          <p:spPr bwMode="auto">
            <a:xfrm>
              <a:off x="2050" y="2792"/>
              <a:ext cx="1624" cy="184"/>
            </a:xfrm>
            <a:prstGeom prst="rect">
              <a:avLst/>
            </a:prstGeom>
            <a:gradFill rotWithShape="1">
              <a:gsLst>
                <a:gs pos="0">
                  <a:srgbClr val="FFCC00"/>
                </a:gs>
                <a:gs pos="50000">
                  <a:srgbClr val="FFFF66"/>
                </a:gs>
                <a:gs pos="100000">
                  <a:srgbClr val="FFCC00"/>
                </a:gs>
              </a:gsLst>
              <a:lin ang="5400000" scaled="1"/>
            </a:gradFill>
            <a:ln w="9525">
              <a:noFill/>
              <a:miter lim="800000"/>
              <a:headEnd/>
              <a:tailEnd/>
            </a:ln>
            <a:effectLst/>
          </p:spPr>
          <p:txBody>
            <a:bodyPr wrap="none" anchor="ctr"/>
            <a:lstStyle/>
            <a:p>
              <a:endParaRPr lang="ja-JP" altLang="en-US"/>
            </a:p>
          </p:txBody>
        </p:sp>
      </p:grpSp>
      <p:grpSp>
        <p:nvGrpSpPr>
          <p:cNvPr id="476204" name="Group 44"/>
          <p:cNvGrpSpPr>
            <a:grpSpLocks/>
          </p:cNvGrpSpPr>
          <p:nvPr/>
        </p:nvGrpSpPr>
        <p:grpSpPr bwMode="auto">
          <a:xfrm>
            <a:off x="6137276" y="1941974"/>
            <a:ext cx="2600325" cy="1882775"/>
            <a:chOff x="3866" y="1790"/>
            <a:chExt cx="1638" cy="1186"/>
          </a:xfrm>
        </p:grpSpPr>
        <p:graphicFrame>
          <p:nvGraphicFramePr>
            <p:cNvPr id="476188" name="Object 28"/>
            <p:cNvGraphicFramePr>
              <a:graphicFrameLocks noChangeAspect="1"/>
            </p:cNvGraphicFramePr>
            <p:nvPr/>
          </p:nvGraphicFramePr>
          <p:xfrm>
            <a:off x="4037" y="1843"/>
            <a:ext cx="1140" cy="1081"/>
          </p:xfrm>
          <a:graphic>
            <a:graphicData uri="http://schemas.openxmlformats.org/presentationml/2006/ole">
              <mc:AlternateContent xmlns:mc="http://schemas.openxmlformats.org/markup-compatibility/2006">
                <mc:Choice xmlns:v="urn:schemas-microsoft-com:vml" Requires="v">
                  <p:oleObj spid="_x0000_s476257" name="ISIS/Draw Sketch" r:id="rId8" imgW="4057560" imgH="3990960" progId="ISISServer">
                    <p:embed/>
                  </p:oleObj>
                </mc:Choice>
                <mc:Fallback>
                  <p:oleObj name="ISIS/Draw Sketch" r:id="rId8" imgW="4057560" imgH="3990960" progId="ISISServer">
                    <p:embed/>
                    <p:pic>
                      <p:nvPicPr>
                        <p:cNvPr id="0"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7" y="1843"/>
                          <a:ext cx="1140" cy="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6189" name="Oval 29"/>
            <p:cNvSpPr>
              <a:spLocks noChangeArrowheads="1"/>
            </p:cNvSpPr>
            <p:nvPr/>
          </p:nvSpPr>
          <p:spPr bwMode="auto">
            <a:xfrm>
              <a:off x="4505" y="2193"/>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190" name="Oval 30"/>
            <p:cNvSpPr>
              <a:spLocks noChangeArrowheads="1"/>
            </p:cNvSpPr>
            <p:nvPr/>
          </p:nvSpPr>
          <p:spPr bwMode="auto">
            <a:xfrm>
              <a:off x="4159" y="2504"/>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191" name="Oval 31"/>
            <p:cNvSpPr>
              <a:spLocks noChangeArrowheads="1"/>
            </p:cNvSpPr>
            <p:nvPr/>
          </p:nvSpPr>
          <p:spPr bwMode="auto">
            <a:xfrm>
              <a:off x="3952" y="1845"/>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192" name="Oval 32"/>
            <p:cNvSpPr>
              <a:spLocks noChangeArrowheads="1"/>
            </p:cNvSpPr>
            <p:nvPr/>
          </p:nvSpPr>
          <p:spPr bwMode="auto">
            <a:xfrm>
              <a:off x="3866" y="2182"/>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193" name="Oval 33"/>
            <p:cNvSpPr>
              <a:spLocks noChangeArrowheads="1"/>
            </p:cNvSpPr>
            <p:nvPr/>
          </p:nvSpPr>
          <p:spPr bwMode="auto">
            <a:xfrm>
              <a:off x="4590" y="2523"/>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194" name="Oval 34"/>
            <p:cNvSpPr>
              <a:spLocks noChangeArrowheads="1"/>
            </p:cNvSpPr>
            <p:nvPr/>
          </p:nvSpPr>
          <p:spPr bwMode="auto">
            <a:xfrm>
              <a:off x="4189" y="2096"/>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195" name="Oval 35"/>
            <p:cNvSpPr>
              <a:spLocks noChangeArrowheads="1"/>
            </p:cNvSpPr>
            <p:nvPr/>
          </p:nvSpPr>
          <p:spPr bwMode="auto">
            <a:xfrm>
              <a:off x="3898" y="2471"/>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196" name="Oval 36"/>
            <p:cNvSpPr>
              <a:spLocks noChangeArrowheads="1"/>
            </p:cNvSpPr>
            <p:nvPr/>
          </p:nvSpPr>
          <p:spPr bwMode="auto">
            <a:xfrm>
              <a:off x="5195" y="2596"/>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197" name="Oval 37"/>
            <p:cNvSpPr>
              <a:spLocks noChangeArrowheads="1"/>
            </p:cNvSpPr>
            <p:nvPr/>
          </p:nvSpPr>
          <p:spPr bwMode="auto">
            <a:xfrm>
              <a:off x="4931" y="2485"/>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198" name="Oval 38"/>
            <p:cNvSpPr>
              <a:spLocks noChangeArrowheads="1"/>
            </p:cNvSpPr>
            <p:nvPr/>
          </p:nvSpPr>
          <p:spPr bwMode="auto">
            <a:xfrm>
              <a:off x="5200" y="2226"/>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199" name="Oval 39"/>
            <p:cNvSpPr>
              <a:spLocks noChangeArrowheads="1"/>
            </p:cNvSpPr>
            <p:nvPr/>
          </p:nvSpPr>
          <p:spPr bwMode="auto">
            <a:xfrm>
              <a:off x="5133" y="1815"/>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200" name="Oval 40"/>
            <p:cNvSpPr>
              <a:spLocks noChangeArrowheads="1"/>
            </p:cNvSpPr>
            <p:nvPr/>
          </p:nvSpPr>
          <p:spPr bwMode="auto">
            <a:xfrm>
              <a:off x="4610" y="1790"/>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201" name="Oval 41"/>
            <p:cNvSpPr>
              <a:spLocks noChangeArrowheads="1"/>
            </p:cNvSpPr>
            <p:nvPr/>
          </p:nvSpPr>
          <p:spPr bwMode="auto">
            <a:xfrm>
              <a:off x="4894" y="2171"/>
              <a:ext cx="150" cy="150"/>
            </a:xfrm>
            <a:prstGeom prst="ellipse">
              <a:avLst/>
            </a:prstGeom>
            <a:solidFill>
              <a:srgbClr val="99CC00"/>
            </a:solidFill>
            <a:ln w="9525">
              <a:solidFill>
                <a:schemeClr val="tx1"/>
              </a:solidFill>
              <a:round/>
              <a:headEnd/>
              <a:tailEnd/>
            </a:ln>
            <a:effectLst/>
          </p:spPr>
          <p:txBody>
            <a:bodyPr wrap="none" anchor="ctr"/>
            <a:lstStyle/>
            <a:p>
              <a:endParaRPr lang="ja-JP" altLang="en-US"/>
            </a:p>
          </p:txBody>
        </p:sp>
        <p:sp>
          <p:nvSpPr>
            <p:cNvPr id="476202" name="Rectangle 42"/>
            <p:cNvSpPr>
              <a:spLocks noChangeArrowheads="1"/>
            </p:cNvSpPr>
            <p:nvPr/>
          </p:nvSpPr>
          <p:spPr bwMode="auto">
            <a:xfrm>
              <a:off x="3880" y="2792"/>
              <a:ext cx="1624" cy="184"/>
            </a:xfrm>
            <a:prstGeom prst="rect">
              <a:avLst/>
            </a:prstGeom>
            <a:gradFill rotWithShape="1">
              <a:gsLst>
                <a:gs pos="0">
                  <a:srgbClr val="FFCC00"/>
                </a:gs>
                <a:gs pos="50000">
                  <a:srgbClr val="FFFF66"/>
                </a:gs>
                <a:gs pos="100000">
                  <a:srgbClr val="FFCC00"/>
                </a:gs>
              </a:gsLst>
              <a:lin ang="5400000" scaled="1"/>
            </a:gradFill>
            <a:ln w="9525">
              <a:noFill/>
              <a:miter lim="800000"/>
              <a:headEnd/>
              <a:tailEnd/>
            </a:ln>
            <a:effectLst/>
          </p:spPr>
          <p:txBody>
            <a:bodyPr wrap="none" anchor="ctr"/>
            <a:lstStyle/>
            <a:p>
              <a:endParaRPr lang="ja-JP" altLang="en-US"/>
            </a:p>
          </p:txBody>
        </p:sp>
      </p:grpSp>
      <p:sp>
        <p:nvSpPr>
          <p:cNvPr id="47" name="テキスト ボックス 46"/>
          <p:cNvSpPr txBox="1"/>
          <p:nvPr/>
        </p:nvSpPr>
        <p:spPr>
          <a:xfrm>
            <a:off x="412955" y="5545393"/>
            <a:ext cx="5353663" cy="830997"/>
          </a:xfrm>
          <a:prstGeom prst="rect">
            <a:avLst/>
          </a:prstGeom>
          <a:noFill/>
          <a:ln w="25400">
            <a:solidFill>
              <a:schemeClr val="tx2"/>
            </a:solidFill>
            <a:prstDash val="dash"/>
          </a:ln>
        </p:spPr>
        <p:txBody>
          <a:bodyPr wrap="square" rtlCol="0">
            <a:spAutoFit/>
          </a:bodyPr>
          <a:lstStyle/>
          <a:p>
            <a:r>
              <a:rPr kumimoji="1" lang="ja-JP" altLang="en-US" dirty="0" smtClean="0"/>
              <a:t>ほとんど（</a:t>
            </a:r>
            <a:r>
              <a:rPr kumimoji="1" lang="en-US" altLang="ja-JP" dirty="0" smtClean="0"/>
              <a:t>95%</a:t>
            </a:r>
            <a:r>
              <a:rPr kumimoji="1" lang="ja-JP" altLang="en-US" dirty="0" smtClean="0"/>
              <a:t>以上）固まった状態であると推測される</a:t>
            </a:r>
            <a:endParaRPr kumimoji="1" lang="ja-JP" altLang="en-US" dirty="0"/>
          </a:p>
        </p:txBody>
      </p:sp>
    </p:spTree>
  </p:cSld>
  <p:clrMapOvr>
    <a:masterClrMapping/>
  </p:clrMapOvr>
  <p:transition>
    <p:pull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a:xfrm>
            <a:off x="287338" y="465138"/>
            <a:ext cx="8666162" cy="1143000"/>
          </a:xfrm>
        </p:spPr>
        <p:txBody>
          <a:bodyPr/>
          <a:lstStyle/>
          <a:p>
            <a:r>
              <a:rPr lang="ja-JP" altLang="en-US" sz="4000" dirty="0" smtClean="0"/>
              <a:t>ラマンスペクトルによる溶媒和量の測定</a:t>
            </a:r>
            <a:r>
              <a:rPr lang="en-US" altLang="ja-JP" sz="4000" dirty="0" smtClean="0"/>
              <a:t/>
            </a:r>
            <a:br>
              <a:rPr lang="en-US" altLang="ja-JP" sz="4000" dirty="0" smtClean="0"/>
            </a:br>
            <a:r>
              <a:rPr lang="en-US" altLang="ja-JP" sz="2400" b="1" dirty="0" smtClean="0"/>
              <a:t> </a:t>
            </a:r>
            <a:r>
              <a:rPr lang="en-US" altLang="ja-JP" sz="1600" b="1" dirty="0" smtClean="0"/>
              <a:t>Adsorption Mechanism in RPLC. Effect of the Nature of the Organic Modifier</a:t>
            </a:r>
            <a:br>
              <a:rPr lang="en-US" altLang="ja-JP" sz="1600" b="1" dirty="0" smtClean="0"/>
            </a:br>
            <a:r>
              <a:rPr lang="en-US" altLang="ja-JP" sz="1600" dirty="0" err="1" smtClean="0"/>
              <a:t>Fabrice</a:t>
            </a:r>
            <a:r>
              <a:rPr lang="en-US" altLang="ja-JP" sz="1600" dirty="0" smtClean="0"/>
              <a:t> </a:t>
            </a:r>
            <a:r>
              <a:rPr lang="en-US" altLang="ja-JP" sz="1600" dirty="0" err="1" smtClean="0"/>
              <a:t>Gritti</a:t>
            </a:r>
            <a:r>
              <a:rPr lang="en-US" altLang="ja-JP" sz="1600" dirty="0" smtClean="0"/>
              <a:t>, and Georges </a:t>
            </a:r>
            <a:r>
              <a:rPr lang="en-US" altLang="ja-JP" sz="1600" dirty="0" err="1" smtClean="0"/>
              <a:t>Guiochon</a:t>
            </a:r>
            <a:r>
              <a:rPr lang="en-US" altLang="ja-JP" sz="1600" dirty="0" smtClean="0"/>
              <a:t>, </a:t>
            </a:r>
            <a:r>
              <a:rPr lang="en-US" altLang="ja-JP" sz="1600" i="1" dirty="0" smtClean="0"/>
              <a:t>Anal. Chem., </a:t>
            </a:r>
            <a:r>
              <a:rPr lang="en-US" altLang="ja-JP" sz="1600" b="1" i="1" dirty="0" smtClean="0"/>
              <a:t>2005, 77 (13), 4257-4272 </a:t>
            </a:r>
            <a:endParaRPr lang="ja-JP" altLang="en-US" sz="1600" dirty="0" smtClean="0"/>
          </a:p>
        </p:txBody>
      </p:sp>
      <p:sp>
        <p:nvSpPr>
          <p:cNvPr id="28676" name="スライド番号プレースホルダ 4"/>
          <p:cNvSpPr>
            <a:spLocks noGrp="1"/>
          </p:cNvSpPr>
          <p:nvPr>
            <p:ph type="sldNum" sz="quarter" idx="12"/>
          </p:nvPr>
        </p:nvSpPr>
        <p:spPr>
          <a:noFill/>
        </p:spPr>
        <p:txBody>
          <a:bodyPr/>
          <a:lstStyle/>
          <a:p>
            <a:fld id="{31879E7C-F4B3-46EE-BD23-36F5A9F98EA0}" type="slidenum">
              <a:rPr lang="en-US" altLang="ja-JP" smtClean="0">
                <a:latin typeface="Arial" pitchFamily="34" charset="0"/>
                <a:ea typeface="ＭＳ Ｐゴシック" pitchFamily="50" charset="-128"/>
              </a:rPr>
              <a:pPr/>
              <a:t>29</a:t>
            </a:fld>
            <a:endParaRPr lang="en-US" altLang="ja-JP" smtClean="0">
              <a:latin typeface="Arial" pitchFamily="34" charset="0"/>
              <a:ea typeface="ＭＳ Ｐゴシック" pitchFamily="50" charset="-128"/>
            </a:endParaRPr>
          </a:p>
        </p:txBody>
      </p:sp>
      <p:pic>
        <p:nvPicPr>
          <p:cNvPr id="28677" name="Picture 4" descr="D:\マイドキュメント長江徳和0906\LC墾 SCS\LCテクノプラザ2010\chrv29no32008-19-1.jpg"/>
          <p:cNvPicPr>
            <a:picLocks noChangeAspect="1" noChangeArrowheads="1"/>
          </p:cNvPicPr>
          <p:nvPr/>
        </p:nvPicPr>
        <p:blipFill>
          <a:blip r:embed="rId2" cstate="print"/>
          <a:srcRect/>
          <a:stretch>
            <a:fillRect/>
          </a:stretch>
        </p:blipFill>
        <p:spPr bwMode="auto">
          <a:xfrm>
            <a:off x="174625" y="1698625"/>
            <a:ext cx="4486275" cy="3298825"/>
          </a:xfrm>
          <a:prstGeom prst="rect">
            <a:avLst/>
          </a:prstGeom>
          <a:noFill/>
          <a:ln w="9525">
            <a:noFill/>
            <a:miter lim="800000"/>
            <a:headEnd/>
            <a:tailEnd/>
          </a:ln>
        </p:spPr>
      </p:pic>
      <p:pic>
        <p:nvPicPr>
          <p:cNvPr id="28678" name="Picture 6" descr="D:\マイドキュメント長江徳和0906\LC墾 SCS\LCテクノプラザ2010\chrv29no32008-19-2.jpg"/>
          <p:cNvPicPr>
            <a:picLocks noChangeAspect="1" noChangeArrowheads="1"/>
          </p:cNvPicPr>
          <p:nvPr/>
        </p:nvPicPr>
        <p:blipFill>
          <a:blip r:embed="rId3" cstate="print"/>
          <a:srcRect/>
          <a:stretch>
            <a:fillRect/>
          </a:stretch>
        </p:blipFill>
        <p:spPr bwMode="auto">
          <a:xfrm>
            <a:off x="4494213" y="1814513"/>
            <a:ext cx="4505325" cy="4614862"/>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16"/>
          <p:cNvSpPr>
            <a:spLocks noGrp="1" noChangeArrowheads="1"/>
          </p:cNvSpPr>
          <p:nvPr>
            <p:ph type="sldNum" sz="quarter" idx="4"/>
          </p:nvPr>
        </p:nvSpPr>
        <p:spPr/>
        <p:txBody>
          <a:bodyPr/>
          <a:lstStyle/>
          <a:p>
            <a:fld id="{FF14461C-54C6-4BD9-B29B-07A3089D9286}" type="slidenum">
              <a:rPr lang="en-US" altLang="ja-JP"/>
              <a:pPr/>
              <a:t>3</a:t>
            </a:fld>
            <a:endParaRPr lang="en-US" altLang="ja-JP" dirty="0"/>
          </a:p>
        </p:txBody>
      </p:sp>
      <p:sp>
        <p:nvSpPr>
          <p:cNvPr id="458754" name="Rectangle 2"/>
          <p:cNvSpPr>
            <a:spLocks noGrp="1" noChangeArrowheads="1"/>
          </p:cNvSpPr>
          <p:nvPr>
            <p:ph type="ctrTitle"/>
          </p:nvPr>
        </p:nvSpPr>
        <p:spPr>
          <a:xfrm>
            <a:off x="628817" y="607143"/>
            <a:ext cx="7924800" cy="1616075"/>
          </a:xfrm>
        </p:spPr>
        <p:txBody>
          <a:bodyPr/>
          <a:lstStyle/>
          <a:p>
            <a:pPr algn="ctr"/>
            <a:r>
              <a:rPr kumimoji="0" lang="ja-JP" altLang="en-US" sz="4800" dirty="0" smtClean="0">
                <a:ea typeface="ＭＳ ゴシック" pitchFamily="49" charset="-128"/>
              </a:rPr>
              <a:t>通常の逆相</a:t>
            </a:r>
            <a:r>
              <a:rPr kumimoji="0" lang="ja-JP" altLang="en-US" sz="4800" dirty="0">
                <a:latin typeface="ＭＳ ゴシック" pitchFamily="49" charset="-128"/>
                <a:ea typeface="ＭＳ ゴシック" pitchFamily="49" charset="-128"/>
              </a:rPr>
              <a:t>カラムの</a:t>
            </a:r>
            <a:r>
              <a:rPr kumimoji="0" lang="ja-JP" altLang="en-US" sz="4800" dirty="0">
                <a:ea typeface="ＭＳ ゴシック" pitchFamily="49" charset="-128"/>
              </a:rPr>
              <a:t>水</a:t>
            </a:r>
            <a:r>
              <a:rPr kumimoji="0" lang="en-US" altLang="ja-JP" sz="4800" dirty="0">
                <a:latin typeface="ＭＳ ゴシック" pitchFamily="49" charset="-128"/>
                <a:ea typeface="ＭＳ 明朝" pitchFamily="17" charset="-128"/>
              </a:rPr>
              <a:t>100%</a:t>
            </a:r>
            <a:r>
              <a:rPr kumimoji="0" lang="ja-JP" altLang="en-US" sz="4800" dirty="0">
                <a:ea typeface="ＭＳ ゴシック" pitchFamily="49" charset="-128"/>
              </a:rPr>
              <a:t>移動相条件で</a:t>
            </a:r>
            <a:r>
              <a:rPr kumimoji="0" lang="ja-JP" altLang="en-US" sz="4800" dirty="0" smtClean="0">
                <a:ea typeface="ＭＳ ゴシック" pitchFamily="49" charset="-128"/>
              </a:rPr>
              <a:t>の保持の減少</a:t>
            </a:r>
            <a:endParaRPr kumimoji="0" lang="ja-JP" altLang="en-US" sz="4800" dirty="0">
              <a:ea typeface="ＭＳ ゴシック" pitchFamily="49" charset="-128"/>
            </a:endParaRPr>
          </a:p>
        </p:txBody>
      </p:sp>
      <p:sp>
        <p:nvSpPr>
          <p:cNvPr id="458755" name="Rectangle 3"/>
          <p:cNvSpPr>
            <a:spLocks noGrp="1" noChangeArrowheads="1"/>
          </p:cNvSpPr>
          <p:nvPr>
            <p:ph type="subTitle" idx="1"/>
          </p:nvPr>
        </p:nvSpPr>
        <p:spPr>
          <a:xfrm>
            <a:off x="387927" y="3733800"/>
            <a:ext cx="8492836" cy="1676400"/>
          </a:xfrm>
        </p:spPr>
        <p:txBody>
          <a:bodyPr/>
          <a:lstStyle/>
          <a:p>
            <a:r>
              <a:rPr kumimoji="0" lang="ja-JP" altLang="en-US" sz="3600" dirty="0" smtClean="0">
                <a:solidFill>
                  <a:schemeClr val="bg2"/>
                </a:solidFill>
                <a:ea typeface="ＭＳ ゴシック" pitchFamily="49" charset="-128"/>
              </a:rPr>
              <a:t>原因は</a:t>
            </a:r>
            <a:r>
              <a:rPr kumimoji="0" lang="en-US" altLang="ja-JP" sz="3600" dirty="0" smtClean="0">
                <a:solidFill>
                  <a:schemeClr val="bg2"/>
                </a:solidFill>
                <a:ea typeface="ＭＳ ゴシック" pitchFamily="49" charset="-128"/>
              </a:rPr>
              <a:t>:</a:t>
            </a:r>
            <a:r>
              <a:rPr kumimoji="0" lang="ja-JP" altLang="en-US" sz="3600" dirty="0" smtClean="0">
                <a:solidFill>
                  <a:schemeClr val="bg2"/>
                </a:solidFill>
                <a:ea typeface="ＭＳ ゴシック" pitchFamily="49" charset="-128"/>
              </a:rPr>
              <a:t>　アルキル基の寝込み</a:t>
            </a:r>
            <a:endParaRPr kumimoji="0" lang="en-US" altLang="ja-JP" sz="3600" dirty="0" smtClean="0">
              <a:solidFill>
                <a:schemeClr val="bg2"/>
              </a:solidFill>
              <a:ea typeface="ＭＳ ゴシック" pitchFamily="49" charset="-128"/>
            </a:endParaRPr>
          </a:p>
          <a:p>
            <a:r>
              <a:rPr kumimoji="0" lang="en-US" altLang="ja-JP" sz="3600" dirty="0" smtClean="0">
                <a:solidFill>
                  <a:schemeClr val="bg2"/>
                </a:solidFill>
                <a:ea typeface="ＭＳ ゴシック" pitchFamily="49" charset="-128"/>
              </a:rPr>
              <a:t>Phase collapse</a:t>
            </a:r>
          </a:p>
          <a:p>
            <a:r>
              <a:rPr kumimoji="0" lang="en-US" altLang="ja-JP" sz="3600" dirty="0" err="1" smtClean="0">
                <a:solidFill>
                  <a:schemeClr val="bg2"/>
                </a:solidFill>
                <a:ea typeface="ＭＳ ゴシック" pitchFamily="49" charset="-128"/>
              </a:rPr>
              <a:t>Ligand</a:t>
            </a:r>
            <a:r>
              <a:rPr kumimoji="0" lang="en-US" altLang="ja-JP" sz="3600" dirty="0" smtClean="0">
                <a:solidFill>
                  <a:schemeClr val="bg2"/>
                </a:solidFill>
                <a:ea typeface="ＭＳ ゴシック" pitchFamily="49" charset="-128"/>
              </a:rPr>
              <a:t> collapse</a:t>
            </a:r>
          </a:p>
          <a:p>
            <a:r>
              <a:rPr kumimoji="0" lang="ja-JP" altLang="en-US" sz="3600" dirty="0" smtClean="0">
                <a:solidFill>
                  <a:schemeClr val="bg2"/>
                </a:solidFill>
                <a:ea typeface="ＭＳ ゴシック" pitchFamily="49" charset="-128"/>
              </a:rPr>
              <a:t>多くの論文で発表されていた</a:t>
            </a:r>
            <a:endParaRPr kumimoji="0" lang="en-US" altLang="ja-JP" sz="3600" dirty="0" smtClean="0">
              <a:solidFill>
                <a:schemeClr val="bg2"/>
              </a:solidFill>
              <a:ea typeface="ＭＳ ゴシック" pitchFamily="49" charset="-128"/>
            </a:endParaRPr>
          </a:p>
        </p:txBody>
      </p:sp>
    </p:spTree>
  </p:cSld>
  <p:clrMapOvr>
    <a:masterClrMapping/>
  </p:clrMapOvr>
  <p:transition>
    <p:pull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a:xfrm>
            <a:off x="309716" y="391139"/>
            <a:ext cx="8834284" cy="1143000"/>
          </a:xfrm>
        </p:spPr>
        <p:txBody>
          <a:bodyPr/>
          <a:lstStyle/>
          <a:p>
            <a:r>
              <a:rPr lang="en-US" altLang="ja-JP" sz="1800" b="1" dirty="0" smtClean="0"/>
              <a:t>Molecular Dynamics Simulations of </a:t>
            </a:r>
            <a:r>
              <a:rPr lang="en-US" altLang="ja-JP" sz="1800" b="1" dirty="0" err="1" smtClean="0"/>
              <a:t>Alkylsilane</a:t>
            </a:r>
            <a:r>
              <a:rPr lang="en-US" altLang="ja-JP" sz="1800" b="1" dirty="0" smtClean="0"/>
              <a:t> Stationary-Phase Order</a:t>
            </a:r>
            <a:br>
              <a:rPr lang="en-US" altLang="ja-JP" sz="1800" b="1" dirty="0" smtClean="0"/>
            </a:br>
            <a:r>
              <a:rPr lang="en-US" altLang="ja-JP" sz="1800" b="1" dirty="0" smtClean="0"/>
              <a:t>and Disorder. 1. Effects of Surface Coverage and Bonding Chemistry</a:t>
            </a:r>
            <a:r>
              <a:rPr lang="en-US" altLang="ja-JP" sz="1600" b="1" dirty="0" smtClean="0"/>
              <a:t/>
            </a:r>
            <a:br>
              <a:rPr lang="en-US" altLang="ja-JP" sz="1600" b="1" dirty="0" smtClean="0"/>
            </a:br>
            <a:r>
              <a:rPr lang="en-US" altLang="ja-JP" sz="1600" dirty="0" err="1" smtClean="0"/>
              <a:t>Katrice</a:t>
            </a:r>
            <a:r>
              <a:rPr lang="en-US" altLang="ja-JP" sz="1600" dirty="0" smtClean="0"/>
              <a:t> A. </a:t>
            </a:r>
            <a:r>
              <a:rPr lang="en-US" altLang="ja-JP" sz="1600" dirty="0" err="1" smtClean="0"/>
              <a:t>Lippa</a:t>
            </a:r>
            <a:r>
              <a:rPr lang="en-US" altLang="ja-JP" sz="1600" dirty="0" smtClean="0"/>
              <a:t>, Lane C. Sander, and Raymond D. Mountain</a:t>
            </a:r>
            <a:br>
              <a:rPr lang="en-US" altLang="ja-JP" sz="1600" dirty="0" smtClean="0"/>
            </a:br>
            <a:r>
              <a:rPr lang="en-US" altLang="ja-JP" sz="1600" i="1" dirty="0" smtClean="0"/>
              <a:t>Anal. Chem., </a:t>
            </a:r>
            <a:r>
              <a:rPr lang="en-US" altLang="ja-JP" sz="1600" b="1" i="1" dirty="0" smtClean="0"/>
              <a:t>2005, 77 (24), 7852-7861</a:t>
            </a:r>
            <a:endParaRPr lang="ja-JP" altLang="en-US" sz="1600" dirty="0" smtClean="0"/>
          </a:p>
        </p:txBody>
      </p:sp>
      <p:sp>
        <p:nvSpPr>
          <p:cNvPr id="29699" name="フッター プレースホルダ 3"/>
          <p:cNvSpPr>
            <a:spLocks noGrp="1"/>
          </p:cNvSpPr>
          <p:nvPr>
            <p:ph type="ftr" sz="quarter" idx="11"/>
          </p:nvPr>
        </p:nvSpPr>
        <p:spPr>
          <a:noFill/>
        </p:spPr>
        <p:txBody>
          <a:bodyPr/>
          <a:lstStyle/>
          <a:p>
            <a:r>
              <a:rPr lang="ja-JP" altLang="en-US" smtClean="0"/>
              <a:t>第</a:t>
            </a:r>
            <a:r>
              <a:rPr lang="en-US" altLang="ja-JP" smtClean="0"/>
              <a:t>15</a:t>
            </a:r>
            <a:r>
              <a:rPr lang="ja-JP" altLang="en-US" smtClean="0"/>
              <a:t>回</a:t>
            </a:r>
            <a:r>
              <a:rPr lang="en-US" altLang="ja-JP" smtClean="0"/>
              <a:t>LC</a:t>
            </a:r>
            <a:r>
              <a:rPr lang="ja-JP" altLang="en-US" smtClean="0"/>
              <a:t>テクノプラザ</a:t>
            </a:r>
            <a:r>
              <a:rPr lang="en-US" altLang="ja-JP" smtClean="0"/>
              <a:t>2010</a:t>
            </a:r>
          </a:p>
        </p:txBody>
      </p:sp>
      <p:sp>
        <p:nvSpPr>
          <p:cNvPr id="29700" name="スライド番号プレースホルダ 4"/>
          <p:cNvSpPr>
            <a:spLocks noGrp="1"/>
          </p:cNvSpPr>
          <p:nvPr>
            <p:ph type="sldNum" sz="quarter" idx="12"/>
          </p:nvPr>
        </p:nvSpPr>
        <p:spPr>
          <a:noFill/>
        </p:spPr>
        <p:txBody>
          <a:bodyPr/>
          <a:lstStyle/>
          <a:p>
            <a:fld id="{9D6B8F18-649C-4992-A53D-C88F58C71889}" type="slidenum">
              <a:rPr lang="en-US" altLang="ja-JP" smtClean="0"/>
              <a:pPr/>
              <a:t>30</a:t>
            </a:fld>
            <a:endParaRPr lang="en-US" altLang="ja-JP" smtClean="0"/>
          </a:p>
        </p:txBody>
      </p:sp>
      <p:pic>
        <p:nvPicPr>
          <p:cNvPr id="29701" name="Picture 2" descr="D:\マイドキュメント長江徳和0906\LC墾 SCS\LCテクノプラザ2010\LCGC0810colwatch36-1.jpg"/>
          <p:cNvPicPr>
            <a:picLocks noChangeAspect="1" noChangeArrowheads="1"/>
          </p:cNvPicPr>
          <p:nvPr/>
        </p:nvPicPr>
        <p:blipFill>
          <a:blip r:embed="rId2" cstate="print"/>
          <a:srcRect/>
          <a:stretch>
            <a:fillRect/>
          </a:stretch>
        </p:blipFill>
        <p:spPr bwMode="auto">
          <a:xfrm>
            <a:off x="0" y="1446213"/>
            <a:ext cx="8994775" cy="5411787"/>
          </a:xfrm>
          <a:prstGeom prst="rect">
            <a:avLst/>
          </a:prstGeom>
          <a:noFill/>
          <a:ln w="9525">
            <a:noFill/>
            <a:miter lim="800000"/>
            <a:headEnd/>
            <a:tailEnd/>
          </a:ln>
        </p:spPr>
      </p:pic>
      <p:sp>
        <p:nvSpPr>
          <p:cNvPr id="7" name="正方形/長方形 6"/>
          <p:cNvSpPr/>
          <p:nvPr/>
        </p:nvSpPr>
        <p:spPr>
          <a:xfrm>
            <a:off x="450850" y="2989263"/>
            <a:ext cx="8161338" cy="149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ransition>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スライド番号プレースホルダ 4"/>
          <p:cNvSpPr>
            <a:spLocks noGrp="1"/>
          </p:cNvSpPr>
          <p:nvPr>
            <p:ph type="sldNum" sz="quarter" idx="12"/>
          </p:nvPr>
        </p:nvSpPr>
        <p:spPr>
          <a:xfrm>
            <a:off x="7239000" y="6400800"/>
            <a:ext cx="1905000" cy="457200"/>
          </a:xfrm>
          <a:noFill/>
        </p:spPr>
        <p:txBody>
          <a:bodyPr/>
          <a:lstStyle/>
          <a:p>
            <a:fld id="{F59FD610-D39C-4021-95C7-589ADFDDA21A}" type="slidenum">
              <a:rPr lang="en-US" altLang="ja-JP" smtClean="0">
                <a:latin typeface="Arial" pitchFamily="34" charset="0"/>
                <a:ea typeface="ＭＳ Ｐゴシック" pitchFamily="50" charset="-128"/>
              </a:rPr>
              <a:pPr/>
              <a:t>31</a:t>
            </a:fld>
            <a:endParaRPr lang="en-US" altLang="ja-JP" dirty="0" smtClean="0">
              <a:latin typeface="Arial" pitchFamily="34" charset="0"/>
              <a:ea typeface="ＭＳ Ｐゴシック" pitchFamily="50" charset="-128"/>
            </a:endParaRPr>
          </a:p>
        </p:txBody>
      </p:sp>
      <p:pic>
        <p:nvPicPr>
          <p:cNvPr id="30724" name="Picture 4" descr="D:\マイドキュメント長江徳和0906\LC墾 SCS\LCテクノプラザ2010\LCGC0810colwatch36-21.jpg"/>
          <p:cNvPicPr>
            <a:picLocks noChangeAspect="1" noChangeArrowheads="1"/>
          </p:cNvPicPr>
          <p:nvPr/>
        </p:nvPicPr>
        <p:blipFill>
          <a:blip r:embed="rId2" cstate="print"/>
          <a:srcRect/>
          <a:stretch>
            <a:fillRect/>
          </a:stretch>
        </p:blipFill>
        <p:spPr bwMode="auto">
          <a:xfrm>
            <a:off x="225425" y="1268413"/>
            <a:ext cx="4548188" cy="3854450"/>
          </a:xfrm>
          <a:prstGeom prst="rect">
            <a:avLst/>
          </a:prstGeom>
          <a:noFill/>
          <a:ln w="9525">
            <a:noFill/>
            <a:miter lim="800000"/>
            <a:headEnd/>
            <a:tailEnd/>
          </a:ln>
        </p:spPr>
      </p:pic>
      <p:pic>
        <p:nvPicPr>
          <p:cNvPr id="30725" name="Picture 5" descr="D:\マイドキュメント長江徳和0906\LC墾 SCS\LCテクノプラザ2010\LCGC0810colwatch36-22.jpg"/>
          <p:cNvPicPr>
            <a:picLocks noChangeAspect="1" noChangeArrowheads="1"/>
          </p:cNvPicPr>
          <p:nvPr/>
        </p:nvPicPr>
        <p:blipFill>
          <a:blip r:embed="rId3" cstate="print"/>
          <a:srcRect/>
          <a:stretch>
            <a:fillRect/>
          </a:stretch>
        </p:blipFill>
        <p:spPr bwMode="auto">
          <a:xfrm>
            <a:off x="4594225" y="1733550"/>
            <a:ext cx="4549775" cy="3684588"/>
          </a:xfrm>
          <a:prstGeom prst="rect">
            <a:avLst/>
          </a:prstGeom>
          <a:noFill/>
          <a:ln w="9525">
            <a:noFill/>
            <a:miter lim="800000"/>
            <a:headEnd/>
            <a:tailEnd/>
          </a:ln>
        </p:spPr>
      </p:pic>
      <p:sp>
        <p:nvSpPr>
          <p:cNvPr id="30726" name="タイトル 1"/>
          <p:cNvSpPr>
            <a:spLocks noGrp="1"/>
          </p:cNvSpPr>
          <p:nvPr>
            <p:ph type="title"/>
          </p:nvPr>
        </p:nvSpPr>
        <p:spPr>
          <a:xfrm>
            <a:off x="373831" y="258405"/>
            <a:ext cx="8298221" cy="1143000"/>
          </a:xfrm>
        </p:spPr>
        <p:txBody>
          <a:bodyPr/>
          <a:lstStyle/>
          <a:p>
            <a:r>
              <a:rPr lang="en-US" altLang="ja-JP" sz="1800" b="1" dirty="0" smtClean="0"/>
              <a:t>Molecular Dynamics Simulations of </a:t>
            </a:r>
            <a:r>
              <a:rPr lang="en-US" altLang="ja-JP" sz="1800" b="1" dirty="0" err="1" smtClean="0"/>
              <a:t>Alkylsilane</a:t>
            </a:r>
            <a:r>
              <a:rPr lang="en-US" altLang="ja-JP" sz="1800" b="1" dirty="0" smtClean="0"/>
              <a:t> Stationary-Phase Order</a:t>
            </a:r>
            <a:br>
              <a:rPr lang="en-US" altLang="ja-JP" sz="1800" b="1" dirty="0" smtClean="0"/>
            </a:br>
            <a:r>
              <a:rPr lang="en-US" altLang="ja-JP" sz="1800" b="1" dirty="0" smtClean="0"/>
              <a:t>and Disorder. 1. Effects of Surface Coverage and Bonding Chemistry</a:t>
            </a:r>
            <a:r>
              <a:rPr lang="en-US" altLang="ja-JP" sz="1600" b="1" dirty="0" smtClean="0"/>
              <a:t/>
            </a:r>
            <a:br>
              <a:rPr lang="en-US" altLang="ja-JP" sz="1600" b="1" dirty="0" smtClean="0"/>
            </a:br>
            <a:r>
              <a:rPr lang="en-US" altLang="ja-JP" sz="1600" dirty="0" err="1" smtClean="0"/>
              <a:t>Katrice</a:t>
            </a:r>
            <a:r>
              <a:rPr lang="en-US" altLang="ja-JP" sz="1600" dirty="0" smtClean="0"/>
              <a:t> A. </a:t>
            </a:r>
            <a:r>
              <a:rPr lang="en-US" altLang="ja-JP" sz="1600" dirty="0" err="1" smtClean="0"/>
              <a:t>Lippa</a:t>
            </a:r>
            <a:r>
              <a:rPr lang="en-US" altLang="ja-JP" sz="1600" dirty="0" smtClean="0"/>
              <a:t>, Lane C. Sander, and Raymond D. Mountain</a:t>
            </a:r>
            <a:br>
              <a:rPr lang="en-US" altLang="ja-JP" sz="1600" dirty="0" smtClean="0"/>
            </a:br>
            <a:r>
              <a:rPr lang="en-US" altLang="ja-JP" sz="1600" i="1" dirty="0" smtClean="0"/>
              <a:t>Anal. Chem., </a:t>
            </a:r>
            <a:r>
              <a:rPr lang="en-US" altLang="ja-JP" sz="1600" b="1" i="1" dirty="0" smtClean="0"/>
              <a:t>2005, 77 (24), 7852-7861</a:t>
            </a:r>
            <a:endParaRPr lang="ja-JP" altLang="en-US" sz="1600" dirty="0" smtClean="0"/>
          </a:p>
        </p:txBody>
      </p:sp>
      <p:pic>
        <p:nvPicPr>
          <p:cNvPr id="30727" name="Picture 6" descr="D:\マイドキュメント長江徳和0906\LC墾 SCS\LCテクノプラザ2010\LCGC0810colwatch36-3.jpg"/>
          <p:cNvPicPr>
            <a:picLocks noChangeAspect="1" noChangeArrowheads="1"/>
          </p:cNvPicPr>
          <p:nvPr/>
        </p:nvPicPr>
        <p:blipFill>
          <a:blip r:embed="rId4" cstate="print"/>
          <a:srcRect/>
          <a:stretch>
            <a:fillRect/>
          </a:stretch>
        </p:blipFill>
        <p:spPr bwMode="auto">
          <a:xfrm>
            <a:off x="273050" y="5111750"/>
            <a:ext cx="8399002" cy="1557338"/>
          </a:xfrm>
          <a:prstGeom prst="rect">
            <a:avLst/>
          </a:prstGeom>
          <a:noFill/>
          <a:ln w="9525">
            <a:noFill/>
            <a:miter lim="800000"/>
            <a:headEnd/>
            <a:tailEnd/>
          </a:ln>
        </p:spPr>
      </p:pic>
      <p:pic>
        <p:nvPicPr>
          <p:cNvPr id="30728" name="Picture 7" descr="D:\マイドキュメント長江徳和0906\LC墾 SCS\LCテクノプラザ2010\LCGC0810colwatch36-4.jpg"/>
          <p:cNvPicPr>
            <a:picLocks noChangeAspect="1" noChangeArrowheads="1"/>
          </p:cNvPicPr>
          <p:nvPr/>
        </p:nvPicPr>
        <p:blipFill>
          <a:blip r:embed="rId5" cstate="print"/>
          <a:srcRect/>
          <a:stretch>
            <a:fillRect/>
          </a:stretch>
        </p:blipFill>
        <p:spPr bwMode="auto">
          <a:xfrm>
            <a:off x="4725988" y="5137150"/>
            <a:ext cx="2000250" cy="25717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599483" y="708356"/>
            <a:ext cx="7772400" cy="1362075"/>
          </a:xfrm>
        </p:spPr>
        <p:txBody>
          <a:bodyPr/>
          <a:lstStyle/>
          <a:p>
            <a:r>
              <a:rPr lang="ja-JP" altLang="en-US" dirty="0" smtClean="0"/>
              <a:t>移動相中の有機溶媒の固定相への溶媒和の測定</a:t>
            </a:r>
            <a:br>
              <a:rPr lang="ja-JP" altLang="en-US" dirty="0" smtClean="0"/>
            </a:br>
            <a:endParaRPr kumimoji="1" lang="ja-JP" altLang="en-US" dirty="0"/>
          </a:p>
        </p:txBody>
      </p:sp>
      <p:sp>
        <p:nvSpPr>
          <p:cNvPr id="6" name="テキスト プレースホルダ 5"/>
          <p:cNvSpPr>
            <a:spLocks noGrp="1"/>
          </p:cNvSpPr>
          <p:nvPr>
            <p:ph type="body" idx="1"/>
          </p:nvPr>
        </p:nvSpPr>
        <p:spPr>
          <a:xfrm>
            <a:off x="763255" y="2811440"/>
            <a:ext cx="7234333" cy="1228298"/>
          </a:xfrm>
        </p:spPr>
        <p:txBody>
          <a:bodyPr/>
          <a:lstStyle/>
          <a:p>
            <a:pPr algn="ctr"/>
            <a:r>
              <a:rPr kumimoji="1" lang="ja-JP" altLang="en-US" sz="3600" dirty="0" smtClean="0"/>
              <a:t>有機溶媒の保持係数から</a:t>
            </a:r>
            <a:endParaRPr kumimoji="1" lang="en-US" altLang="ja-JP" sz="3600" dirty="0" smtClean="0"/>
          </a:p>
          <a:p>
            <a:pPr algn="ctr"/>
            <a:r>
              <a:rPr kumimoji="1" lang="ja-JP" altLang="en-US" sz="3600" dirty="0" smtClean="0"/>
              <a:t>移動相と</a:t>
            </a:r>
            <a:r>
              <a:rPr lang="ja-JP" altLang="en-US" sz="3600" dirty="0" smtClean="0"/>
              <a:t>固定相の分配量を計算</a:t>
            </a:r>
            <a:endParaRPr kumimoji="1" lang="ja-JP" altLang="en-US" sz="3600" dirty="0"/>
          </a:p>
        </p:txBody>
      </p:sp>
      <p:sp>
        <p:nvSpPr>
          <p:cNvPr id="4" name="スライド番号プレースホルダ 3"/>
          <p:cNvSpPr>
            <a:spLocks noGrp="1"/>
          </p:cNvSpPr>
          <p:nvPr>
            <p:ph type="sldNum" sz="quarter" idx="12"/>
          </p:nvPr>
        </p:nvSpPr>
        <p:spPr/>
        <p:txBody>
          <a:bodyPr/>
          <a:lstStyle/>
          <a:p>
            <a:fld id="{45BDECFF-11BF-439F-B5E8-97D28B041CA4}" type="slidenum">
              <a:rPr lang="en-US" altLang="ja-JP" smtClean="0"/>
              <a:pPr/>
              <a:t>32</a:t>
            </a:fld>
            <a:endParaRPr lang="en-US" altLang="ja-JP"/>
          </a:p>
        </p:txBody>
      </p:sp>
      <p:sp>
        <p:nvSpPr>
          <p:cNvPr id="7" name="テキスト ボックス 6"/>
          <p:cNvSpPr txBox="1"/>
          <p:nvPr/>
        </p:nvSpPr>
        <p:spPr>
          <a:xfrm>
            <a:off x="1583141" y="4858605"/>
            <a:ext cx="5431809" cy="1200329"/>
          </a:xfrm>
          <a:prstGeom prst="rect">
            <a:avLst/>
          </a:prstGeom>
          <a:noFill/>
        </p:spPr>
        <p:txBody>
          <a:bodyPr wrap="square" rtlCol="0">
            <a:spAutoFit/>
          </a:bodyPr>
          <a:lstStyle/>
          <a:p>
            <a:r>
              <a:rPr kumimoji="1" lang="ja-JP" altLang="en-US" sz="3600" b="1" dirty="0" smtClean="0">
                <a:solidFill>
                  <a:srgbClr val="C00000"/>
                </a:solidFill>
              </a:rPr>
              <a:t>有機溶媒の固定相への</a:t>
            </a:r>
            <a:endParaRPr kumimoji="1" lang="en-US" altLang="ja-JP" sz="3600" b="1" dirty="0" smtClean="0">
              <a:solidFill>
                <a:srgbClr val="C00000"/>
              </a:solidFill>
            </a:endParaRPr>
          </a:p>
          <a:p>
            <a:r>
              <a:rPr kumimoji="1" lang="ja-JP" altLang="en-US" sz="3600" b="1" dirty="0" smtClean="0">
                <a:solidFill>
                  <a:srgbClr val="C00000"/>
                </a:solidFill>
              </a:rPr>
              <a:t>分配量を溶媒和量と仮定</a:t>
            </a:r>
            <a:endParaRPr kumimoji="1" lang="ja-JP" altLang="en-US" sz="3600" b="1" dirty="0">
              <a:solidFill>
                <a:srgbClr val="C00000"/>
              </a:solidFill>
            </a:endParaRPr>
          </a:p>
        </p:txBody>
      </p:sp>
      <p:sp>
        <p:nvSpPr>
          <p:cNvPr id="8" name="下矢印 7"/>
          <p:cNvSpPr/>
          <p:nvPr/>
        </p:nvSpPr>
        <p:spPr bwMode="auto">
          <a:xfrm>
            <a:off x="3916907" y="4203511"/>
            <a:ext cx="559558" cy="450376"/>
          </a:xfrm>
          <a:prstGeom prst="down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endParaRPr>
          </a:p>
        </p:txBody>
      </p:sp>
    </p:spTree>
  </p:cSld>
  <p:clrMapOvr>
    <a:masterClrMapping/>
  </p:clrMapOvr>
  <p:transition>
    <p:pull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47" y="1512614"/>
            <a:ext cx="496887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タイトル 4"/>
          <p:cNvSpPr>
            <a:spLocks noGrp="1"/>
          </p:cNvSpPr>
          <p:nvPr>
            <p:ph type="title"/>
          </p:nvPr>
        </p:nvSpPr>
        <p:spPr/>
        <p:txBody>
          <a:bodyPr/>
          <a:lstStyle/>
          <a:p>
            <a:r>
              <a:rPr lang="ja-JP" altLang="en-US" dirty="0" smtClean="0"/>
              <a:t>アルコール類の分離</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D477E283-0941-4AE2-951B-C1C36ACFB308}" type="slidenum">
              <a:rPr lang="en-US" altLang="ja-JP" smtClean="0"/>
              <a:pPr>
                <a:defRPr/>
              </a:pPr>
              <a:t>33</a:t>
            </a:fld>
            <a:endParaRPr lang="en-US" altLang="ja-JP"/>
          </a:p>
        </p:txBody>
      </p:sp>
      <p:sp>
        <p:nvSpPr>
          <p:cNvPr id="7" name="正方形/長方形 6"/>
          <p:cNvSpPr/>
          <p:nvPr/>
        </p:nvSpPr>
        <p:spPr>
          <a:xfrm>
            <a:off x="5323115" y="1777697"/>
            <a:ext cx="3608614" cy="3683060"/>
          </a:xfrm>
          <a:prstGeom prst="rect">
            <a:avLst/>
          </a:prstGeom>
        </p:spPr>
        <p:txBody>
          <a:bodyPr wrap="square">
            <a:spAutoFit/>
          </a:bodyPr>
          <a:lstStyle/>
          <a:p>
            <a:pPr>
              <a:lnSpc>
                <a:spcPts val="2800"/>
              </a:lnSpc>
            </a:pPr>
            <a:r>
              <a:rPr lang="ja-JP" altLang="en-US" sz="2000" dirty="0" smtClean="0"/>
              <a:t>カラム：</a:t>
            </a:r>
            <a:r>
              <a:rPr lang="en-US" altLang="ja-JP" sz="2000" dirty="0" smtClean="0"/>
              <a:t>ODS  </a:t>
            </a:r>
            <a:r>
              <a:rPr lang="en-US" altLang="ja-JP" sz="2000" dirty="0"/>
              <a:t>250 x 4.6 mm</a:t>
            </a:r>
          </a:p>
          <a:p>
            <a:pPr>
              <a:lnSpc>
                <a:spcPts val="2800"/>
              </a:lnSpc>
            </a:pPr>
            <a:r>
              <a:rPr lang="ja-JP" altLang="en-US" sz="2000" dirty="0" smtClean="0"/>
              <a:t>移動相：水</a:t>
            </a:r>
            <a:endParaRPr lang="en-US" altLang="ja-JP" sz="2000" dirty="0"/>
          </a:p>
          <a:p>
            <a:pPr>
              <a:lnSpc>
                <a:spcPts val="2800"/>
              </a:lnSpc>
            </a:pPr>
            <a:r>
              <a:rPr lang="ja-JP" altLang="en-US" sz="2000" dirty="0" smtClean="0"/>
              <a:t>流速</a:t>
            </a:r>
            <a:r>
              <a:rPr lang="en-US" altLang="ja-JP" sz="2000" dirty="0" smtClean="0"/>
              <a:t>: </a:t>
            </a:r>
            <a:r>
              <a:rPr lang="en-US" altLang="ja-JP" sz="2000" dirty="0"/>
              <a:t>1.0 mL/min</a:t>
            </a:r>
          </a:p>
          <a:p>
            <a:pPr>
              <a:lnSpc>
                <a:spcPts val="2800"/>
              </a:lnSpc>
            </a:pPr>
            <a:r>
              <a:rPr lang="ja-JP" altLang="en-US" sz="2000" dirty="0" smtClean="0"/>
              <a:t>温度：</a:t>
            </a:r>
            <a:r>
              <a:rPr lang="en-US" altLang="ja-JP" sz="2000" dirty="0" smtClean="0"/>
              <a:t> </a:t>
            </a:r>
            <a:r>
              <a:rPr lang="en-US" altLang="ja-JP" sz="2000" dirty="0"/>
              <a:t>40 C</a:t>
            </a:r>
          </a:p>
          <a:p>
            <a:pPr>
              <a:lnSpc>
                <a:spcPts val="2800"/>
              </a:lnSpc>
            </a:pPr>
            <a:r>
              <a:rPr lang="ja-JP" altLang="en-US" sz="2000" dirty="0" smtClean="0"/>
              <a:t>検出：</a:t>
            </a:r>
            <a:r>
              <a:rPr lang="en-US" altLang="ja-JP" sz="2000" dirty="0" smtClean="0"/>
              <a:t>RI</a:t>
            </a:r>
            <a:endParaRPr lang="en-US" altLang="ja-JP" sz="2000" dirty="0"/>
          </a:p>
          <a:p>
            <a:pPr>
              <a:lnSpc>
                <a:spcPts val="2800"/>
              </a:lnSpc>
            </a:pPr>
            <a:r>
              <a:rPr lang="ja-JP" altLang="en-US" sz="2000" dirty="0" smtClean="0"/>
              <a:t>試料</a:t>
            </a:r>
            <a:r>
              <a:rPr lang="en-US" altLang="ja-JP" sz="2000" dirty="0" smtClean="0"/>
              <a:t>: </a:t>
            </a:r>
            <a:r>
              <a:rPr lang="en-US" altLang="ja-JP" sz="2000" dirty="0"/>
              <a:t>1. </a:t>
            </a:r>
            <a:r>
              <a:rPr lang="ja-JP" altLang="en-US" sz="2000" dirty="0" smtClean="0"/>
              <a:t>メタノール</a:t>
            </a:r>
            <a:endParaRPr lang="en-US" altLang="ja-JP" sz="2000" dirty="0" smtClean="0"/>
          </a:p>
          <a:p>
            <a:pPr>
              <a:lnSpc>
                <a:spcPts val="2800"/>
              </a:lnSpc>
            </a:pPr>
            <a:r>
              <a:rPr lang="en-US" altLang="ja-JP" sz="2000" dirty="0" smtClean="0"/>
              <a:t>    </a:t>
            </a:r>
            <a:r>
              <a:rPr lang="ja-JP" altLang="en-US" sz="2000" dirty="0"/>
              <a:t>　</a:t>
            </a:r>
            <a:r>
              <a:rPr lang="ja-JP" altLang="en-US" sz="2000" dirty="0" smtClean="0"/>
              <a:t>　 </a:t>
            </a:r>
            <a:r>
              <a:rPr lang="en-US" altLang="ja-JP" sz="2000" dirty="0"/>
              <a:t>2. </a:t>
            </a:r>
            <a:r>
              <a:rPr lang="ja-JP" altLang="en-US" sz="2000" dirty="0" smtClean="0"/>
              <a:t>エタノール</a:t>
            </a:r>
            <a:endParaRPr lang="en-US" altLang="ja-JP" sz="2000" dirty="0" smtClean="0"/>
          </a:p>
          <a:p>
            <a:pPr>
              <a:lnSpc>
                <a:spcPts val="2800"/>
              </a:lnSpc>
            </a:pPr>
            <a:r>
              <a:rPr lang="ja-JP" altLang="en-US" sz="2000" dirty="0"/>
              <a:t> </a:t>
            </a:r>
            <a:r>
              <a:rPr lang="en-US" altLang="ja-JP" sz="2000" dirty="0" smtClean="0"/>
              <a:t>     </a:t>
            </a:r>
            <a:r>
              <a:rPr lang="ja-JP" altLang="en-US" sz="2000" dirty="0"/>
              <a:t>　 </a:t>
            </a:r>
            <a:r>
              <a:rPr lang="en-US" altLang="ja-JP" sz="2000" dirty="0"/>
              <a:t>3. </a:t>
            </a:r>
            <a:r>
              <a:rPr lang="ja-JP" altLang="en-US" sz="2000" dirty="0" smtClean="0"/>
              <a:t>アセトニトリル</a:t>
            </a:r>
            <a:endParaRPr lang="en-US" altLang="ja-JP" sz="2000" dirty="0" smtClean="0"/>
          </a:p>
          <a:p>
            <a:pPr>
              <a:lnSpc>
                <a:spcPts val="2800"/>
              </a:lnSpc>
            </a:pPr>
            <a:r>
              <a:rPr lang="ja-JP" altLang="en-US" sz="2000" dirty="0"/>
              <a:t>　</a:t>
            </a:r>
            <a:r>
              <a:rPr lang="ja-JP" altLang="en-US" sz="2000" dirty="0" smtClean="0"/>
              <a:t>　　   </a:t>
            </a:r>
            <a:r>
              <a:rPr lang="en-US" altLang="ja-JP" sz="2000" dirty="0" smtClean="0"/>
              <a:t>4. 1-</a:t>
            </a:r>
            <a:r>
              <a:rPr lang="ja-JP" altLang="en-US" sz="2000" dirty="0" smtClean="0"/>
              <a:t>プロパノール</a:t>
            </a:r>
            <a:r>
              <a:rPr lang="en-US" altLang="ja-JP" sz="2000" dirty="0" smtClean="0"/>
              <a:t>   </a:t>
            </a:r>
            <a:endParaRPr lang="en-US" altLang="ja-JP" sz="2000" dirty="0"/>
          </a:p>
          <a:p>
            <a:pPr>
              <a:lnSpc>
                <a:spcPts val="2800"/>
              </a:lnSpc>
            </a:pPr>
            <a:r>
              <a:rPr lang="en-US" altLang="ja-JP" sz="2000" dirty="0"/>
              <a:t>    </a:t>
            </a:r>
            <a:r>
              <a:rPr lang="ja-JP" altLang="en-US" sz="2000" dirty="0"/>
              <a:t> 　  </a:t>
            </a:r>
            <a:r>
              <a:rPr lang="en-US" altLang="ja-JP" sz="2000" dirty="0" smtClean="0"/>
              <a:t>5. 2-</a:t>
            </a:r>
            <a:r>
              <a:rPr lang="ja-JP" altLang="en-US" sz="2000" dirty="0" smtClean="0"/>
              <a:t>プロパノール</a:t>
            </a:r>
            <a:endParaRPr lang="en-US" altLang="ja-JP" sz="2000" dirty="0"/>
          </a:p>
        </p:txBody>
      </p:sp>
      <p:sp>
        <p:nvSpPr>
          <p:cNvPr id="8" name="テキスト ボックス 7"/>
          <p:cNvSpPr txBox="1"/>
          <p:nvPr/>
        </p:nvSpPr>
        <p:spPr>
          <a:xfrm>
            <a:off x="566058" y="5907072"/>
            <a:ext cx="7764235" cy="400110"/>
          </a:xfrm>
          <a:prstGeom prst="rect">
            <a:avLst/>
          </a:prstGeom>
          <a:noFill/>
        </p:spPr>
        <p:txBody>
          <a:bodyPr wrap="square" rtlCol="0">
            <a:spAutoFit/>
          </a:bodyPr>
          <a:lstStyle/>
          <a:p>
            <a:r>
              <a:rPr kumimoji="1" lang="ja-JP" altLang="en-US" sz="2000" dirty="0" smtClean="0"/>
              <a:t>逆相ＬＣ</a:t>
            </a:r>
            <a:r>
              <a:rPr lang="ja-JP" altLang="en-US" sz="2000" dirty="0" smtClean="0"/>
              <a:t>の移動相で用いられる有機溶媒も保持し，分離できる</a:t>
            </a:r>
            <a:endParaRPr kumimoji="1" lang="en-US" altLang="ja-JP" sz="2000" dirty="0" smtClean="0"/>
          </a:p>
        </p:txBody>
      </p:sp>
      <p:sp>
        <p:nvSpPr>
          <p:cNvPr id="9" name="テキスト ボックス 8"/>
          <p:cNvSpPr txBox="1"/>
          <p:nvPr/>
        </p:nvSpPr>
        <p:spPr>
          <a:xfrm>
            <a:off x="1364796" y="2971800"/>
            <a:ext cx="318407" cy="369332"/>
          </a:xfrm>
          <a:prstGeom prst="rect">
            <a:avLst/>
          </a:prstGeom>
          <a:noFill/>
        </p:spPr>
        <p:txBody>
          <a:bodyPr wrap="square" rtlCol="0">
            <a:spAutoFit/>
          </a:bodyPr>
          <a:lstStyle/>
          <a:p>
            <a:r>
              <a:rPr kumimoji="1" lang="en-US" altLang="ja-JP" dirty="0" smtClean="0"/>
              <a:t>1</a:t>
            </a:r>
            <a:endParaRPr kumimoji="1" lang="ja-JP" altLang="en-US" dirty="0"/>
          </a:p>
        </p:txBody>
      </p:sp>
      <p:sp>
        <p:nvSpPr>
          <p:cNvPr id="10" name="テキスト ボックス 9"/>
          <p:cNvSpPr txBox="1"/>
          <p:nvPr/>
        </p:nvSpPr>
        <p:spPr>
          <a:xfrm>
            <a:off x="1752600" y="1446465"/>
            <a:ext cx="318407" cy="369332"/>
          </a:xfrm>
          <a:prstGeom prst="rect">
            <a:avLst/>
          </a:prstGeom>
          <a:noFill/>
        </p:spPr>
        <p:txBody>
          <a:bodyPr wrap="square" rtlCol="0">
            <a:spAutoFit/>
          </a:bodyPr>
          <a:lstStyle/>
          <a:p>
            <a:r>
              <a:rPr kumimoji="1" lang="en-US" altLang="ja-JP" smtClean="0"/>
              <a:t>2</a:t>
            </a:r>
            <a:endParaRPr kumimoji="1" lang="ja-JP" altLang="en-US" dirty="0"/>
          </a:p>
        </p:txBody>
      </p:sp>
      <p:sp>
        <p:nvSpPr>
          <p:cNvPr id="11" name="テキスト ボックス 10"/>
          <p:cNvSpPr txBox="1"/>
          <p:nvPr/>
        </p:nvSpPr>
        <p:spPr>
          <a:xfrm>
            <a:off x="2764972" y="3744685"/>
            <a:ext cx="318407" cy="369332"/>
          </a:xfrm>
          <a:prstGeom prst="rect">
            <a:avLst/>
          </a:prstGeom>
          <a:noFill/>
        </p:spPr>
        <p:txBody>
          <a:bodyPr wrap="square" rtlCol="0">
            <a:spAutoFit/>
          </a:bodyPr>
          <a:lstStyle/>
          <a:p>
            <a:r>
              <a:rPr kumimoji="1" lang="en-US" altLang="ja-JP" dirty="0" smtClean="0"/>
              <a:t>3</a:t>
            </a:r>
            <a:endParaRPr kumimoji="1" lang="ja-JP" altLang="en-US" dirty="0"/>
          </a:p>
        </p:txBody>
      </p:sp>
      <p:sp>
        <p:nvSpPr>
          <p:cNvPr id="12" name="テキスト ボックス 11"/>
          <p:cNvSpPr txBox="1"/>
          <p:nvPr/>
        </p:nvSpPr>
        <p:spPr>
          <a:xfrm>
            <a:off x="3222171" y="2253734"/>
            <a:ext cx="318407" cy="369332"/>
          </a:xfrm>
          <a:prstGeom prst="rect">
            <a:avLst/>
          </a:prstGeom>
          <a:noFill/>
        </p:spPr>
        <p:txBody>
          <a:bodyPr wrap="square" rtlCol="0">
            <a:spAutoFit/>
          </a:bodyPr>
          <a:lstStyle/>
          <a:p>
            <a:r>
              <a:rPr kumimoji="1" lang="en-US" altLang="ja-JP" dirty="0" smtClean="0"/>
              <a:t>4</a:t>
            </a:r>
            <a:endParaRPr kumimoji="1" lang="ja-JP" altLang="en-US" dirty="0"/>
          </a:p>
        </p:txBody>
      </p:sp>
      <p:sp>
        <p:nvSpPr>
          <p:cNvPr id="13" name="テキスト ボックス 12"/>
          <p:cNvSpPr txBox="1"/>
          <p:nvPr/>
        </p:nvSpPr>
        <p:spPr>
          <a:xfrm>
            <a:off x="3540578" y="1884402"/>
            <a:ext cx="318407" cy="369332"/>
          </a:xfrm>
          <a:prstGeom prst="rect">
            <a:avLst/>
          </a:prstGeom>
          <a:noFill/>
        </p:spPr>
        <p:txBody>
          <a:bodyPr wrap="square" rtlCol="0">
            <a:spAutoFit/>
          </a:bodyPr>
          <a:lstStyle/>
          <a:p>
            <a:r>
              <a:rPr kumimoji="1" lang="en-US" altLang="ja-JP" dirty="0" smtClean="0"/>
              <a:t>5</a:t>
            </a:r>
            <a:endParaRPr kumimoji="1" lang="ja-JP" altLang="en-US" dirty="0"/>
          </a:p>
        </p:txBody>
      </p:sp>
    </p:spTree>
    <p:extLst>
      <p:ext uri="{BB962C8B-B14F-4D97-AF65-F5344CB8AC3E}">
        <p14:creationId xmlns:p14="http://schemas.microsoft.com/office/powerpoint/2010/main" val="149118553"/>
      </p:ext>
    </p:extLst>
  </p:cSld>
  <p:clrMapOvr>
    <a:masterClrMapping/>
  </p:clrMapOvr>
  <p:transition>
    <p:pull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スライド番号プレースホルダ 3"/>
          <p:cNvSpPr>
            <a:spLocks noGrp="1"/>
          </p:cNvSpPr>
          <p:nvPr>
            <p:ph type="sldNum" sz="quarter" idx="12"/>
          </p:nvPr>
        </p:nvSpPr>
        <p:spPr>
          <a:noFill/>
        </p:spPr>
        <p:txBody>
          <a:bodyPr/>
          <a:lstStyle/>
          <a:p>
            <a:fld id="{4C8DD0A5-5ACF-4CC0-A6AE-AA4A42EE4486}" type="slidenum">
              <a:rPr lang="en-US" altLang="ja-JP" smtClean="0"/>
              <a:pPr/>
              <a:t>34</a:t>
            </a:fld>
            <a:endParaRPr lang="en-US" altLang="ja-JP" smtClean="0"/>
          </a:p>
        </p:txBody>
      </p:sp>
      <p:sp>
        <p:nvSpPr>
          <p:cNvPr id="1028" name="Text Box 14"/>
          <p:cNvSpPr txBox="1">
            <a:spLocks noChangeArrowheads="1"/>
          </p:cNvSpPr>
          <p:nvPr/>
        </p:nvSpPr>
        <p:spPr bwMode="auto">
          <a:xfrm>
            <a:off x="642938" y="255588"/>
            <a:ext cx="8340725" cy="968375"/>
          </a:xfrm>
          <a:prstGeom prst="rect">
            <a:avLst/>
          </a:prstGeom>
          <a:noFill/>
          <a:ln w="9525">
            <a:noFill/>
            <a:miter lim="800000"/>
            <a:headEnd/>
            <a:tailEnd/>
          </a:ln>
        </p:spPr>
        <p:txBody>
          <a:bodyPr lIns="105858" tIns="52929" rIns="105858" bIns="52929">
            <a:spAutoFit/>
          </a:bodyPr>
          <a:lstStyle/>
          <a:p>
            <a:pPr defTabSz="4859338">
              <a:spcBef>
                <a:spcPct val="50000"/>
              </a:spcBef>
            </a:pPr>
            <a:r>
              <a:rPr lang="ja-JP" altLang="en-US" sz="2800" b="1" dirty="0">
                <a:solidFill>
                  <a:schemeClr val="tx2"/>
                </a:solidFill>
                <a:latin typeface="Tahoma" pitchFamily="34" charset="0"/>
              </a:rPr>
              <a:t>アセトニトリル・水移動相を用いたｔ</a:t>
            </a:r>
            <a:r>
              <a:rPr lang="ja-JP" altLang="en-US" sz="1600" b="1" dirty="0">
                <a:solidFill>
                  <a:schemeClr val="tx2"/>
                </a:solidFill>
                <a:latin typeface="Tahoma" pitchFamily="34" charset="0"/>
              </a:rPr>
              <a:t>０</a:t>
            </a:r>
            <a:r>
              <a:rPr lang="ja-JP" altLang="en-US" sz="2800" b="1" dirty="0">
                <a:solidFill>
                  <a:schemeClr val="tx2"/>
                </a:solidFill>
                <a:latin typeface="Tahoma" pitchFamily="34" charset="0"/>
              </a:rPr>
              <a:t>（亜硝酸ナトリウム）とアセトニトリル（</a:t>
            </a:r>
            <a:r>
              <a:rPr lang="ja-JP" altLang="en-US" sz="2800" b="1" dirty="0">
                <a:solidFill>
                  <a:schemeClr val="tx2"/>
                </a:solidFill>
              </a:rPr>
              <a:t>ベイカントピーク）</a:t>
            </a:r>
            <a:r>
              <a:rPr lang="ja-JP" altLang="en-US" sz="2800" b="1" dirty="0">
                <a:solidFill>
                  <a:schemeClr val="tx2"/>
                </a:solidFill>
                <a:latin typeface="Tahoma" pitchFamily="34" charset="0"/>
              </a:rPr>
              <a:t>のクロマトグラム</a:t>
            </a:r>
          </a:p>
        </p:txBody>
      </p:sp>
      <p:grpSp>
        <p:nvGrpSpPr>
          <p:cNvPr id="2" name="Group 19"/>
          <p:cNvGrpSpPr>
            <a:grpSpLocks/>
          </p:cNvGrpSpPr>
          <p:nvPr/>
        </p:nvGrpSpPr>
        <p:grpSpPr bwMode="auto">
          <a:xfrm>
            <a:off x="0" y="1263650"/>
            <a:ext cx="9628188" cy="5073650"/>
            <a:chOff x="0" y="1124"/>
            <a:chExt cx="6065" cy="3196"/>
          </a:xfrm>
        </p:grpSpPr>
        <p:graphicFrame>
          <p:nvGraphicFramePr>
            <p:cNvPr id="1026" name="Object 2"/>
            <p:cNvGraphicFramePr>
              <a:graphicFrameLocks noChangeAspect="1"/>
            </p:cNvGraphicFramePr>
            <p:nvPr/>
          </p:nvGraphicFramePr>
          <p:xfrm>
            <a:off x="0" y="1304"/>
            <a:ext cx="5760" cy="3016"/>
          </p:xfrm>
          <a:graphic>
            <a:graphicData uri="http://schemas.openxmlformats.org/presentationml/2006/ole">
              <mc:AlternateContent xmlns:mc="http://schemas.openxmlformats.org/markup-compatibility/2006">
                <mc:Choice xmlns:v="urn:schemas-microsoft-com:vml" Requires="v">
                  <p:oleObj spid="_x0000_s528409" name="グラフ" r:id="rId5" imgW="5476951" imgH="3162300" progId="Excel.Sheet.8">
                    <p:embed/>
                  </p:oleObj>
                </mc:Choice>
                <mc:Fallback>
                  <p:oleObj name="グラフ" r:id="rId5" imgW="5476951" imgH="3162300" progId="Excel.Shee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04"/>
                          <a:ext cx="5760" cy="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Line 3"/>
            <p:cNvSpPr>
              <a:spLocks noChangeShapeType="1"/>
            </p:cNvSpPr>
            <p:nvPr/>
          </p:nvSpPr>
          <p:spPr bwMode="auto">
            <a:xfrm flipV="1">
              <a:off x="675" y="1994"/>
              <a:ext cx="241" cy="0"/>
            </a:xfrm>
            <a:prstGeom prst="line">
              <a:avLst/>
            </a:prstGeom>
            <a:noFill/>
            <a:ln w="38100">
              <a:solidFill>
                <a:schemeClr val="tx1"/>
              </a:solidFill>
              <a:round/>
              <a:headEnd/>
              <a:tailEnd type="triangle" w="med" len="med"/>
            </a:ln>
          </p:spPr>
          <p:txBody>
            <a:bodyPr>
              <a:spAutoFit/>
            </a:bodyPr>
            <a:lstStyle/>
            <a:p>
              <a:endParaRPr lang="ja-JP" altLang="en-US"/>
            </a:p>
          </p:txBody>
        </p:sp>
        <p:sp>
          <p:nvSpPr>
            <p:cNvPr id="1033" name="Text Box 4"/>
            <p:cNvSpPr txBox="1">
              <a:spLocks noChangeArrowheads="1"/>
            </p:cNvSpPr>
            <p:nvPr/>
          </p:nvSpPr>
          <p:spPr bwMode="auto">
            <a:xfrm>
              <a:off x="210" y="1576"/>
              <a:ext cx="864" cy="415"/>
            </a:xfrm>
            <a:prstGeom prst="rect">
              <a:avLst/>
            </a:prstGeom>
            <a:noFill/>
            <a:ln w="9525" algn="ctr">
              <a:noFill/>
              <a:miter lim="800000"/>
              <a:headEnd/>
              <a:tailEnd/>
            </a:ln>
          </p:spPr>
          <p:txBody>
            <a:bodyPr lIns="105858" tIns="52929" rIns="105858" bIns="52929">
              <a:spAutoFit/>
            </a:bodyPr>
            <a:lstStyle/>
            <a:p>
              <a:pPr algn="ctr" defTabSz="1058863">
                <a:lnSpc>
                  <a:spcPct val="70000"/>
                </a:lnSpc>
                <a:spcBef>
                  <a:spcPct val="50000"/>
                </a:spcBef>
              </a:pPr>
              <a:r>
                <a:rPr lang="en-US" altLang="ja-JP" sz="1400" b="1"/>
                <a:t>System volume</a:t>
              </a:r>
            </a:p>
            <a:p>
              <a:pPr algn="ctr" defTabSz="1058863">
                <a:lnSpc>
                  <a:spcPct val="70000"/>
                </a:lnSpc>
                <a:spcBef>
                  <a:spcPct val="50000"/>
                </a:spcBef>
              </a:pPr>
              <a:r>
                <a:rPr lang="en-US" altLang="ja-JP" sz="1400" b="1"/>
                <a:t>0.291 min</a:t>
              </a:r>
              <a:endParaRPr kumimoji="0" lang="en-US" altLang="ja-JP" sz="1400" b="1"/>
            </a:p>
          </p:txBody>
        </p:sp>
        <p:sp>
          <p:nvSpPr>
            <p:cNvPr id="1034" name="Line 5"/>
            <p:cNvSpPr>
              <a:spLocks noChangeShapeType="1"/>
            </p:cNvSpPr>
            <p:nvPr/>
          </p:nvSpPr>
          <p:spPr bwMode="auto">
            <a:xfrm flipH="1">
              <a:off x="910" y="1442"/>
              <a:ext cx="9" cy="1934"/>
            </a:xfrm>
            <a:prstGeom prst="line">
              <a:avLst/>
            </a:prstGeom>
            <a:noFill/>
            <a:ln w="28575">
              <a:solidFill>
                <a:srgbClr val="003300"/>
              </a:solidFill>
              <a:prstDash val="dashDot"/>
              <a:round/>
              <a:headEnd/>
              <a:tailEnd/>
            </a:ln>
          </p:spPr>
          <p:txBody>
            <a:bodyPr>
              <a:spAutoFit/>
            </a:bodyPr>
            <a:lstStyle/>
            <a:p>
              <a:endParaRPr lang="ja-JP" altLang="en-US"/>
            </a:p>
          </p:txBody>
        </p:sp>
        <p:sp>
          <p:nvSpPr>
            <p:cNvPr id="1035" name="Text Box 6"/>
            <p:cNvSpPr txBox="1">
              <a:spLocks noChangeArrowheads="1"/>
            </p:cNvSpPr>
            <p:nvPr/>
          </p:nvSpPr>
          <p:spPr bwMode="auto">
            <a:xfrm>
              <a:off x="1003" y="3149"/>
              <a:ext cx="1773" cy="221"/>
            </a:xfrm>
            <a:prstGeom prst="rect">
              <a:avLst/>
            </a:prstGeom>
            <a:noFill/>
            <a:ln w="9525">
              <a:noFill/>
              <a:miter lim="800000"/>
              <a:headEnd/>
              <a:tailEnd/>
            </a:ln>
          </p:spPr>
          <p:txBody>
            <a:bodyPr lIns="88075" tIns="44038" rIns="88075" bIns="44038">
              <a:spAutoFit/>
            </a:bodyPr>
            <a:lstStyle/>
            <a:p>
              <a:pPr defTabSz="881063">
                <a:spcBef>
                  <a:spcPct val="50000"/>
                </a:spcBef>
              </a:pPr>
              <a:r>
                <a:rPr lang="en-US" altLang="ja-JP" sz="1700">
                  <a:solidFill>
                    <a:srgbClr val="000099"/>
                  </a:solidFill>
                  <a:latin typeface="Tahoma" pitchFamily="34" charset="0"/>
                </a:rPr>
                <a:t> Acetonitrile/water=(1:99)</a:t>
              </a:r>
            </a:p>
          </p:txBody>
        </p:sp>
        <p:sp>
          <p:nvSpPr>
            <p:cNvPr id="1036" name="Text Box 7"/>
            <p:cNvSpPr txBox="1">
              <a:spLocks noChangeArrowheads="1"/>
            </p:cNvSpPr>
            <p:nvPr/>
          </p:nvSpPr>
          <p:spPr bwMode="auto">
            <a:xfrm>
              <a:off x="1003" y="2702"/>
              <a:ext cx="1729" cy="221"/>
            </a:xfrm>
            <a:prstGeom prst="rect">
              <a:avLst/>
            </a:prstGeom>
            <a:noFill/>
            <a:ln w="9525">
              <a:noFill/>
              <a:miter lim="800000"/>
              <a:headEnd/>
              <a:tailEnd/>
            </a:ln>
          </p:spPr>
          <p:txBody>
            <a:bodyPr lIns="88075" tIns="44038" rIns="88075" bIns="44038">
              <a:spAutoFit/>
            </a:bodyPr>
            <a:lstStyle/>
            <a:p>
              <a:pPr defTabSz="881063">
                <a:spcBef>
                  <a:spcPct val="50000"/>
                </a:spcBef>
              </a:pPr>
              <a:r>
                <a:rPr lang="en-US" altLang="ja-JP" sz="1700">
                  <a:solidFill>
                    <a:srgbClr val="CC0099"/>
                  </a:solidFill>
                  <a:latin typeface="Tahoma" pitchFamily="34" charset="0"/>
                </a:rPr>
                <a:t>Acetonitrile/water=(2:98)</a:t>
              </a:r>
            </a:p>
          </p:txBody>
        </p:sp>
        <p:sp>
          <p:nvSpPr>
            <p:cNvPr id="1037" name="Text Box 8"/>
            <p:cNvSpPr txBox="1">
              <a:spLocks noChangeArrowheads="1"/>
            </p:cNvSpPr>
            <p:nvPr/>
          </p:nvSpPr>
          <p:spPr bwMode="auto">
            <a:xfrm>
              <a:off x="973" y="2245"/>
              <a:ext cx="1708" cy="221"/>
            </a:xfrm>
            <a:prstGeom prst="rect">
              <a:avLst/>
            </a:prstGeom>
            <a:noFill/>
            <a:ln w="9525">
              <a:noFill/>
              <a:miter lim="800000"/>
              <a:headEnd/>
              <a:tailEnd/>
            </a:ln>
          </p:spPr>
          <p:txBody>
            <a:bodyPr lIns="88075" tIns="44038" rIns="88075" bIns="44038">
              <a:spAutoFit/>
            </a:bodyPr>
            <a:lstStyle/>
            <a:p>
              <a:pPr defTabSz="881063">
                <a:spcBef>
                  <a:spcPct val="50000"/>
                </a:spcBef>
              </a:pPr>
              <a:r>
                <a:rPr lang="en-US" altLang="ja-JP" sz="1700" dirty="0" err="1">
                  <a:solidFill>
                    <a:srgbClr val="800000"/>
                  </a:solidFill>
                  <a:latin typeface="Tahoma" pitchFamily="34" charset="0"/>
                </a:rPr>
                <a:t>Acetonitrile</a:t>
              </a:r>
              <a:r>
                <a:rPr lang="en-US" altLang="ja-JP" sz="1700" dirty="0">
                  <a:solidFill>
                    <a:srgbClr val="800000"/>
                  </a:solidFill>
                  <a:latin typeface="Tahoma" pitchFamily="34" charset="0"/>
                </a:rPr>
                <a:t>/water</a:t>
              </a:r>
              <a:r>
                <a:rPr lang="en-US" altLang="ja-JP" sz="1700" dirty="0" smtClean="0">
                  <a:solidFill>
                    <a:srgbClr val="800000"/>
                  </a:solidFill>
                  <a:latin typeface="Tahoma" pitchFamily="34" charset="0"/>
                </a:rPr>
                <a:t>=(5:95)</a:t>
              </a:r>
              <a:endParaRPr lang="en-US" altLang="ja-JP" sz="1700" dirty="0">
                <a:solidFill>
                  <a:srgbClr val="800000"/>
                </a:solidFill>
                <a:latin typeface="Tahoma" pitchFamily="34" charset="0"/>
              </a:endParaRPr>
            </a:p>
          </p:txBody>
        </p:sp>
        <p:sp>
          <p:nvSpPr>
            <p:cNvPr id="1038" name="Text Box 9"/>
            <p:cNvSpPr txBox="1">
              <a:spLocks noChangeArrowheads="1"/>
            </p:cNvSpPr>
            <p:nvPr/>
          </p:nvSpPr>
          <p:spPr bwMode="auto">
            <a:xfrm>
              <a:off x="924" y="1778"/>
              <a:ext cx="1788" cy="221"/>
            </a:xfrm>
            <a:prstGeom prst="rect">
              <a:avLst/>
            </a:prstGeom>
            <a:noFill/>
            <a:ln w="9525">
              <a:noFill/>
              <a:miter lim="800000"/>
              <a:headEnd/>
              <a:tailEnd/>
            </a:ln>
          </p:spPr>
          <p:txBody>
            <a:bodyPr lIns="88075" tIns="44038" rIns="88075" bIns="44038">
              <a:spAutoFit/>
            </a:bodyPr>
            <a:lstStyle/>
            <a:p>
              <a:pPr defTabSz="881063">
                <a:spcBef>
                  <a:spcPct val="50000"/>
                </a:spcBef>
              </a:pPr>
              <a:r>
                <a:rPr lang="en-US" altLang="ja-JP" sz="1700" dirty="0" err="1">
                  <a:solidFill>
                    <a:srgbClr val="003300"/>
                  </a:solidFill>
                  <a:latin typeface="Tahoma" pitchFamily="34" charset="0"/>
                </a:rPr>
                <a:t>Acetonitrile</a:t>
              </a:r>
              <a:r>
                <a:rPr lang="en-US" altLang="ja-JP" sz="1700" dirty="0">
                  <a:solidFill>
                    <a:srgbClr val="003300"/>
                  </a:solidFill>
                  <a:latin typeface="Tahoma" pitchFamily="34" charset="0"/>
                </a:rPr>
                <a:t>/water</a:t>
              </a:r>
              <a:r>
                <a:rPr lang="en-US" altLang="ja-JP" sz="1700" dirty="0" smtClean="0">
                  <a:solidFill>
                    <a:srgbClr val="003300"/>
                  </a:solidFill>
                  <a:latin typeface="Tahoma" pitchFamily="34" charset="0"/>
                </a:rPr>
                <a:t>=(10:90</a:t>
              </a:r>
              <a:r>
                <a:rPr lang="en-US" altLang="ja-JP" sz="1700" dirty="0">
                  <a:solidFill>
                    <a:srgbClr val="003300"/>
                  </a:solidFill>
                  <a:latin typeface="Tahoma" pitchFamily="34" charset="0"/>
                </a:rPr>
                <a:t>)</a:t>
              </a:r>
            </a:p>
          </p:txBody>
        </p:sp>
        <p:sp>
          <p:nvSpPr>
            <p:cNvPr id="1039" name="Text Box 10"/>
            <p:cNvSpPr txBox="1">
              <a:spLocks noChangeArrowheads="1"/>
            </p:cNvSpPr>
            <p:nvPr/>
          </p:nvSpPr>
          <p:spPr bwMode="auto">
            <a:xfrm>
              <a:off x="745" y="1202"/>
              <a:ext cx="1776" cy="221"/>
            </a:xfrm>
            <a:prstGeom prst="rect">
              <a:avLst/>
            </a:prstGeom>
            <a:noFill/>
            <a:ln w="9525">
              <a:noFill/>
              <a:miter lim="800000"/>
              <a:headEnd/>
              <a:tailEnd/>
            </a:ln>
          </p:spPr>
          <p:txBody>
            <a:bodyPr lIns="88075" tIns="44038" rIns="88075" bIns="44038">
              <a:spAutoFit/>
            </a:bodyPr>
            <a:lstStyle/>
            <a:p>
              <a:pPr defTabSz="881063">
                <a:spcBef>
                  <a:spcPct val="50000"/>
                </a:spcBef>
              </a:pPr>
              <a:r>
                <a:rPr lang="en-US" altLang="ja-JP" sz="1700" dirty="0" err="1">
                  <a:solidFill>
                    <a:srgbClr val="660066"/>
                  </a:solidFill>
                  <a:latin typeface="Tahoma" pitchFamily="34" charset="0"/>
                </a:rPr>
                <a:t>Acetonitrile</a:t>
              </a:r>
              <a:r>
                <a:rPr lang="en-US" altLang="ja-JP" sz="1700" dirty="0">
                  <a:solidFill>
                    <a:srgbClr val="660066"/>
                  </a:solidFill>
                  <a:latin typeface="Tahoma" pitchFamily="34" charset="0"/>
                </a:rPr>
                <a:t>/water</a:t>
              </a:r>
              <a:r>
                <a:rPr lang="en-US" altLang="ja-JP" sz="1700" dirty="0" smtClean="0">
                  <a:solidFill>
                    <a:srgbClr val="660066"/>
                  </a:solidFill>
                  <a:latin typeface="Tahoma" pitchFamily="34" charset="0"/>
                </a:rPr>
                <a:t>=(20:80</a:t>
              </a:r>
              <a:r>
                <a:rPr lang="en-US" altLang="ja-JP" sz="1700" dirty="0">
                  <a:solidFill>
                    <a:srgbClr val="660066"/>
                  </a:solidFill>
                  <a:latin typeface="Tahoma" pitchFamily="34" charset="0"/>
                </a:rPr>
                <a:t>)</a:t>
              </a:r>
            </a:p>
          </p:txBody>
        </p:sp>
        <p:sp>
          <p:nvSpPr>
            <p:cNvPr id="1040" name="Line 11"/>
            <p:cNvSpPr>
              <a:spLocks noChangeShapeType="1"/>
            </p:cNvSpPr>
            <p:nvPr/>
          </p:nvSpPr>
          <p:spPr bwMode="auto">
            <a:xfrm flipV="1">
              <a:off x="689" y="3139"/>
              <a:ext cx="2997" cy="20"/>
            </a:xfrm>
            <a:prstGeom prst="line">
              <a:avLst/>
            </a:prstGeom>
            <a:noFill/>
            <a:ln w="25400">
              <a:solidFill>
                <a:srgbClr val="008000"/>
              </a:solidFill>
              <a:prstDash val="dash"/>
              <a:round/>
              <a:headEnd type="arrow" w="lg" len="lg"/>
              <a:tailEnd type="arrow" w="lg" len="lg"/>
            </a:ln>
          </p:spPr>
          <p:txBody>
            <a:bodyPr/>
            <a:lstStyle/>
            <a:p>
              <a:endParaRPr lang="ja-JP" altLang="en-US"/>
            </a:p>
          </p:txBody>
        </p:sp>
        <p:sp>
          <p:nvSpPr>
            <p:cNvPr id="1041" name="Text Box 12"/>
            <p:cNvSpPr txBox="1">
              <a:spLocks noChangeArrowheads="1"/>
            </p:cNvSpPr>
            <p:nvPr/>
          </p:nvSpPr>
          <p:spPr bwMode="auto">
            <a:xfrm>
              <a:off x="2375" y="1124"/>
              <a:ext cx="2565" cy="335"/>
            </a:xfrm>
            <a:prstGeom prst="rect">
              <a:avLst/>
            </a:prstGeom>
            <a:noFill/>
            <a:ln w="9525" algn="ctr">
              <a:noFill/>
              <a:miter lim="800000"/>
              <a:headEnd/>
              <a:tailEnd/>
            </a:ln>
          </p:spPr>
          <p:txBody>
            <a:bodyPr lIns="105858" tIns="52929" rIns="105858" bIns="52929">
              <a:spAutoFit/>
            </a:bodyPr>
            <a:lstStyle/>
            <a:p>
              <a:pPr defTabSz="1058863">
                <a:spcBef>
                  <a:spcPct val="50000"/>
                </a:spcBef>
              </a:pPr>
              <a:r>
                <a:rPr lang="en-US" altLang="ja-JP" sz="2800" b="1" i="1"/>
                <a:t>t</a:t>
              </a:r>
              <a:r>
                <a:rPr lang="en-US" altLang="ja-JP" sz="2800" b="1" i="1" baseline="-25000"/>
                <a:t>0 </a:t>
              </a:r>
              <a:r>
                <a:rPr lang="en-US" altLang="ja-JP" sz="1700">
                  <a:latin typeface="Tahoma" pitchFamily="34" charset="0"/>
                </a:rPr>
                <a:t>(Sodium nitrite)</a:t>
              </a:r>
              <a:endParaRPr lang="en-US" altLang="ja-JP" sz="2800" baseline="-25000">
                <a:latin typeface="Tahoma" pitchFamily="34" charset="0"/>
              </a:endParaRPr>
            </a:p>
          </p:txBody>
        </p:sp>
        <p:sp>
          <p:nvSpPr>
            <p:cNvPr id="1042" name="Freeform 13"/>
            <p:cNvSpPr>
              <a:spLocks/>
            </p:cNvSpPr>
            <p:nvPr/>
          </p:nvSpPr>
          <p:spPr bwMode="auto">
            <a:xfrm flipH="1">
              <a:off x="2551" y="1486"/>
              <a:ext cx="181" cy="1942"/>
            </a:xfrm>
            <a:custGeom>
              <a:avLst/>
              <a:gdLst>
                <a:gd name="T0" fmla="*/ 2348 w 77"/>
                <a:gd name="T1" fmla="*/ 0 h 1491"/>
                <a:gd name="T2" fmla="*/ 0 w 77"/>
                <a:gd name="T3" fmla="*/ 4290 h 1491"/>
                <a:gd name="T4" fmla="*/ 0 60000 65536"/>
                <a:gd name="T5" fmla="*/ 0 60000 65536"/>
                <a:gd name="T6" fmla="*/ 0 w 77"/>
                <a:gd name="T7" fmla="*/ 0 h 1491"/>
                <a:gd name="T8" fmla="*/ 77 w 77"/>
                <a:gd name="T9" fmla="*/ 1491 h 1491"/>
              </a:gdLst>
              <a:ahLst/>
              <a:cxnLst>
                <a:cxn ang="T4">
                  <a:pos x="T0" y="T1"/>
                </a:cxn>
                <a:cxn ang="T5">
                  <a:pos x="T2" y="T3"/>
                </a:cxn>
              </a:cxnLst>
              <a:rect l="T6" t="T7" r="T8" b="T9"/>
              <a:pathLst>
                <a:path w="77" h="1491">
                  <a:moveTo>
                    <a:pt x="77" y="0"/>
                  </a:moveTo>
                  <a:cubicBezTo>
                    <a:pt x="45" y="620"/>
                    <a:pt x="14" y="1241"/>
                    <a:pt x="0" y="1491"/>
                  </a:cubicBezTo>
                </a:path>
              </a:pathLst>
            </a:custGeom>
            <a:noFill/>
            <a:ln w="19050" cap="flat">
              <a:solidFill>
                <a:srgbClr val="FF0000"/>
              </a:solidFill>
              <a:prstDash val="sysDot"/>
              <a:round/>
              <a:headEnd/>
              <a:tailEnd/>
            </a:ln>
          </p:spPr>
          <p:txBody>
            <a:bodyPr/>
            <a:lstStyle/>
            <a:p>
              <a:endParaRPr lang="ja-JP" altLang="en-US"/>
            </a:p>
          </p:txBody>
        </p:sp>
        <p:sp>
          <p:nvSpPr>
            <p:cNvPr id="1043" name="Line 15"/>
            <p:cNvSpPr>
              <a:spLocks noChangeShapeType="1"/>
            </p:cNvSpPr>
            <p:nvPr/>
          </p:nvSpPr>
          <p:spPr bwMode="auto">
            <a:xfrm flipH="1">
              <a:off x="3720" y="2892"/>
              <a:ext cx="75" cy="195"/>
            </a:xfrm>
            <a:prstGeom prst="line">
              <a:avLst/>
            </a:prstGeom>
            <a:noFill/>
            <a:ln w="25400">
              <a:solidFill>
                <a:srgbClr val="333333"/>
              </a:solidFill>
              <a:round/>
              <a:headEnd/>
              <a:tailEnd type="triangle" w="lg" len="lg"/>
            </a:ln>
          </p:spPr>
          <p:txBody>
            <a:bodyPr/>
            <a:lstStyle/>
            <a:p>
              <a:endParaRPr lang="ja-JP" altLang="en-US"/>
            </a:p>
          </p:txBody>
        </p:sp>
        <p:sp>
          <p:nvSpPr>
            <p:cNvPr id="1044" name="Text Box 16"/>
            <p:cNvSpPr txBox="1">
              <a:spLocks noChangeArrowheads="1"/>
            </p:cNvSpPr>
            <p:nvPr/>
          </p:nvSpPr>
          <p:spPr bwMode="auto">
            <a:xfrm>
              <a:off x="3682" y="2554"/>
              <a:ext cx="2383" cy="335"/>
            </a:xfrm>
            <a:prstGeom prst="rect">
              <a:avLst/>
            </a:prstGeom>
            <a:noFill/>
            <a:ln w="9525" algn="ctr">
              <a:noFill/>
              <a:miter lim="800000"/>
              <a:headEnd/>
              <a:tailEnd/>
            </a:ln>
          </p:spPr>
          <p:txBody>
            <a:bodyPr lIns="105858" tIns="52929" rIns="105858" bIns="52929">
              <a:spAutoFit/>
            </a:bodyPr>
            <a:lstStyle/>
            <a:p>
              <a:pPr defTabSz="1058863">
                <a:spcBef>
                  <a:spcPct val="50000"/>
                </a:spcBef>
              </a:pPr>
              <a:r>
                <a:rPr lang="en-US" altLang="ja-JP" sz="2800" b="1" i="1"/>
                <a:t>t</a:t>
              </a:r>
              <a:r>
                <a:rPr lang="en-US" altLang="ja-JP" sz="2800" b="1" i="1" baseline="-25000"/>
                <a:t>s  </a:t>
              </a:r>
              <a:r>
                <a:rPr lang="en-US" altLang="ja-JP" sz="1700">
                  <a:latin typeface="Tahoma" pitchFamily="34" charset="0"/>
                </a:rPr>
                <a:t>(Vacant peak of acetonitrile)</a:t>
              </a:r>
              <a:endParaRPr lang="en-US" altLang="ja-JP" sz="2800" baseline="-25000">
                <a:latin typeface="Tahoma" pitchFamily="34" charset="0"/>
              </a:endParaRPr>
            </a:p>
          </p:txBody>
        </p:sp>
        <p:sp>
          <p:nvSpPr>
            <p:cNvPr id="1045" name="Line 17"/>
            <p:cNvSpPr>
              <a:spLocks noChangeShapeType="1"/>
            </p:cNvSpPr>
            <p:nvPr/>
          </p:nvSpPr>
          <p:spPr bwMode="auto">
            <a:xfrm>
              <a:off x="680" y="1489"/>
              <a:ext cx="1863" cy="0"/>
            </a:xfrm>
            <a:prstGeom prst="line">
              <a:avLst/>
            </a:prstGeom>
            <a:noFill/>
            <a:ln w="25400">
              <a:solidFill>
                <a:srgbClr val="008000"/>
              </a:solidFill>
              <a:prstDash val="dash"/>
              <a:round/>
              <a:headEnd type="arrow" w="lg" len="lg"/>
              <a:tailEnd type="arrow" w="lg" len="lg"/>
            </a:ln>
          </p:spPr>
          <p:txBody>
            <a:bodyPr/>
            <a:lstStyle/>
            <a:p>
              <a:endParaRPr lang="ja-JP" altLang="en-US"/>
            </a:p>
          </p:txBody>
        </p:sp>
        <p:sp>
          <p:nvSpPr>
            <p:cNvPr id="1046" name="Text Box 18"/>
            <p:cNvSpPr txBox="1">
              <a:spLocks noChangeArrowheads="1"/>
            </p:cNvSpPr>
            <p:nvPr/>
          </p:nvSpPr>
          <p:spPr bwMode="auto">
            <a:xfrm>
              <a:off x="3723" y="1172"/>
              <a:ext cx="2037" cy="382"/>
            </a:xfrm>
            <a:prstGeom prst="rect">
              <a:avLst/>
            </a:prstGeom>
            <a:noFill/>
            <a:ln w="9525">
              <a:noFill/>
              <a:miter lim="800000"/>
              <a:headEnd/>
              <a:tailEnd/>
            </a:ln>
          </p:spPr>
          <p:txBody>
            <a:bodyPr lIns="62911" tIns="31455" rIns="62911" bIns="31455">
              <a:spAutoFit/>
            </a:bodyPr>
            <a:lstStyle/>
            <a:p>
              <a:pPr defTabSz="881063">
                <a:lnSpc>
                  <a:spcPct val="80000"/>
                </a:lnSpc>
                <a:spcBef>
                  <a:spcPct val="50000"/>
                </a:spcBef>
              </a:pPr>
              <a:r>
                <a:rPr lang="ja-JP" altLang="en-US" sz="1700"/>
                <a:t>カラム：</a:t>
              </a:r>
              <a:r>
                <a:rPr lang="en-US" altLang="ja-JP" sz="1700"/>
                <a:t>C18</a:t>
              </a:r>
              <a:r>
                <a:rPr lang="ja-JP" altLang="en-US" sz="1700"/>
                <a:t>　</a:t>
              </a:r>
              <a:r>
                <a:rPr lang="en-US" altLang="ja-JP" sz="1700"/>
                <a:t>4.6x150mm</a:t>
              </a:r>
            </a:p>
            <a:p>
              <a:pPr defTabSz="881063">
                <a:lnSpc>
                  <a:spcPct val="80000"/>
                </a:lnSpc>
                <a:spcBef>
                  <a:spcPct val="50000"/>
                </a:spcBef>
              </a:pPr>
              <a:r>
                <a:rPr lang="ja-JP" altLang="en-US" sz="1700"/>
                <a:t>流速：</a:t>
              </a:r>
              <a:r>
                <a:rPr lang="en-US" altLang="ja-JP" sz="1700"/>
                <a:t>0.5 mL/min</a:t>
              </a:r>
              <a:r>
                <a:rPr lang="ja-JP" altLang="en-US" sz="1700"/>
                <a:t>　　温度：</a:t>
              </a:r>
              <a:r>
                <a:rPr lang="en-US" altLang="ja-JP" sz="1700"/>
                <a:t>40℃</a:t>
              </a:r>
            </a:p>
          </p:txBody>
        </p:sp>
      </p:grpSp>
      <p:sp>
        <p:nvSpPr>
          <p:cNvPr id="1030" name="Text Box 21"/>
          <p:cNvSpPr txBox="1">
            <a:spLocks noChangeArrowheads="1"/>
          </p:cNvSpPr>
          <p:nvPr/>
        </p:nvSpPr>
        <p:spPr bwMode="auto">
          <a:xfrm>
            <a:off x="317500" y="6040462"/>
            <a:ext cx="8826500" cy="366713"/>
          </a:xfrm>
          <a:prstGeom prst="rect">
            <a:avLst/>
          </a:prstGeom>
          <a:noFill/>
          <a:ln w="9525">
            <a:noFill/>
            <a:miter lim="800000"/>
            <a:headEnd/>
            <a:tailEnd/>
          </a:ln>
        </p:spPr>
        <p:txBody>
          <a:bodyPr>
            <a:spAutoFit/>
          </a:bodyPr>
          <a:lstStyle/>
          <a:p>
            <a:pPr>
              <a:spcBef>
                <a:spcPct val="50000"/>
              </a:spcBef>
            </a:pPr>
            <a:r>
              <a:rPr lang="ja-JP" altLang="en-US" b="1" dirty="0">
                <a:solidFill>
                  <a:srgbClr val="CC0066"/>
                </a:solidFill>
              </a:rPr>
              <a:t>アセトニトリルは保持しており，固定相中に分配する。この分配量を溶媒和量とする</a:t>
            </a:r>
          </a:p>
        </p:txBody>
      </p:sp>
    </p:spTree>
  </p:cSld>
  <p:clrMapOvr>
    <a:masterClrMapping/>
  </p:clrMapOvr>
  <p:transition>
    <p:pull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スライド番号プレースホルダ 3"/>
          <p:cNvSpPr>
            <a:spLocks noGrp="1"/>
          </p:cNvSpPr>
          <p:nvPr>
            <p:ph type="sldNum" sz="quarter" idx="12"/>
          </p:nvPr>
        </p:nvSpPr>
        <p:spPr>
          <a:noFill/>
        </p:spPr>
        <p:txBody>
          <a:bodyPr/>
          <a:lstStyle/>
          <a:p>
            <a:fld id="{9E348C0B-16D7-4053-B31C-FB8EA36CC056}" type="slidenum">
              <a:rPr lang="en-US" altLang="ja-JP" smtClean="0"/>
              <a:pPr/>
              <a:t>35</a:t>
            </a:fld>
            <a:endParaRPr lang="en-US" altLang="ja-JP" smtClean="0"/>
          </a:p>
        </p:txBody>
      </p:sp>
      <p:sp>
        <p:nvSpPr>
          <p:cNvPr id="12292" name="Text Box 4"/>
          <p:cNvSpPr txBox="1">
            <a:spLocks noChangeArrowheads="1"/>
          </p:cNvSpPr>
          <p:nvPr/>
        </p:nvSpPr>
        <p:spPr bwMode="auto">
          <a:xfrm>
            <a:off x="622300" y="509588"/>
            <a:ext cx="8234363" cy="1030287"/>
          </a:xfrm>
          <a:prstGeom prst="rect">
            <a:avLst/>
          </a:prstGeom>
          <a:noFill/>
          <a:ln w="9525">
            <a:noFill/>
            <a:miter lim="800000"/>
            <a:headEnd/>
            <a:tailEnd/>
          </a:ln>
          <a:effectLst/>
        </p:spPr>
        <p:txBody>
          <a:bodyPr lIns="105858" tIns="52929" rIns="105858" bIns="52929">
            <a:spAutoFit/>
          </a:bodyPr>
          <a:lstStyle/>
          <a:p>
            <a:pPr algn="ctr" defTabSz="4859338">
              <a:defRPr/>
            </a:pPr>
            <a:r>
              <a:rPr lang="ja-JP" altLang="en-US" sz="3000" dirty="0">
                <a:solidFill>
                  <a:schemeClr val="tx2"/>
                </a:solidFill>
              </a:rPr>
              <a:t>アセトニトリル・水移動相を用いた場合の保持時間，保持および固定相へのアセトニトリルの分配量</a:t>
            </a:r>
          </a:p>
        </p:txBody>
      </p:sp>
      <p:graphicFrame>
        <p:nvGraphicFramePr>
          <p:cNvPr id="2050" name="Object 2"/>
          <p:cNvGraphicFramePr>
            <a:graphicFrameLocks noChangeAspect="1"/>
          </p:cNvGraphicFramePr>
          <p:nvPr/>
        </p:nvGraphicFramePr>
        <p:xfrm>
          <a:off x="841375" y="2484438"/>
          <a:ext cx="7340600" cy="4152900"/>
        </p:xfrm>
        <a:graphic>
          <a:graphicData uri="http://schemas.openxmlformats.org/presentationml/2006/ole">
            <mc:AlternateContent xmlns:mc="http://schemas.openxmlformats.org/markup-compatibility/2006">
              <mc:Choice xmlns:v="urn:schemas-microsoft-com:vml" Requires="v">
                <p:oleObj spid="_x0000_s529433" name="グラフ" r:id="rId5" imgW="7848600" imgH="4419600" progId="Excel.Sheet.8">
                  <p:embed/>
                </p:oleObj>
              </mc:Choice>
              <mc:Fallback>
                <p:oleObj name="グラフ" r:id="rId5" imgW="7848600" imgH="4419600" progId="Excel.Shee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75" y="2484438"/>
                        <a:ext cx="73406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126"/>
          <p:cNvSpPr txBox="1">
            <a:spLocks noChangeArrowheads="1"/>
          </p:cNvSpPr>
          <p:nvPr/>
        </p:nvSpPr>
        <p:spPr bwMode="auto">
          <a:xfrm>
            <a:off x="658813" y="6415088"/>
            <a:ext cx="8218487" cy="347662"/>
          </a:xfrm>
          <a:prstGeom prst="rect">
            <a:avLst/>
          </a:prstGeom>
          <a:noFill/>
          <a:ln w="9525">
            <a:noFill/>
            <a:miter lim="800000"/>
            <a:headEnd/>
            <a:tailEnd/>
          </a:ln>
        </p:spPr>
        <p:txBody>
          <a:bodyPr lIns="88075" tIns="44038" rIns="88075" bIns="44038">
            <a:spAutoFit/>
          </a:bodyPr>
          <a:lstStyle/>
          <a:p>
            <a:pPr algn="ctr" defTabSz="881063"/>
            <a:endParaRPr lang="ja-JP" altLang="ja-JP" sz="1700"/>
          </a:p>
        </p:txBody>
      </p:sp>
      <p:sp>
        <p:nvSpPr>
          <p:cNvPr id="2054" name="Text Box 264"/>
          <p:cNvSpPr txBox="1">
            <a:spLocks noChangeArrowheads="1"/>
          </p:cNvSpPr>
          <p:nvPr/>
        </p:nvSpPr>
        <p:spPr bwMode="auto">
          <a:xfrm>
            <a:off x="2506663" y="2989263"/>
            <a:ext cx="2640012" cy="322262"/>
          </a:xfrm>
          <a:prstGeom prst="rect">
            <a:avLst/>
          </a:prstGeom>
          <a:noFill/>
          <a:ln w="9525">
            <a:noFill/>
            <a:miter lim="800000"/>
            <a:headEnd/>
            <a:tailEnd/>
          </a:ln>
        </p:spPr>
        <p:txBody>
          <a:bodyPr lIns="62911" tIns="31455" rIns="62911" bIns="31455">
            <a:spAutoFit/>
          </a:bodyPr>
          <a:lstStyle/>
          <a:p>
            <a:pPr defTabSz="881063"/>
            <a:r>
              <a:rPr lang="ja-JP" altLang="en-US" sz="1700">
                <a:solidFill>
                  <a:srgbClr val="FF3399"/>
                </a:solidFill>
              </a:rPr>
              <a:t>アセトニトリルの保持時間</a:t>
            </a:r>
          </a:p>
        </p:txBody>
      </p:sp>
      <p:sp>
        <p:nvSpPr>
          <p:cNvPr id="2055" name="Text Box 265"/>
          <p:cNvSpPr txBox="1">
            <a:spLocks noChangeArrowheads="1"/>
          </p:cNvSpPr>
          <p:nvPr/>
        </p:nvSpPr>
        <p:spPr bwMode="auto">
          <a:xfrm>
            <a:off x="2530475" y="3773488"/>
            <a:ext cx="2947988" cy="307975"/>
          </a:xfrm>
          <a:prstGeom prst="rect">
            <a:avLst/>
          </a:prstGeom>
          <a:noFill/>
          <a:ln w="9525">
            <a:noFill/>
            <a:miter lim="800000"/>
            <a:headEnd/>
            <a:tailEnd/>
          </a:ln>
        </p:spPr>
        <p:txBody>
          <a:bodyPr lIns="62911" tIns="31455" rIns="62911" bIns="31455">
            <a:spAutoFit/>
          </a:bodyPr>
          <a:lstStyle/>
          <a:p>
            <a:pPr defTabSz="881063"/>
            <a:r>
              <a:rPr lang="ja-JP" altLang="en-US" sz="1600">
                <a:solidFill>
                  <a:srgbClr val="000099"/>
                </a:solidFill>
              </a:rPr>
              <a:t>亜硝酸ナトリウムの溶出時間</a:t>
            </a:r>
          </a:p>
        </p:txBody>
      </p:sp>
      <p:sp>
        <p:nvSpPr>
          <p:cNvPr id="2056" name="Text Box 266"/>
          <p:cNvSpPr txBox="1">
            <a:spLocks noChangeArrowheads="1"/>
          </p:cNvSpPr>
          <p:nvPr/>
        </p:nvSpPr>
        <p:spPr bwMode="auto">
          <a:xfrm>
            <a:off x="4762500" y="4459288"/>
            <a:ext cx="2638425" cy="322262"/>
          </a:xfrm>
          <a:prstGeom prst="rect">
            <a:avLst/>
          </a:prstGeom>
          <a:noFill/>
          <a:ln w="9525">
            <a:noFill/>
            <a:miter lim="800000"/>
            <a:headEnd/>
            <a:tailEnd/>
          </a:ln>
        </p:spPr>
        <p:txBody>
          <a:bodyPr lIns="62911" tIns="31455" rIns="62911" bIns="31455">
            <a:spAutoFit/>
          </a:bodyPr>
          <a:lstStyle/>
          <a:p>
            <a:pPr defTabSz="881063"/>
            <a:r>
              <a:rPr lang="ja-JP" altLang="en-US" sz="1700">
                <a:solidFill>
                  <a:srgbClr val="003300"/>
                </a:solidFill>
              </a:rPr>
              <a:t>アセトニトリルの保持（ｋ）</a:t>
            </a:r>
          </a:p>
        </p:txBody>
      </p:sp>
      <p:sp>
        <p:nvSpPr>
          <p:cNvPr id="2057" name="Text Box 267"/>
          <p:cNvSpPr txBox="1">
            <a:spLocks noChangeArrowheads="1"/>
          </p:cNvSpPr>
          <p:nvPr/>
        </p:nvSpPr>
        <p:spPr bwMode="auto">
          <a:xfrm>
            <a:off x="2690813" y="5189538"/>
            <a:ext cx="3582987" cy="323850"/>
          </a:xfrm>
          <a:prstGeom prst="rect">
            <a:avLst/>
          </a:prstGeom>
          <a:noFill/>
          <a:ln w="9525">
            <a:noFill/>
            <a:miter lim="800000"/>
            <a:headEnd/>
            <a:tailEnd/>
          </a:ln>
        </p:spPr>
        <p:txBody>
          <a:bodyPr lIns="62911" tIns="31455" rIns="62911" bIns="31455">
            <a:spAutoFit/>
          </a:bodyPr>
          <a:lstStyle/>
          <a:p>
            <a:pPr defTabSz="881063"/>
            <a:r>
              <a:rPr lang="ja-JP" altLang="en-US" sz="1700">
                <a:solidFill>
                  <a:srgbClr val="800000"/>
                </a:solidFill>
              </a:rPr>
              <a:t>固定相へのアセトニトリルの分配量</a:t>
            </a:r>
          </a:p>
        </p:txBody>
      </p:sp>
      <p:sp>
        <p:nvSpPr>
          <p:cNvPr id="2058" name="Text Box 269"/>
          <p:cNvSpPr txBox="1">
            <a:spLocks noChangeArrowheads="1"/>
          </p:cNvSpPr>
          <p:nvPr/>
        </p:nvSpPr>
        <p:spPr bwMode="auto">
          <a:xfrm>
            <a:off x="6257925" y="2894013"/>
            <a:ext cx="869950" cy="276225"/>
          </a:xfrm>
          <a:prstGeom prst="rect">
            <a:avLst/>
          </a:prstGeom>
          <a:noFill/>
          <a:ln w="9525">
            <a:noFill/>
            <a:miter lim="800000"/>
            <a:headEnd/>
            <a:tailEnd/>
          </a:ln>
        </p:spPr>
        <p:txBody>
          <a:bodyPr lIns="62911" tIns="31455" rIns="62911" bIns="31455">
            <a:spAutoFit/>
          </a:bodyPr>
          <a:lstStyle/>
          <a:p>
            <a:pPr algn="ctr" defTabSz="881063"/>
            <a:r>
              <a:rPr lang="en-US" altLang="ja-JP" sz="1400">
                <a:solidFill>
                  <a:srgbClr val="800000"/>
                </a:solidFill>
              </a:rPr>
              <a:t>0.101mL</a:t>
            </a:r>
          </a:p>
        </p:txBody>
      </p:sp>
      <p:sp>
        <p:nvSpPr>
          <p:cNvPr id="2059" name="Text Box 270"/>
          <p:cNvSpPr txBox="1">
            <a:spLocks noChangeArrowheads="1"/>
          </p:cNvSpPr>
          <p:nvPr/>
        </p:nvSpPr>
        <p:spPr bwMode="auto">
          <a:xfrm>
            <a:off x="2071688" y="4660900"/>
            <a:ext cx="844550" cy="276225"/>
          </a:xfrm>
          <a:prstGeom prst="rect">
            <a:avLst/>
          </a:prstGeom>
          <a:noFill/>
          <a:ln w="9525">
            <a:noFill/>
            <a:miter lim="800000"/>
            <a:headEnd/>
            <a:tailEnd/>
          </a:ln>
        </p:spPr>
        <p:txBody>
          <a:bodyPr lIns="62911" tIns="31455" rIns="62911" bIns="31455">
            <a:spAutoFit/>
          </a:bodyPr>
          <a:lstStyle/>
          <a:p>
            <a:pPr algn="ctr" defTabSz="881063"/>
            <a:r>
              <a:rPr lang="en-US" altLang="ja-JP" sz="1400">
                <a:solidFill>
                  <a:srgbClr val="800000"/>
                </a:solidFill>
              </a:rPr>
              <a:t>0.033mL</a:t>
            </a:r>
          </a:p>
        </p:txBody>
      </p:sp>
      <p:sp>
        <p:nvSpPr>
          <p:cNvPr id="2060" name="Text Box 271"/>
          <p:cNvSpPr txBox="1">
            <a:spLocks noChangeArrowheads="1"/>
          </p:cNvSpPr>
          <p:nvPr/>
        </p:nvSpPr>
        <p:spPr bwMode="auto">
          <a:xfrm>
            <a:off x="1982788" y="5278438"/>
            <a:ext cx="815975" cy="276225"/>
          </a:xfrm>
          <a:prstGeom prst="rect">
            <a:avLst/>
          </a:prstGeom>
          <a:noFill/>
          <a:ln w="9525">
            <a:noFill/>
            <a:miter lim="800000"/>
            <a:headEnd/>
            <a:tailEnd/>
          </a:ln>
        </p:spPr>
        <p:txBody>
          <a:bodyPr lIns="62911" tIns="31455" rIns="62911" bIns="31455">
            <a:spAutoFit/>
          </a:bodyPr>
          <a:lstStyle/>
          <a:p>
            <a:pPr algn="ctr" defTabSz="881063"/>
            <a:r>
              <a:rPr lang="en-US" altLang="ja-JP" sz="1400">
                <a:solidFill>
                  <a:srgbClr val="800000"/>
                </a:solidFill>
              </a:rPr>
              <a:t>0.017mL</a:t>
            </a:r>
          </a:p>
        </p:txBody>
      </p:sp>
      <p:sp>
        <p:nvSpPr>
          <p:cNvPr id="2061" name="Text Box 272"/>
          <p:cNvSpPr txBox="1">
            <a:spLocks noChangeArrowheads="1"/>
          </p:cNvSpPr>
          <p:nvPr/>
        </p:nvSpPr>
        <p:spPr bwMode="auto">
          <a:xfrm>
            <a:off x="1614488" y="5494338"/>
            <a:ext cx="895350" cy="276225"/>
          </a:xfrm>
          <a:prstGeom prst="rect">
            <a:avLst/>
          </a:prstGeom>
          <a:noFill/>
          <a:ln w="9525">
            <a:noFill/>
            <a:miter lim="800000"/>
            <a:headEnd/>
            <a:tailEnd/>
          </a:ln>
        </p:spPr>
        <p:txBody>
          <a:bodyPr lIns="62911" tIns="31455" rIns="62911" bIns="31455">
            <a:spAutoFit/>
          </a:bodyPr>
          <a:lstStyle/>
          <a:p>
            <a:pPr algn="ctr" defTabSz="881063"/>
            <a:r>
              <a:rPr lang="en-US" altLang="ja-JP" sz="1400">
                <a:solidFill>
                  <a:srgbClr val="800000"/>
                </a:solidFill>
              </a:rPr>
              <a:t>0.011mL</a:t>
            </a:r>
          </a:p>
        </p:txBody>
      </p:sp>
      <p:sp>
        <p:nvSpPr>
          <p:cNvPr id="2062" name="Text Box 273"/>
          <p:cNvSpPr txBox="1">
            <a:spLocks noChangeArrowheads="1"/>
          </p:cNvSpPr>
          <p:nvPr/>
        </p:nvSpPr>
        <p:spPr bwMode="auto">
          <a:xfrm>
            <a:off x="3859213" y="4381500"/>
            <a:ext cx="935037" cy="276225"/>
          </a:xfrm>
          <a:prstGeom prst="rect">
            <a:avLst/>
          </a:prstGeom>
          <a:noFill/>
          <a:ln w="9525">
            <a:noFill/>
            <a:miter lim="800000"/>
            <a:headEnd/>
            <a:tailEnd/>
          </a:ln>
        </p:spPr>
        <p:txBody>
          <a:bodyPr lIns="62911" tIns="31455" rIns="62911" bIns="31455">
            <a:spAutoFit/>
          </a:bodyPr>
          <a:lstStyle/>
          <a:p>
            <a:pPr algn="ctr" defTabSz="881063"/>
            <a:r>
              <a:rPr lang="en-US" altLang="ja-JP" sz="1400">
                <a:solidFill>
                  <a:srgbClr val="800000"/>
                </a:solidFill>
              </a:rPr>
              <a:t>0.059mL</a:t>
            </a:r>
          </a:p>
        </p:txBody>
      </p:sp>
      <p:sp>
        <p:nvSpPr>
          <p:cNvPr id="2063" name="Text Box 5"/>
          <p:cNvSpPr txBox="1">
            <a:spLocks noChangeArrowheads="1"/>
          </p:cNvSpPr>
          <p:nvPr/>
        </p:nvSpPr>
        <p:spPr bwMode="auto">
          <a:xfrm>
            <a:off x="447675" y="1687513"/>
            <a:ext cx="6110288" cy="315912"/>
          </a:xfrm>
          <a:prstGeom prst="rect">
            <a:avLst/>
          </a:prstGeom>
          <a:noFill/>
          <a:ln w="9525">
            <a:noFill/>
            <a:miter lim="800000"/>
            <a:headEnd/>
            <a:tailEnd/>
          </a:ln>
        </p:spPr>
        <p:txBody>
          <a:bodyPr lIns="105858" tIns="52929" rIns="105858" bIns="52929">
            <a:spAutoFit/>
          </a:bodyPr>
          <a:lstStyle/>
          <a:p>
            <a:pPr defTabSz="4859338">
              <a:lnSpc>
                <a:spcPct val="80000"/>
              </a:lnSpc>
            </a:pPr>
            <a:r>
              <a:rPr kumimoji="0" lang="en-US" altLang="ja-JP" sz="1700" i="1"/>
              <a:t>k</a:t>
            </a:r>
            <a:r>
              <a:rPr kumimoji="0" lang="en-US" altLang="ja-JP" sz="1700"/>
              <a:t> = (</a:t>
            </a:r>
            <a:r>
              <a:rPr kumimoji="0" lang="en-US" altLang="ja-JP" sz="1700" i="1"/>
              <a:t>t</a:t>
            </a:r>
            <a:r>
              <a:rPr kumimoji="0" lang="en-US" altLang="ja-JP" sz="1700" i="1" baseline="-25000"/>
              <a:t>s</a:t>
            </a:r>
            <a:r>
              <a:rPr kumimoji="0" lang="en-US" altLang="ja-JP" sz="1700"/>
              <a:t>-</a:t>
            </a:r>
            <a:r>
              <a:rPr kumimoji="0" lang="en-US" altLang="ja-JP" sz="1700" i="1"/>
              <a:t>t</a:t>
            </a:r>
            <a:r>
              <a:rPr kumimoji="0" lang="en-US" altLang="ja-JP" sz="1700" i="1" baseline="-25000"/>
              <a:t>0</a:t>
            </a:r>
            <a:r>
              <a:rPr kumimoji="0" lang="en-US" altLang="ja-JP" sz="1700"/>
              <a:t>) / (</a:t>
            </a:r>
            <a:r>
              <a:rPr kumimoji="0" lang="en-US" altLang="ja-JP" sz="1700" i="1"/>
              <a:t>t</a:t>
            </a:r>
            <a:r>
              <a:rPr kumimoji="0" lang="en-US" altLang="ja-JP" sz="1700" i="1" baseline="-25000"/>
              <a:t>0</a:t>
            </a:r>
            <a:r>
              <a:rPr kumimoji="0" lang="en-US" altLang="ja-JP" sz="1700"/>
              <a:t>-system volume)</a:t>
            </a:r>
            <a:r>
              <a:rPr kumimoji="0" lang="ja-JP" altLang="en-US" sz="1700"/>
              <a:t>　　</a:t>
            </a:r>
            <a:r>
              <a:rPr kumimoji="0" lang="en-US" altLang="ja-JP" sz="1700" i="1"/>
              <a:t>k</a:t>
            </a:r>
            <a:r>
              <a:rPr kumimoji="0" lang="en-US" altLang="ja-JP" sz="1700"/>
              <a:t> = S / M    S = </a:t>
            </a:r>
            <a:r>
              <a:rPr kumimoji="0" lang="en-US" altLang="ja-JP" sz="1700" i="1"/>
              <a:t>k</a:t>
            </a:r>
            <a:r>
              <a:rPr kumimoji="0" lang="en-US" altLang="ja-JP" sz="1700"/>
              <a:t> x M</a:t>
            </a:r>
          </a:p>
        </p:txBody>
      </p:sp>
      <p:sp>
        <p:nvSpPr>
          <p:cNvPr id="2064" name="Text Box 276"/>
          <p:cNvSpPr txBox="1">
            <a:spLocks noChangeArrowheads="1"/>
          </p:cNvSpPr>
          <p:nvPr/>
        </p:nvSpPr>
        <p:spPr bwMode="auto">
          <a:xfrm>
            <a:off x="477838" y="2125663"/>
            <a:ext cx="8445500" cy="541337"/>
          </a:xfrm>
          <a:prstGeom prst="rect">
            <a:avLst/>
          </a:prstGeom>
          <a:noFill/>
          <a:ln w="9525">
            <a:noFill/>
            <a:miter lim="800000"/>
            <a:headEnd/>
            <a:tailEnd/>
          </a:ln>
        </p:spPr>
        <p:txBody>
          <a:bodyPr lIns="62911" tIns="31455" rIns="62911" bIns="31455">
            <a:spAutoFit/>
          </a:bodyPr>
          <a:lstStyle/>
          <a:p>
            <a:pPr defTabSz="881063">
              <a:lnSpc>
                <a:spcPct val="60000"/>
              </a:lnSpc>
            </a:pPr>
            <a:r>
              <a:rPr lang="ja-JP" altLang="en-US" sz="1700"/>
              <a:t>カラム：</a:t>
            </a:r>
            <a:r>
              <a:rPr lang="en-US" altLang="ja-JP" sz="1700"/>
              <a:t>ODS</a:t>
            </a:r>
            <a:r>
              <a:rPr lang="ja-JP" altLang="en-US" sz="1700"/>
              <a:t>　</a:t>
            </a:r>
            <a:r>
              <a:rPr lang="en-US" altLang="ja-JP" sz="1700"/>
              <a:t>4.6x150mm</a:t>
            </a:r>
            <a:r>
              <a:rPr lang="ja-JP" altLang="en-US" sz="1700"/>
              <a:t>，</a:t>
            </a:r>
            <a:endParaRPr lang="en-US" altLang="ja-JP" sz="1700"/>
          </a:p>
          <a:p>
            <a:pPr defTabSz="881063">
              <a:lnSpc>
                <a:spcPct val="60000"/>
              </a:lnSpc>
            </a:pPr>
            <a:endParaRPr lang="ja-JP" altLang="en-US" sz="1700"/>
          </a:p>
          <a:p>
            <a:pPr defTabSz="881063">
              <a:lnSpc>
                <a:spcPct val="60000"/>
              </a:lnSpc>
            </a:pPr>
            <a:r>
              <a:rPr lang="ja-JP" altLang="en-US" sz="1700"/>
              <a:t>カラム中の充填剤は約</a:t>
            </a:r>
            <a:r>
              <a:rPr lang="en-US" altLang="ja-JP" sz="1700"/>
              <a:t>1.5g</a:t>
            </a:r>
            <a:r>
              <a:rPr lang="ja-JP" altLang="en-US" sz="1700"/>
              <a:t>であり，この充填剤の約</a:t>
            </a:r>
            <a:r>
              <a:rPr lang="en-US" altLang="ja-JP" sz="1700"/>
              <a:t>0.3g(0.35mL)</a:t>
            </a:r>
            <a:r>
              <a:rPr lang="ja-JP" altLang="en-US" sz="1700"/>
              <a:t>が</a:t>
            </a:r>
            <a:r>
              <a:rPr lang="en-US" altLang="ja-JP" sz="1700"/>
              <a:t>C18</a:t>
            </a:r>
            <a:r>
              <a:rPr lang="ja-JP" altLang="en-US" sz="1700"/>
              <a:t>固定相に相当する</a:t>
            </a:r>
          </a:p>
        </p:txBody>
      </p:sp>
    </p:spTree>
  </p:cSld>
  <p:clrMapOvr>
    <a:masterClrMapping/>
  </p:clrMapOvr>
  <p:transition>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スライド番号プレースホルダ 5"/>
          <p:cNvSpPr>
            <a:spLocks noGrp="1"/>
          </p:cNvSpPr>
          <p:nvPr>
            <p:ph type="sldNum" sz="quarter" idx="12"/>
          </p:nvPr>
        </p:nvSpPr>
        <p:spPr>
          <a:noFill/>
        </p:spPr>
        <p:txBody>
          <a:bodyPr/>
          <a:lstStyle/>
          <a:p>
            <a:fld id="{4737010E-049F-40BB-A3AE-844191BF7824}" type="slidenum">
              <a:rPr lang="en-US" altLang="ja-JP" smtClean="0"/>
              <a:pPr/>
              <a:t>36</a:t>
            </a:fld>
            <a:endParaRPr lang="en-US" altLang="ja-JP" smtClean="0"/>
          </a:p>
        </p:txBody>
      </p:sp>
      <p:graphicFrame>
        <p:nvGraphicFramePr>
          <p:cNvPr id="3074" name="Object 20"/>
          <p:cNvGraphicFramePr>
            <a:graphicFrameLocks noGrp="1" noChangeAspect="1"/>
          </p:cNvGraphicFramePr>
          <p:nvPr>
            <p:ph idx="1"/>
          </p:nvPr>
        </p:nvGraphicFramePr>
        <p:xfrm>
          <a:off x="1588" y="1504950"/>
          <a:ext cx="5157787" cy="5181600"/>
        </p:xfrm>
        <a:graphic>
          <a:graphicData uri="http://schemas.openxmlformats.org/presentationml/2006/ole">
            <mc:AlternateContent xmlns:mc="http://schemas.openxmlformats.org/markup-compatibility/2006">
              <mc:Choice xmlns:v="urn:schemas-microsoft-com:vml" Requires="v">
                <p:oleObj spid="_x0000_s530457" name="グラフ" r:id="rId5" imgW="4162349" imgH="4181551" progId="Excel.Sheet.8">
                  <p:embed/>
                </p:oleObj>
              </mc:Choice>
              <mc:Fallback>
                <p:oleObj name="グラフ" r:id="rId5" imgW="4162349" imgH="4181551" progId="Excel.Sheet.8">
                  <p:embed/>
                  <p:pic>
                    <p:nvPicPr>
                      <p:cNvPr id="0"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04950"/>
                        <a:ext cx="5157787"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5534025" y="4506913"/>
            <a:ext cx="3609975" cy="679450"/>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2000"/>
              <a:t>アルキル鎖長が長くなっても溶媒和量は大差ない</a:t>
            </a:r>
            <a:endParaRPr lang="en-US" altLang="ja-JP" sz="2000"/>
          </a:p>
        </p:txBody>
      </p:sp>
      <p:grpSp>
        <p:nvGrpSpPr>
          <p:cNvPr id="2" name="Group 23"/>
          <p:cNvGrpSpPr>
            <a:grpSpLocks/>
          </p:cNvGrpSpPr>
          <p:nvPr/>
        </p:nvGrpSpPr>
        <p:grpSpPr bwMode="auto">
          <a:xfrm>
            <a:off x="1658938" y="2101850"/>
            <a:ext cx="2730500" cy="1160463"/>
            <a:chOff x="1055" y="1187"/>
            <a:chExt cx="1720" cy="731"/>
          </a:xfrm>
        </p:grpSpPr>
        <p:sp>
          <p:nvSpPr>
            <p:cNvPr id="3082" name="Line 6"/>
            <p:cNvSpPr>
              <a:spLocks noChangeShapeType="1"/>
            </p:cNvSpPr>
            <p:nvPr/>
          </p:nvSpPr>
          <p:spPr bwMode="auto">
            <a:xfrm>
              <a:off x="1061" y="1540"/>
              <a:ext cx="262" cy="0"/>
            </a:xfrm>
            <a:prstGeom prst="line">
              <a:avLst/>
            </a:prstGeom>
            <a:noFill/>
            <a:ln w="38100">
              <a:solidFill>
                <a:srgbClr val="000080"/>
              </a:solidFill>
              <a:round/>
              <a:headEnd/>
              <a:tailEnd/>
            </a:ln>
          </p:spPr>
          <p:txBody>
            <a:bodyPr/>
            <a:lstStyle/>
            <a:p>
              <a:endParaRPr lang="ja-JP" altLang="en-US"/>
            </a:p>
          </p:txBody>
        </p:sp>
        <p:sp>
          <p:nvSpPr>
            <p:cNvPr id="3083" name="Line 7"/>
            <p:cNvSpPr>
              <a:spLocks noChangeShapeType="1"/>
            </p:cNvSpPr>
            <p:nvPr/>
          </p:nvSpPr>
          <p:spPr bwMode="auto">
            <a:xfrm>
              <a:off x="1055" y="1300"/>
              <a:ext cx="262" cy="0"/>
            </a:xfrm>
            <a:prstGeom prst="line">
              <a:avLst/>
            </a:prstGeom>
            <a:noFill/>
            <a:ln w="38100">
              <a:solidFill>
                <a:srgbClr val="FF6600"/>
              </a:solidFill>
              <a:round/>
              <a:headEnd/>
              <a:tailEnd/>
            </a:ln>
          </p:spPr>
          <p:txBody>
            <a:bodyPr/>
            <a:lstStyle/>
            <a:p>
              <a:endParaRPr lang="ja-JP" altLang="en-US"/>
            </a:p>
          </p:txBody>
        </p:sp>
        <p:sp>
          <p:nvSpPr>
            <p:cNvPr id="3084" name="Text Box 10"/>
            <p:cNvSpPr txBox="1">
              <a:spLocks noChangeArrowheads="1"/>
            </p:cNvSpPr>
            <p:nvPr/>
          </p:nvSpPr>
          <p:spPr bwMode="auto">
            <a:xfrm>
              <a:off x="1368" y="1433"/>
              <a:ext cx="1004" cy="213"/>
            </a:xfrm>
            <a:prstGeom prst="rect">
              <a:avLst/>
            </a:prstGeom>
            <a:noFill/>
            <a:ln w="9525">
              <a:noFill/>
              <a:miter lim="800000"/>
              <a:headEnd/>
              <a:tailEnd/>
            </a:ln>
          </p:spPr>
          <p:txBody>
            <a:bodyPr lIns="62911" tIns="31455" rIns="62911" bIns="31455">
              <a:spAutoFit/>
            </a:bodyPr>
            <a:lstStyle/>
            <a:p>
              <a:pPr defTabSz="881063">
                <a:spcBef>
                  <a:spcPct val="50000"/>
                </a:spcBef>
              </a:pPr>
              <a:r>
                <a:rPr lang="en-US" altLang="ja-JP"/>
                <a:t>C18</a:t>
              </a:r>
            </a:p>
          </p:txBody>
        </p:sp>
        <p:sp>
          <p:nvSpPr>
            <p:cNvPr id="3085" name="Text Box 13"/>
            <p:cNvSpPr txBox="1">
              <a:spLocks noChangeArrowheads="1"/>
            </p:cNvSpPr>
            <p:nvPr/>
          </p:nvSpPr>
          <p:spPr bwMode="auto">
            <a:xfrm>
              <a:off x="1368" y="1187"/>
              <a:ext cx="1005" cy="213"/>
            </a:xfrm>
            <a:prstGeom prst="rect">
              <a:avLst/>
            </a:prstGeom>
            <a:noFill/>
            <a:ln w="9525">
              <a:noFill/>
              <a:miter lim="800000"/>
              <a:headEnd/>
              <a:tailEnd/>
            </a:ln>
          </p:spPr>
          <p:txBody>
            <a:bodyPr lIns="62911" tIns="31455" rIns="62911" bIns="31455">
              <a:spAutoFit/>
            </a:bodyPr>
            <a:lstStyle/>
            <a:p>
              <a:pPr defTabSz="881063">
                <a:spcBef>
                  <a:spcPct val="50000"/>
                </a:spcBef>
              </a:pPr>
              <a:r>
                <a:rPr lang="en-US" altLang="ja-JP"/>
                <a:t>TMS (C1)</a:t>
              </a:r>
            </a:p>
          </p:txBody>
        </p:sp>
        <p:sp>
          <p:nvSpPr>
            <p:cNvPr id="3086" name="Line 14"/>
            <p:cNvSpPr>
              <a:spLocks noChangeShapeType="1"/>
            </p:cNvSpPr>
            <p:nvPr/>
          </p:nvSpPr>
          <p:spPr bwMode="auto">
            <a:xfrm>
              <a:off x="1067" y="1824"/>
              <a:ext cx="262" cy="0"/>
            </a:xfrm>
            <a:prstGeom prst="line">
              <a:avLst/>
            </a:prstGeom>
            <a:noFill/>
            <a:ln w="38100">
              <a:solidFill>
                <a:srgbClr val="FF00FF"/>
              </a:solidFill>
              <a:round/>
              <a:headEnd/>
              <a:tailEnd/>
            </a:ln>
          </p:spPr>
          <p:txBody>
            <a:bodyPr/>
            <a:lstStyle/>
            <a:p>
              <a:endParaRPr lang="ja-JP" altLang="en-US"/>
            </a:p>
          </p:txBody>
        </p:sp>
        <p:sp>
          <p:nvSpPr>
            <p:cNvPr id="3087" name="Text Box 15"/>
            <p:cNvSpPr txBox="1">
              <a:spLocks noChangeArrowheads="1"/>
            </p:cNvSpPr>
            <p:nvPr/>
          </p:nvSpPr>
          <p:spPr bwMode="auto">
            <a:xfrm>
              <a:off x="1363" y="1705"/>
              <a:ext cx="1412" cy="213"/>
            </a:xfrm>
            <a:prstGeom prst="rect">
              <a:avLst/>
            </a:prstGeom>
            <a:noFill/>
            <a:ln w="9525">
              <a:noFill/>
              <a:miter lim="800000"/>
              <a:headEnd/>
              <a:tailEnd/>
            </a:ln>
          </p:spPr>
          <p:txBody>
            <a:bodyPr lIns="62911" tIns="31455" rIns="62911" bIns="31455">
              <a:spAutoFit/>
            </a:bodyPr>
            <a:lstStyle/>
            <a:p>
              <a:pPr defTabSz="881063">
                <a:spcBef>
                  <a:spcPct val="50000"/>
                </a:spcBef>
              </a:pPr>
              <a:r>
                <a:rPr lang="en-US" altLang="ja-JP"/>
                <a:t>C28</a:t>
              </a:r>
            </a:p>
          </p:txBody>
        </p:sp>
      </p:grpSp>
      <p:sp>
        <p:nvSpPr>
          <p:cNvPr id="143377" name="Rectangle 17"/>
          <p:cNvSpPr>
            <a:spLocks noChangeArrowheads="1"/>
          </p:cNvSpPr>
          <p:nvPr/>
        </p:nvSpPr>
        <p:spPr bwMode="auto">
          <a:xfrm>
            <a:off x="228600" y="363538"/>
            <a:ext cx="8458200" cy="1143000"/>
          </a:xfrm>
          <a:prstGeom prst="rect">
            <a:avLst/>
          </a:prstGeom>
          <a:noFill/>
          <a:ln w="9525">
            <a:noFill/>
            <a:miter lim="800000"/>
            <a:headEnd/>
            <a:tailEnd/>
          </a:ln>
          <a:effectLst/>
        </p:spPr>
        <p:txBody>
          <a:bodyPr anchor="ctr"/>
          <a:lstStyle/>
          <a:p>
            <a:pPr algn="ctr">
              <a:defRPr/>
            </a:pPr>
            <a:endParaRPr lang="ja-JP" altLang="ja-JP" sz="3600">
              <a:solidFill>
                <a:schemeClr val="tx2"/>
              </a:solidFill>
              <a:effectLst>
                <a:outerShdw blurRad="38100" dist="38100" dir="2700000" algn="tl">
                  <a:srgbClr val="C0C0C0"/>
                </a:outerShdw>
              </a:effectLst>
              <a:ea typeface="ＭＳ Ｐゴシック" pitchFamily="50" charset="-128"/>
            </a:endParaRPr>
          </a:p>
        </p:txBody>
      </p:sp>
      <p:sp>
        <p:nvSpPr>
          <p:cNvPr id="3079" name="Text Box 18"/>
          <p:cNvSpPr txBox="1">
            <a:spLocks noChangeArrowheads="1"/>
          </p:cNvSpPr>
          <p:nvPr/>
        </p:nvSpPr>
        <p:spPr bwMode="auto">
          <a:xfrm>
            <a:off x="5622925" y="2513013"/>
            <a:ext cx="3054350" cy="1293812"/>
          </a:xfrm>
          <a:prstGeom prst="rect">
            <a:avLst/>
          </a:prstGeom>
          <a:noFill/>
          <a:ln w="9525">
            <a:noFill/>
            <a:miter lim="800000"/>
            <a:headEnd/>
            <a:tailEnd/>
          </a:ln>
        </p:spPr>
        <p:txBody>
          <a:bodyPr lIns="62911" tIns="31455" rIns="62911" bIns="31455">
            <a:spAutoFit/>
          </a:bodyPr>
          <a:lstStyle/>
          <a:p>
            <a:pPr defTabSz="881063">
              <a:lnSpc>
                <a:spcPct val="80000"/>
              </a:lnSpc>
              <a:spcBef>
                <a:spcPct val="50000"/>
              </a:spcBef>
            </a:pPr>
            <a:r>
              <a:rPr lang="ja-JP" altLang="en-US" sz="1700"/>
              <a:t>カラム</a:t>
            </a:r>
            <a:r>
              <a:rPr lang="en-US" altLang="ja-JP" sz="1700"/>
              <a:t>: TMS (C1, %C: 5%)</a:t>
            </a:r>
          </a:p>
          <a:p>
            <a:pPr defTabSz="881063">
              <a:lnSpc>
                <a:spcPct val="80000"/>
              </a:lnSpc>
              <a:spcBef>
                <a:spcPct val="50000"/>
              </a:spcBef>
            </a:pPr>
            <a:r>
              <a:rPr lang="en-US" altLang="ja-JP" sz="1700"/>
              <a:t>            C18 (%C: 16%)</a:t>
            </a:r>
          </a:p>
          <a:p>
            <a:pPr defTabSz="881063">
              <a:lnSpc>
                <a:spcPct val="80000"/>
              </a:lnSpc>
              <a:spcBef>
                <a:spcPct val="50000"/>
              </a:spcBef>
            </a:pPr>
            <a:r>
              <a:rPr lang="en-US" altLang="ja-JP" sz="1700"/>
              <a:t>            C28 (%C: 16%) </a:t>
            </a:r>
          </a:p>
          <a:p>
            <a:pPr defTabSz="881063">
              <a:lnSpc>
                <a:spcPct val="80000"/>
              </a:lnSpc>
              <a:spcBef>
                <a:spcPct val="50000"/>
              </a:spcBef>
            </a:pPr>
            <a:r>
              <a:rPr lang="en-US" altLang="ja-JP" sz="1700"/>
              <a:t>               4.6x150mm</a:t>
            </a:r>
          </a:p>
        </p:txBody>
      </p:sp>
      <p:sp>
        <p:nvSpPr>
          <p:cNvPr id="143382" name="Rectangle 22"/>
          <p:cNvSpPr>
            <a:spLocks noGrp="1" noChangeArrowheads="1"/>
          </p:cNvSpPr>
          <p:nvPr>
            <p:ph type="title"/>
          </p:nvPr>
        </p:nvSpPr>
        <p:spPr>
          <a:xfrm>
            <a:off x="438150" y="337421"/>
            <a:ext cx="8705850" cy="1143000"/>
          </a:xfrm>
        </p:spPr>
        <p:txBody>
          <a:bodyPr/>
          <a:lstStyle/>
          <a:p>
            <a:pPr eaLnBrk="1" hangingPunct="1">
              <a:defRPr/>
            </a:pPr>
            <a:r>
              <a:rPr lang="en-US" altLang="ja-JP" sz="3200" dirty="0" smtClean="0"/>
              <a:t>C1, C18</a:t>
            </a:r>
            <a:r>
              <a:rPr lang="ja-JP" altLang="en-US" sz="3200" dirty="0" smtClean="0"/>
              <a:t>および</a:t>
            </a:r>
            <a:r>
              <a:rPr lang="en-US" altLang="ja-JP" sz="3200" dirty="0" smtClean="0"/>
              <a:t>C28</a:t>
            </a:r>
            <a:r>
              <a:rPr lang="ja-JP" altLang="en-US" sz="3200" dirty="0" smtClean="0"/>
              <a:t>固定相</a:t>
            </a:r>
            <a:r>
              <a:rPr lang="en-US" altLang="ja-JP" sz="3200" dirty="0" smtClean="0"/>
              <a:t> </a:t>
            </a:r>
            <a:r>
              <a:rPr lang="ja-JP" altLang="en-US" sz="3200" dirty="0" err="1" smtClean="0"/>
              <a:t>への</a:t>
            </a:r>
            <a:r>
              <a:rPr lang="ja-JP" altLang="en-US" sz="3200" dirty="0" smtClean="0"/>
              <a:t>アセトニトリルの分配量（溶媒和量）</a:t>
            </a:r>
            <a:endParaRPr lang="en-US" altLang="ja-JP" sz="3200" dirty="0" smtClean="0"/>
          </a:p>
        </p:txBody>
      </p:sp>
    </p:spTree>
  </p:cSld>
  <p:clrMapOvr>
    <a:masterClrMapping/>
  </p:clrMapOvr>
  <p:transition>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スライド番号プレースホルダ 7"/>
          <p:cNvSpPr>
            <a:spLocks noGrp="1"/>
          </p:cNvSpPr>
          <p:nvPr>
            <p:ph type="sldNum" sz="quarter" idx="12"/>
          </p:nvPr>
        </p:nvSpPr>
        <p:spPr>
          <a:noFill/>
        </p:spPr>
        <p:txBody>
          <a:bodyPr/>
          <a:lstStyle/>
          <a:p>
            <a:fld id="{5759F743-E65A-4794-8A7A-FF76CEF35A48}" type="slidenum">
              <a:rPr lang="en-US" altLang="ja-JP" smtClean="0"/>
              <a:pPr/>
              <a:t>37</a:t>
            </a:fld>
            <a:endParaRPr lang="en-US" altLang="ja-JP" smtClean="0"/>
          </a:p>
        </p:txBody>
      </p:sp>
      <p:sp>
        <p:nvSpPr>
          <p:cNvPr id="162821" name="Rectangle 5"/>
          <p:cNvSpPr>
            <a:spLocks noGrp="1" noChangeArrowheads="1"/>
          </p:cNvSpPr>
          <p:nvPr>
            <p:ph type="title"/>
          </p:nvPr>
        </p:nvSpPr>
        <p:spPr>
          <a:xfrm>
            <a:off x="818330" y="286519"/>
            <a:ext cx="8039100" cy="1143000"/>
          </a:xfrm>
        </p:spPr>
        <p:txBody>
          <a:bodyPr/>
          <a:lstStyle/>
          <a:p>
            <a:pPr eaLnBrk="1" hangingPunct="1">
              <a:defRPr/>
            </a:pPr>
            <a:r>
              <a:rPr lang="en-US" altLang="ja-JP" dirty="0"/>
              <a:t>C1, C18</a:t>
            </a:r>
            <a:r>
              <a:rPr lang="ja-JP" altLang="en-US" dirty="0"/>
              <a:t>および</a:t>
            </a:r>
            <a:r>
              <a:rPr lang="en-US" altLang="ja-JP" dirty="0"/>
              <a:t>C28</a:t>
            </a:r>
            <a:r>
              <a:rPr lang="ja-JP" altLang="en-US" dirty="0" smtClean="0"/>
              <a:t>固定相の状態</a:t>
            </a:r>
            <a:endParaRPr lang="en-US" altLang="ja-JP" i="1" dirty="0" smtClean="0">
              <a:effectLst>
                <a:outerShdw blurRad="38100" dist="38100" dir="2700000" algn="tl">
                  <a:srgbClr val="C0C0C0"/>
                </a:outerShdw>
              </a:effectLst>
            </a:endParaRPr>
          </a:p>
        </p:txBody>
      </p:sp>
      <p:sp>
        <p:nvSpPr>
          <p:cNvPr id="4103" name="Text Box 20"/>
          <p:cNvSpPr txBox="1">
            <a:spLocks noChangeArrowheads="1"/>
          </p:cNvSpPr>
          <p:nvPr/>
        </p:nvSpPr>
        <p:spPr bwMode="auto">
          <a:xfrm>
            <a:off x="623888" y="2608263"/>
            <a:ext cx="1035050" cy="366712"/>
          </a:xfrm>
          <a:prstGeom prst="rect">
            <a:avLst/>
          </a:prstGeom>
          <a:noFill/>
          <a:ln w="9525">
            <a:noFill/>
            <a:miter lim="800000"/>
            <a:headEnd/>
            <a:tailEnd/>
          </a:ln>
        </p:spPr>
        <p:txBody>
          <a:bodyPr>
            <a:spAutoFit/>
          </a:bodyPr>
          <a:lstStyle/>
          <a:p>
            <a:pPr>
              <a:spcBef>
                <a:spcPct val="50000"/>
              </a:spcBef>
            </a:pPr>
            <a:r>
              <a:rPr lang="en-US" altLang="ja-JP" b="1"/>
              <a:t>C28</a:t>
            </a:r>
          </a:p>
        </p:txBody>
      </p:sp>
      <p:sp>
        <p:nvSpPr>
          <p:cNvPr id="4104" name="Text Box 21"/>
          <p:cNvSpPr txBox="1">
            <a:spLocks noChangeArrowheads="1"/>
          </p:cNvSpPr>
          <p:nvPr/>
        </p:nvSpPr>
        <p:spPr bwMode="auto">
          <a:xfrm>
            <a:off x="3549650" y="2584450"/>
            <a:ext cx="1035050" cy="366713"/>
          </a:xfrm>
          <a:prstGeom prst="rect">
            <a:avLst/>
          </a:prstGeom>
          <a:noFill/>
          <a:ln w="9525">
            <a:noFill/>
            <a:miter lim="800000"/>
            <a:headEnd/>
            <a:tailEnd/>
          </a:ln>
        </p:spPr>
        <p:txBody>
          <a:bodyPr>
            <a:spAutoFit/>
          </a:bodyPr>
          <a:lstStyle/>
          <a:p>
            <a:pPr>
              <a:spcBef>
                <a:spcPct val="50000"/>
              </a:spcBef>
            </a:pPr>
            <a:r>
              <a:rPr lang="en-US" altLang="ja-JP" b="1"/>
              <a:t>C18</a:t>
            </a:r>
          </a:p>
        </p:txBody>
      </p:sp>
      <p:sp>
        <p:nvSpPr>
          <p:cNvPr id="4105" name="Text Box 29"/>
          <p:cNvSpPr txBox="1">
            <a:spLocks noChangeArrowheads="1"/>
          </p:cNvSpPr>
          <p:nvPr/>
        </p:nvSpPr>
        <p:spPr bwMode="auto">
          <a:xfrm>
            <a:off x="6589713" y="3050868"/>
            <a:ext cx="2038093" cy="461665"/>
          </a:xfrm>
          <a:prstGeom prst="rect">
            <a:avLst/>
          </a:prstGeom>
          <a:noFill/>
          <a:ln w="9525">
            <a:noFill/>
            <a:miter lim="800000"/>
            <a:headEnd/>
            <a:tailEnd/>
          </a:ln>
        </p:spPr>
        <p:txBody>
          <a:bodyPr wrap="square">
            <a:spAutoFit/>
          </a:bodyPr>
          <a:lstStyle/>
          <a:p>
            <a:pPr>
              <a:spcBef>
                <a:spcPct val="50000"/>
              </a:spcBef>
            </a:pPr>
            <a:r>
              <a:rPr lang="en-US" altLang="ja-JP" b="1" dirty="0"/>
              <a:t>C1 (TMS)</a:t>
            </a:r>
          </a:p>
        </p:txBody>
      </p:sp>
      <p:grpSp>
        <p:nvGrpSpPr>
          <p:cNvPr id="2" name="Group 92"/>
          <p:cNvGrpSpPr>
            <a:grpSpLocks/>
          </p:cNvGrpSpPr>
          <p:nvPr/>
        </p:nvGrpSpPr>
        <p:grpSpPr bwMode="auto">
          <a:xfrm>
            <a:off x="7277100" y="2354263"/>
            <a:ext cx="1866900" cy="350837"/>
            <a:chOff x="4584" y="1574"/>
            <a:chExt cx="1176" cy="221"/>
          </a:xfrm>
        </p:grpSpPr>
        <p:sp>
          <p:nvSpPr>
            <p:cNvPr id="4148" name="Rectangle 31"/>
            <p:cNvSpPr>
              <a:spLocks noChangeArrowheads="1"/>
            </p:cNvSpPr>
            <p:nvPr/>
          </p:nvSpPr>
          <p:spPr bwMode="auto">
            <a:xfrm>
              <a:off x="4634" y="1574"/>
              <a:ext cx="1126" cy="221"/>
            </a:xfrm>
            <a:prstGeom prst="rect">
              <a:avLst/>
            </a:prstGeom>
            <a:noFill/>
            <a:ln w="9525">
              <a:noFill/>
              <a:miter lim="800000"/>
              <a:headEnd/>
              <a:tailEnd/>
            </a:ln>
          </p:spPr>
          <p:txBody>
            <a:bodyPr>
              <a:spAutoFit/>
            </a:bodyPr>
            <a:lstStyle/>
            <a:p>
              <a:r>
                <a:rPr lang="en-US" altLang="ja-JP" sz="1700" b="1"/>
                <a:t>: Acetonitrile</a:t>
              </a:r>
            </a:p>
          </p:txBody>
        </p:sp>
        <p:sp>
          <p:nvSpPr>
            <p:cNvPr id="4149" name="Oval 32"/>
            <p:cNvSpPr>
              <a:spLocks noChangeArrowheads="1"/>
            </p:cNvSpPr>
            <p:nvPr/>
          </p:nvSpPr>
          <p:spPr bwMode="auto">
            <a:xfrm>
              <a:off x="4584" y="1657"/>
              <a:ext cx="54" cy="89"/>
            </a:xfrm>
            <a:prstGeom prst="ellipse">
              <a:avLst/>
            </a:prstGeom>
            <a:solidFill>
              <a:srgbClr val="FFCC00"/>
            </a:solidFill>
            <a:ln w="9525">
              <a:solidFill>
                <a:schemeClr val="tx1"/>
              </a:solidFill>
              <a:round/>
              <a:headEnd/>
              <a:tailEnd/>
            </a:ln>
          </p:spPr>
          <p:txBody>
            <a:bodyPr wrap="none" anchor="ctr"/>
            <a:lstStyle/>
            <a:p>
              <a:endParaRPr lang="ja-JP" altLang="en-US"/>
            </a:p>
          </p:txBody>
        </p:sp>
      </p:grpSp>
      <p:sp>
        <p:nvSpPr>
          <p:cNvPr id="162849" name="Rectangle 33"/>
          <p:cNvSpPr>
            <a:spLocks noChangeArrowheads="1"/>
          </p:cNvSpPr>
          <p:nvPr/>
        </p:nvSpPr>
        <p:spPr bwMode="auto">
          <a:xfrm>
            <a:off x="4812327" y="1924050"/>
            <a:ext cx="3063311" cy="400110"/>
          </a:xfrm>
          <a:prstGeom prst="rect">
            <a:avLst/>
          </a:prstGeom>
          <a:noFill/>
          <a:ln w="9525">
            <a:noFill/>
            <a:miter lim="800000"/>
            <a:headEnd/>
            <a:tailEnd/>
          </a:ln>
          <a:effectLst/>
        </p:spPr>
        <p:txBody>
          <a:bodyPr wrap="square">
            <a:spAutoFit/>
          </a:bodyPr>
          <a:lstStyle/>
          <a:p>
            <a:pPr>
              <a:defRPr/>
            </a:pPr>
            <a:r>
              <a:rPr lang="ja-JP" altLang="en-US" sz="2000" b="1" dirty="0">
                <a:solidFill>
                  <a:srgbClr val="002060"/>
                </a:solidFill>
                <a:effectLst>
                  <a:outerShdw blurRad="38100" dist="38100" dir="2700000" algn="tl">
                    <a:srgbClr val="C0C0C0"/>
                  </a:outerShdw>
                </a:effectLst>
                <a:ea typeface="ＭＳ Ｐゴシック" pitchFamily="50" charset="-128"/>
              </a:rPr>
              <a:t>移動相：</a:t>
            </a:r>
            <a:r>
              <a:rPr lang="en-US" altLang="ja-JP" sz="2000" b="1" dirty="0">
                <a:solidFill>
                  <a:srgbClr val="002060"/>
                </a:solidFill>
                <a:effectLst>
                  <a:outerShdw blurRad="38100" dist="38100" dir="2700000" algn="tl">
                    <a:srgbClr val="C0C0C0"/>
                  </a:outerShdw>
                </a:effectLst>
                <a:ea typeface="ＭＳ Ｐゴシック" pitchFamily="50" charset="-128"/>
              </a:rPr>
              <a:t>CH</a:t>
            </a:r>
            <a:r>
              <a:rPr lang="en-US" altLang="ja-JP" sz="2000" b="1" baseline="-25000" dirty="0">
                <a:solidFill>
                  <a:srgbClr val="002060"/>
                </a:solidFill>
                <a:effectLst>
                  <a:outerShdw blurRad="38100" dist="38100" dir="2700000" algn="tl">
                    <a:srgbClr val="C0C0C0"/>
                  </a:outerShdw>
                </a:effectLst>
                <a:ea typeface="ＭＳ Ｐゴシック" pitchFamily="50" charset="-128"/>
              </a:rPr>
              <a:t>3</a:t>
            </a:r>
            <a:r>
              <a:rPr lang="en-US" altLang="ja-JP" sz="2000" b="1" dirty="0">
                <a:solidFill>
                  <a:srgbClr val="002060"/>
                </a:solidFill>
                <a:effectLst>
                  <a:outerShdw blurRad="38100" dist="38100" dir="2700000" algn="tl">
                    <a:srgbClr val="C0C0C0"/>
                  </a:outerShdw>
                </a:effectLst>
                <a:ea typeface="ＭＳ Ｐゴシック" pitchFamily="50" charset="-128"/>
              </a:rPr>
              <a:t>CN/H</a:t>
            </a:r>
            <a:r>
              <a:rPr lang="en-US" altLang="ja-JP" sz="2000" b="1" baseline="-25000" dirty="0">
                <a:solidFill>
                  <a:srgbClr val="002060"/>
                </a:solidFill>
                <a:effectLst>
                  <a:outerShdw blurRad="38100" dist="38100" dir="2700000" algn="tl">
                    <a:srgbClr val="C0C0C0"/>
                  </a:outerShdw>
                </a:effectLst>
                <a:ea typeface="ＭＳ Ｐゴシック" pitchFamily="50" charset="-128"/>
              </a:rPr>
              <a:t>2</a:t>
            </a:r>
            <a:r>
              <a:rPr lang="en-US" altLang="ja-JP" sz="2000" b="1" dirty="0">
                <a:solidFill>
                  <a:srgbClr val="002060"/>
                </a:solidFill>
                <a:effectLst>
                  <a:outerShdw blurRad="38100" dist="38100" dir="2700000" algn="tl">
                    <a:srgbClr val="C0C0C0"/>
                  </a:outerShdw>
                </a:effectLst>
                <a:ea typeface="ＭＳ Ｐゴシック" pitchFamily="50" charset="-128"/>
              </a:rPr>
              <a:t>O</a:t>
            </a:r>
          </a:p>
        </p:txBody>
      </p:sp>
      <p:grpSp>
        <p:nvGrpSpPr>
          <p:cNvPr id="3" name="Group 95"/>
          <p:cNvGrpSpPr>
            <a:grpSpLocks/>
          </p:cNvGrpSpPr>
          <p:nvPr/>
        </p:nvGrpSpPr>
        <p:grpSpPr bwMode="auto">
          <a:xfrm>
            <a:off x="536575" y="3144838"/>
            <a:ext cx="2249488" cy="1512887"/>
            <a:chOff x="329" y="2072"/>
            <a:chExt cx="1417" cy="953"/>
          </a:xfrm>
        </p:grpSpPr>
        <p:graphicFrame>
          <p:nvGraphicFramePr>
            <p:cNvPr id="4100" name="Object 14"/>
            <p:cNvGraphicFramePr>
              <a:graphicFrameLocks noChangeAspect="1"/>
            </p:cNvGraphicFramePr>
            <p:nvPr/>
          </p:nvGraphicFramePr>
          <p:xfrm>
            <a:off x="472" y="2325"/>
            <a:ext cx="1269" cy="527"/>
          </p:xfrm>
          <a:graphic>
            <a:graphicData uri="http://schemas.openxmlformats.org/presentationml/2006/ole">
              <mc:AlternateContent xmlns:mc="http://schemas.openxmlformats.org/markup-compatibility/2006">
                <mc:Choice xmlns:v="urn:schemas-microsoft-com:vml" Requires="v">
                  <p:oleObj spid="_x0000_s531527" name="ISIS/Draw Sketch" r:id="rId4" imgW="5829120" imgH="2124000" progId="ISISServer">
                    <p:embed/>
                  </p:oleObj>
                </mc:Choice>
                <mc:Fallback>
                  <p:oleObj name="ISIS/Draw Sketch" r:id="rId4" imgW="5829120" imgH="2124000" progId="ISISServer">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 y="2325"/>
                          <a:ext cx="1269"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37" name="Rectangle 15"/>
            <p:cNvSpPr>
              <a:spLocks noChangeArrowheads="1"/>
            </p:cNvSpPr>
            <p:nvPr/>
          </p:nvSpPr>
          <p:spPr bwMode="auto">
            <a:xfrm>
              <a:off x="329" y="2846"/>
              <a:ext cx="1417" cy="179"/>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4138" name="Oval 17"/>
            <p:cNvSpPr>
              <a:spLocks noChangeArrowheads="1"/>
            </p:cNvSpPr>
            <p:nvPr/>
          </p:nvSpPr>
          <p:spPr bwMode="auto">
            <a:xfrm>
              <a:off x="557" y="2220"/>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39" name="Oval 52"/>
            <p:cNvSpPr>
              <a:spLocks noChangeArrowheads="1"/>
            </p:cNvSpPr>
            <p:nvPr/>
          </p:nvSpPr>
          <p:spPr bwMode="auto">
            <a:xfrm>
              <a:off x="849" y="2210"/>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40" name="Oval 53"/>
            <p:cNvSpPr>
              <a:spLocks noChangeArrowheads="1"/>
            </p:cNvSpPr>
            <p:nvPr/>
          </p:nvSpPr>
          <p:spPr bwMode="auto">
            <a:xfrm>
              <a:off x="1218" y="2253"/>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41" name="Oval 55"/>
            <p:cNvSpPr>
              <a:spLocks noChangeArrowheads="1"/>
            </p:cNvSpPr>
            <p:nvPr/>
          </p:nvSpPr>
          <p:spPr bwMode="auto">
            <a:xfrm>
              <a:off x="924" y="2074"/>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42" name="Oval 57"/>
            <p:cNvSpPr>
              <a:spLocks noChangeArrowheads="1"/>
            </p:cNvSpPr>
            <p:nvPr/>
          </p:nvSpPr>
          <p:spPr bwMode="auto">
            <a:xfrm>
              <a:off x="1448" y="2108"/>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43" name="Oval 58"/>
            <p:cNvSpPr>
              <a:spLocks noChangeArrowheads="1"/>
            </p:cNvSpPr>
            <p:nvPr/>
          </p:nvSpPr>
          <p:spPr bwMode="auto">
            <a:xfrm>
              <a:off x="658" y="2072"/>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44" name="Oval 59"/>
            <p:cNvSpPr>
              <a:spLocks noChangeArrowheads="1"/>
            </p:cNvSpPr>
            <p:nvPr/>
          </p:nvSpPr>
          <p:spPr bwMode="auto">
            <a:xfrm>
              <a:off x="1151" y="2079"/>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45" name="Oval 60"/>
            <p:cNvSpPr>
              <a:spLocks noChangeArrowheads="1"/>
            </p:cNvSpPr>
            <p:nvPr/>
          </p:nvSpPr>
          <p:spPr bwMode="auto">
            <a:xfrm>
              <a:off x="1631" y="2266"/>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46" name="Oval 61"/>
            <p:cNvSpPr>
              <a:spLocks noChangeArrowheads="1"/>
            </p:cNvSpPr>
            <p:nvPr/>
          </p:nvSpPr>
          <p:spPr bwMode="auto">
            <a:xfrm>
              <a:off x="1071" y="2211"/>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47" name="Oval 62"/>
            <p:cNvSpPr>
              <a:spLocks noChangeArrowheads="1"/>
            </p:cNvSpPr>
            <p:nvPr/>
          </p:nvSpPr>
          <p:spPr bwMode="auto">
            <a:xfrm>
              <a:off x="1415" y="2254"/>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grpSp>
      <p:grpSp>
        <p:nvGrpSpPr>
          <p:cNvPr id="4" name="Group 93"/>
          <p:cNvGrpSpPr>
            <a:grpSpLocks/>
          </p:cNvGrpSpPr>
          <p:nvPr/>
        </p:nvGrpSpPr>
        <p:grpSpPr bwMode="auto">
          <a:xfrm>
            <a:off x="6494463" y="3802063"/>
            <a:ext cx="2078037" cy="849312"/>
            <a:chOff x="4082" y="2486"/>
            <a:chExt cx="1309" cy="535"/>
          </a:xfrm>
        </p:grpSpPr>
        <p:graphicFrame>
          <p:nvGraphicFramePr>
            <p:cNvPr id="4099" name="Object 27"/>
            <p:cNvGraphicFramePr>
              <a:graphicFrameLocks noChangeAspect="1"/>
            </p:cNvGraphicFramePr>
            <p:nvPr/>
          </p:nvGraphicFramePr>
          <p:xfrm>
            <a:off x="4218" y="2744"/>
            <a:ext cx="1005" cy="102"/>
          </p:xfrm>
          <a:graphic>
            <a:graphicData uri="http://schemas.openxmlformats.org/presentationml/2006/ole">
              <mc:AlternateContent xmlns:mc="http://schemas.openxmlformats.org/markup-compatibility/2006">
                <mc:Choice xmlns:v="urn:schemas-microsoft-com:vml" Requires="v">
                  <p:oleObj spid="_x0000_s531528" name="ISIS/Draw Sketch" r:id="rId6" imgW="4505040" imgH="457200" progId="ISISServer">
                    <p:embed/>
                  </p:oleObj>
                </mc:Choice>
                <mc:Fallback>
                  <p:oleObj name="ISIS/Draw Sketch" r:id="rId6" imgW="4505040" imgH="457200" progId="ISISServer">
                    <p:embed/>
                    <p:pic>
                      <p:nvPicPr>
                        <p:cNvPr id="0" name="Object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8" y="2744"/>
                          <a:ext cx="1005"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4" name="Rectangle 28"/>
            <p:cNvSpPr>
              <a:spLocks noChangeArrowheads="1"/>
            </p:cNvSpPr>
            <p:nvPr/>
          </p:nvSpPr>
          <p:spPr bwMode="auto">
            <a:xfrm>
              <a:off x="4082" y="2829"/>
              <a:ext cx="1309" cy="192"/>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4125" name="Oval 64"/>
            <p:cNvSpPr>
              <a:spLocks noChangeArrowheads="1"/>
            </p:cNvSpPr>
            <p:nvPr/>
          </p:nvSpPr>
          <p:spPr bwMode="auto">
            <a:xfrm>
              <a:off x="4173" y="2608"/>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26" name="Oval 65"/>
            <p:cNvSpPr>
              <a:spLocks noChangeArrowheads="1"/>
            </p:cNvSpPr>
            <p:nvPr/>
          </p:nvSpPr>
          <p:spPr bwMode="auto">
            <a:xfrm>
              <a:off x="4402" y="2615"/>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27" name="Oval 66"/>
            <p:cNvSpPr>
              <a:spLocks noChangeArrowheads="1"/>
            </p:cNvSpPr>
            <p:nvPr/>
          </p:nvSpPr>
          <p:spPr bwMode="auto">
            <a:xfrm>
              <a:off x="4860" y="2614"/>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28" name="Oval 67"/>
            <p:cNvSpPr>
              <a:spLocks noChangeArrowheads="1"/>
            </p:cNvSpPr>
            <p:nvPr/>
          </p:nvSpPr>
          <p:spPr bwMode="auto">
            <a:xfrm>
              <a:off x="4941" y="2516"/>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29" name="Oval 68"/>
            <p:cNvSpPr>
              <a:spLocks noChangeArrowheads="1"/>
            </p:cNvSpPr>
            <p:nvPr/>
          </p:nvSpPr>
          <p:spPr bwMode="auto">
            <a:xfrm>
              <a:off x="4610" y="2498"/>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30" name="Oval 69"/>
            <p:cNvSpPr>
              <a:spLocks noChangeArrowheads="1"/>
            </p:cNvSpPr>
            <p:nvPr/>
          </p:nvSpPr>
          <p:spPr bwMode="auto">
            <a:xfrm>
              <a:off x="4547" y="2645"/>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31" name="Oval 70"/>
            <p:cNvSpPr>
              <a:spLocks noChangeArrowheads="1"/>
            </p:cNvSpPr>
            <p:nvPr/>
          </p:nvSpPr>
          <p:spPr bwMode="auto">
            <a:xfrm>
              <a:off x="5134" y="2505"/>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32" name="Oval 71"/>
            <p:cNvSpPr>
              <a:spLocks noChangeArrowheads="1"/>
            </p:cNvSpPr>
            <p:nvPr/>
          </p:nvSpPr>
          <p:spPr bwMode="auto">
            <a:xfrm>
              <a:off x="4282" y="2486"/>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33" name="Oval 72"/>
            <p:cNvSpPr>
              <a:spLocks noChangeArrowheads="1"/>
            </p:cNvSpPr>
            <p:nvPr/>
          </p:nvSpPr>
          <p:spPr bwMode="auto">
            <a:xfrm>
              <a:off x="4766" y="2493"/>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34" name="Oval 73"/>
            <p:cNvSpPr>
              <a:spLocks noChangeArrowheads="1"/>
            </p:cNvSpPr>
            <p:nvPr/>
          </p:nvSpPr>
          <p:spPr bwMode="auto">
            <a:xfrm>
              <a:off x="5194" y="2689"/>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35" name="Oval 74"/>
            <p:cNvSpPr>
              <a:spLocks noChangeArrowheads="1"/>
            </p:cNvSpPr>
            <p:nvPr/>
          </p:nvSpPr>
          <p:spPr bwMode="auto">
            <a:xfrm>
              <a:off x="4713" y="2616"/>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36" name="Oval 75"/>
            <p:cNvSpPr>
              <a:spLocks noChangeArrowheads="1"/>
            </p:cNvSpPr>
            <p:nvPr/>
          </p:nvSpPr>
          <p:spPr bwMode="auto">
            <a:xfrm>
              <a:off x="5057" y="2615"/>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grpSp>
      <p:grpSp>
        <p:nvGrpSpPr>
          <p:cNvPr id="5" name="Group 94"/>
          <p:cNvGrpSpPr>
            <a:grpSpLocks/>
          </p:cNvGrpSpPr>
          <p:nvPr/>
        </p:nvGrpSpPr>
        <p:grpSpPr bwMode="auto">
          <a:xfrm>
            <a:off x="3544888" y="3179763"/>
            <a:ext cx="2184400" cy="1492250"/>
            <a:chOff x="2224" y="2094"/>
            <a:chExt cx="1376" cy="940"/>
          </a:xfrm>
        </p:grpSpPr>
        <p:graphicFrame>
          <p:nvGraphicFramePr>
            <p:cNvPr id="4098" name="Object 7"/>
            <p:cNvGraphicFramePr>
              <a:graphicFrameLocks noChangeAspect="1"/>
            </p:cNvGraphicFramePr>
            <p:nvPr/>
          </p:nvGraphicFramePr>
          <p:xfrm>
            <a:off x="2321" y="2332"/>
            <a:ext cx="1168" cy="540"/>
          </p:xfrm>
          <a:graphic>
            <a:graphicData uri="http://schemas.openxmlformats.org/presentationml/2006/ole">
              <mc:AlternateContent xmlns:mc="http://schemas.openxmlformats.org/markup-compatibility/2006">
                <mc:Choice xmlns:v="urn:schemas-microsoft-com:vml" Requires="v">
                  <p:oleObj spid="_x0000_s531529" name="ISIS/Draw Sketch" r:id="rId8" imgW="5114880" imgH="2199960" progId="ISISServer">
                    <p:embed/>
                  </p:oleObj>
                </mc:Choice>
                <mc:Fallback>
                  <p:oleObj name="ISIS/Draw Sketch" r:id="rId8" imgW="5114880" imgH="2199960" progId="ISISServer">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1" y="2332"/>
                          <a:ext cx="1168" cy="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13" name="Rectangle 8"/>
            <p:cNvSpPr>
              <a:spLocks noChangeArrowheads="1"/>
            </p:cNvSpPr>
            <p:nvPr/>
          </p:nvSpPr>
          <p:spPr bwMode="auto">
            <a:xfrm>
              <a:off x="2224" y="2847"/>
              <a:ext cx="1376" cy="187"/>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4114" name="Oval 76"/>
            <p:cNvSpPr>
              <a:spLocks noChangeArrowheads="1"/>
            </p:cNvSpPr>
            <p:nvPr/>
          </p:nvSpPr>
          <p:spPr bwMode="auto">
            <a:xfrm>
              <a:off x="2345" y="2253"/>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15" name="Oval 77"/>
            <p:cNvSpPr>
              <a:spLocks noChangeArrowheads="1"/>
            </p:cNvSpPr>
            <p:nvPr/>
          </p:nvSpPr>
          <p:spPr bwMode="auto">
            <a:xfrm>
              <a:off x="2592" y="2296"/>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16" name="Oval 78"/>
            <p:cNvSpPr>
              <a:spLocks noChangeArrowheads="1"/>
            </p:cNvSpPr>
            <p:nvPr/>
          </p:nvSpPr>
          <p:spPr bwMode="auto">
            <a:xfrm>
              <a:off x="3006" y="2250"/>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17" name="Oval 79"/>
            <p:cNvSpPr>
              <a:spLocks noChangeArrowheads="1"/>
            </p:cNvSpPr>
            <p:nvPr/>
          </p:nvSpPr>
          <p:spPr bwMode="auto">
            <a:xfrm>
              <a:off x="3123" y="2108"/>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18" name="Oval 80"/>
            <p:cNvSpPr>
              <a:spLocks noChangeArrowheads="1"/>
            </p:cNvSpPr>
            <p:nvPr/>
          </p:nvSpPr>
          <p:spPr bwMode="auto">
            <a:xfrm>
              <a:off x="2535" y="2116"/>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19" name="Oval 81"/>
            <p:cNvSpPr>
              <a:spLocks noChangeArrowheads="1"/>
            </p:cNvSpPr>
            <p:nvPr/>
          </p:nvSpPr>
          <p:spPr bwMode="auto">
            <a:xfrm>
              <a:off x="2817" y="2238"/>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20" name="Oval 82"/>
            <p:cNvSpPr>
              <a:spLocks noChangeArrowheads="1"/>
            </p:cNvSpPr>
            <p:nvPr/>
          </p:nvSpPr>
          <p:spPr bwMode="auto">
            <a:xfrm>
              <a:off x="3360" y="2142"/>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21" name="Oval 84"/>
            <p:cNvSpPr>
              <a:spLocks noChangeArrowheads="1"/>
            </p:cNvSpPr>
            <p:nvPr/>
          </p:nvSpPr>
          <p:spPr bwMode="auto">
            <a:xfrm>
              <a:off x="2877" y="2094"/>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22" name="Oval 85"/>
            <p:cNvSpPr>
              <a:spLocks noChangeArrowheads="1"/>
            </p:cNvSpPr>
            <p:nvPr/>
          </p:nvSpPr>
          <p:spPr bwMode="auto">
            <a:xfrm>
              <a:off x="3419" y="2299"/>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sp>
          <p:nvSpPr>
            <p:cNvPr id="4123" name="Oval 87"/>
            <p:cNvSpPr>
              <a:spLocks noChangeArrowheads="1"/>
            </p:cNvSpPr>
            <p:nvPr/>
          </p:nvSpPr>
          <p:spPr bwMode="auto">
            <a:xfrm>
              <a:off x="3203" y="2234"/>
              <a:ext cx="56" cy="85"/>
            </a:xfrm>
            <a:prstGeom prst="ellipse">
              <a:avLst/>
            </a:prstGeom>
            <a:solidFill>
              <a:srgbClr val="FFCC00"/>
            </a:solidFill>
            <a:ln w="9525">
              <a:solidFill>
                <a:schemeClr val="tx1"/>
              </a:solidFill>
              <a:round/>
              <a:headEnd/>
              <a:tailEnd/>
            </a:ln>
          </p:spPr>
          <p:txBody>
            <a:bodyPr wrap="none" anchor="ctr"/>
            <a:lstStyle/>
            <a:p>
              <a:endParaRPr lang="ja-JP" altLang="en-US"/>
            </a:p>
          </p:txBody>
        </p:sp>
      </p:grpSp>
      <p:sp>
        <p:nvSpPr>
          <p:cNvPr id="4111" name="テキスト ボックス 51"/>
          <p:cNvSpPr txBox="1">
            <a:spLocks noChangeArrowheads="1"/>
          </p:cNvSpPr>
          <p:nvPr/>
        </p:nvSpPr>
        <p:spPr bwMode="auto">
          <a:xfrm>
            <a:off x="419100" y="4933950"/>
            <a:ext cx="8458200" cy="1323975"/>
          </a:xfrm>
          <a:prstGeom prst="rect">
            <a:avLst/>
          </a:prstGeom>
          <a:noFill/>
          <a:ln w="9525">
            <a:noFill/>
            <a:miter lim="800000"/>
            <a:headEnd/>
            <a:tailEnd/>
          </a:ln>
        </p:spPr>
        <p:txBody>
          <a:bodyPr>
            <a:spAutoFit/>
          </a:bodyPr>
          <a:lstStyle/>
          <a:p>
            <a:r>
              <a:rPr lang="ja-JP" altLang="en-US" sz="2000"/>
              <a:t>疎水性表面上に溶媒和するため，アルキル鎖長が異なっていてもアセトニトリルの溶媒和量はほとんど同じである。</a:t>
            </a:r>
            <a:endParaRPr lang="en-US" altLang="ja-JP" sz="2000"/>
          </a:p>
          <a:p>
            <a:r>
              <a:rPr lang="ja-JP" altLang="en-US" sz="2000"/>
              <a:t>またラマンスペクトルを用いてアセトニトリルの溶媒和量を測定した報告もあるが，同様に</a:t>
            </a:r>
            <a:r>
              <a:rPr lang="en-US" altLang="ja-JP" sz="2000"/>
              <a:t>C1, C8, C18</a:t>
            </a:r>
            <a:r>
              <a:rPr lang="ja-JP" altLang="en-US" sz="2000"/>
              <a:t>固定相への溶媒和量は同じであると結論づけている</a:t>
            </a:r>
            <a:r>
              <a:rPr lang="ja-JP" altLang="en-US"/>
              <a:t>。</a:t>
            </a:r>
            <a:endParaRPr lang="en-US" altLang="ja-JP"/>
          </a:p>
        </p:txBody>
      </p:sp>
    </p:spTree>
  </p:cSld>
  <p:clrMapOvr>
    <a:masterClrMapping/>
  </p:clrMapOvr>
  <p:transition>
    <p:pull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スライド番号プレースホルダ 6"/>
          <p:cNvSpPr>
            <a:spLocks noGrp="1"/>
          </p:cNvSpPr>
          <p:nvPr>
            <p:ph type="sldNum" sz="quarter" idx="12"/>
          </p:nvPr>
        </p:nvSpPr>
        <p:spPr>
          <a:noFill/>
        </p:spPr>
        <p:txBody>
          <a:bodyPr/>
          <a:lstStyle/>
          <a:p>
            <a:fld id="{9F8E27B0-33FD-4512-9971-5DA32A3DB4D3}" type="slidenum">
              <a:rPr lang="en-US" altLang="ja-JP" smtClean="0"/>
              <a:pPr/>
              <a:t>38</a:t>
            </a:fld>
            <a:endParaRPr lang="en-US" altLang="ja-JP" smtClean="0"/>
          </a:p>
        </p:txBody>
      </p:sp>
      <p:graphicFrame>
        <p:nvGraphicFramePr>
          <p:cNvPr id="5122" name="Object 20"/>
          <p:cNvGraphicFramePr>
            <a:graphicFrameLocks noGrp="1" noChangeAspect="1"/>
          </p:cNvGraphicFramePr>
          <p:nvPr>
            <p:ph sz="half" idx="2"/>
          </p:nvPr>
        </p:nvGraphicFramePr>
        <p:xfrm>
          <a:off x="211138" y="1528763"/>
          <a:ext cx="4819650" cy="5329237"/>
        </p:xfrm>
        <a:graphic>
          <a:graphicData uri="http://schemas.openxmlformats.org/presentationml/2006/ole">
            <mc:AlternateContent xmlns:mc="http://schemas.openxmlformats.org/markup-compatibility/2006">
              <mc:Choice xmlns:v="urn:schemas-microsoft-com:vml" Requires="v">
                <p:oleObj spid="_x0000_s532505" name="グラフ" r:id="rId5" imgW="3781349" imgH="4181551" progId="Excel.Sheet.8">
                  <p:embed/>
                </p:oleObj>
              </mc:Choice>
              <mc:Fallback>
                <p:oleObj name="グラフ" r:id="rId5" imgW="3781349" imgH="4181551" progId="Excel.Sheet.8">
                  <p:embed/>
                  <p:pic>
                    <p:nvPicPr>
                      <p:cNvPr id="0"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38" y="1528763"/>
                        <a:ext cx="4819650"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4" name="Rectangle 2"/>
          <p:cNvSpPr>
            <a:spLocks noGrp="1" noChangeArrowheads="1"/>
          </p:cNvSpPr>
          <p:nvPr>
            <p:ph type="title"/>
          </p:nvPr>
        </p:nvSpPr>
        <p:spPr>
          <a:xfrm>
            <a:off x="772037" y="0"/>
            <a:ext cx="7793039" cy="1143000"/>
          </a:xfrm>
        </p:spPr>
        <p:txBody>
          <a:bodyPr/>
          <a:lstStyle/>
          <a:p>
            <a:pPr eaLnBrk="1" hangingPunct="1">
              <a:defRPr/>
            </a:pPr>
            <a:r>
              <a:rPr lang="en-US" altLang="ja-JP" sz="4000" dirty="0" smtClean="0"/>
              <a:t>C18</a:t>
            </a:r>
            <a:r>
              <a:rPr lang="ja-JP" altLang="en-US" sz="4000" dirty="0" smtClean="0"/>
              <a:t>固定相への分配量（溶媒和量）</a:t>
            </a:r>
          </a:p>
        </p:txBody>
      </p:sp>
      <p:sp>
        <p:nvSpPr>
          <p:cNvPr id="5125" name="Text Box 19"/>
          <p:cNvSpPr txBox="1">
            <a:spLocks noChangeArrowheads="1"/>
          </p:cNvSpPr>
          <p:nvPr/>
        </p:nvSpPr>
        <p:spPr bwMode="auto">
          <a:xfrm>
            <a:off x="5637213" y="2509838"/>
            <a:ext cx="3016250" cy="3505200"/>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700"/>
              <a:t>１）</a:t>
            </a:r>
            <a:r>
              <a:rPr lang="en-US" altLang="ja-JP" sz="1700"/>
              <a:t>4.6x150mm</a:t>
            </a:r>
            <a:r>
              <a:rPr lang="ja-JP" altLang="en-US" sz="1700"/>
              <a:t>カラムに</a:t>
            </a:r>
            <a:r>
              <a:rPr lang="en-US" altLang="ja-JP" sz="1700"/>
              <a:t>C18</a:t>
            </a:r>
            <a:r>
              <a:rPr lang="ja-JP" altLang="en-US" sz="1700"/>
              <a:t>充填剤は約</a:t>
            </a:r>
            <a:r>
              <a:rPr lang="en-US" altLang="ja-JP" sz="1700"/>
              <a:t>1.5g</a:t>
            </a:r>
            <a:r>
              <a:rPr lang="ja-JP" altLang="en-US" sz="1700"/>
              <a:t>入っている</a:t>
            </a:r>
          </a:p>
          <a:p>
            <a:pPr defTabSz="881063">
              <a:spcBef>
                <a:spcPct val="50000"/>
              </a:spcBef>
            </a:pPr>
            <a:endParaRPr lang="ja-JP" altLang="en-US" sz="900"/>
          </a:p>
          <a:p>
            <a:pPr defTabSz="881063"/>
            <a:r>
              <a:rPr lang="ja-JP" altLang="en-US" sz="1700"/>
              <a:t>２）</a:t>
            </a:r>
            <a:r>
              <a:rPr lang="en-US" altLang="ja-JP" sz="1700"/>
              <a:t>C18</a:t>
            </a:r>
            <a:r>
              <a:rPr lang="ja-JP" altLang="en-US" sz="1700"/>
              <a:t>の炭素含有量</a:t>
            </a:r>
            <a:r>
              <a:rPr lang="en-US" altLang="ja-JP" sz="1700"/>
              <a:t>16%</a:t>
            </a:r>
            <a:r>
              <a:rPr lang="ja-JP" altLang="en-US" sz="1700"/>
              <a:t>　</a:t>
            </a:r>
          </a:p>
          <a:p>
            <a:pPr defTabSz="881063"/>
            <a:r>
              <a:rPr lang="ja-JP" altLang="en-US" sz="1700"/>
              <a:t>　　</a:t>
            </a:r>
            <a:r>
              <a:rPr lang="en-US" altLang="ja-JP" sz="1700"/>
              <a:t>C28</a:t>
            </a:r>
            <a:r>
              <a:rPr lang="ja-JP" altLang="en-US" sz="1700"/>
              <a:t>の炭素含有量</a:t>
            </a:r>
            <a:r>
              <a:rPr lang="en-US" altLang="ja-JP" sz="1700"/>
              <a:t>16%</a:t>
            </a:r>
          </a:p>
          <a:p>
            <a:pPr defTabSz="881063">
              <a:spcBef>
                <a:spcPct val="50000"/>
              </a:spcBef>
            </a:pPr>
            <a:r>
              <a:rPr lang="ja-JP" altLang="en-US" sz="1700"/>
              <a:t>カラム内のオクタデシル基の容量は約</a:t>
            </a:r>
            <a:r>
              <a:rPr lang="en-US" altLang="ja-JP" sz="1700" b="1"/>
              <a:t>0.35mL</a:t>
            </a:r>
            <a:r>
              <a:rPr lang="ja-JP" altLang="en-US" sz="1700"/>
              <a:t>と計算される</a:t>
            </a:r>
          </a:p>
          <a:p>
            <a:pPr defTabSz="881063">
              <a:spcBef>
                <a:spcPct val="50000"/>
              </a:spcBef>
            </a:pPr>
            <a:endParaRPr lang="ja-JP" altLang="en-US" sz="1700"/>
          </a:p>
          <a:p>
            <a:pPr defTabSz="881063">
              <a:spcBef>
                <a:spcPct val="50000"/>
              </a:spcBef>
            </a:pPr>
            <a:r>
              <a:rPr lang="ja-JP" altLang="en-US" sz="1700"/>
              <a:t>有機溶媒濃度</a:t>
            </a:r>
            <a:r>
              <a:rPr lang="en-US" altLang="ja-JP" sz="1700"/>
              <a:t>20%</a:t>
            </a:r>
            <a:r>
              <a:rPr lang="ja-JP" altLang="en-US" sz="1700"/>
              <a:t>でメタノールは約</a:t>
            </a:r>
            <a:r>
              <a:rPr lang="en-US" altLang="ja-JP" sz="1700"/>
              <a:t>0.04mL</a:t>
            </a:r>
            <a:r>
              <a:rPr lang="ja-JP" altLang="en-US" sz="1700"/>
              <a:t>，アセトニトリルは約</a:t>
            </a:r>
            <a:r>
              <a:rPr lang="en-US" altLang="ja-JP" sz="1700"/>
              <a:t>0.1mL</a:t>
            </a:r>
            <a:r>
              <a:rPr lang="ja-JP" altLang="en-US" sz="1700"/>
              <a:t>，テトラヒドロフランは約</a:t>
            </a:r>
            <a:r>
              <a:rPr lang="en-US" altLang="ja-JP" sz="1700"/>
              <a:t>0.15mL</a:t>
            </a:r>
            <a:r>
              <a:rPr lang="ja-JP" altLang="en-US" sz="1700"/>
              <a:t>溶媒和している。</a:t>
            </a:r>
          </a:p>
        </p:txBody>
      </p:sp>
      <p:grpSp>
        <p:nvGrpSpPr>
          <p:cNvPr id="2" name="Group 78"/>
          <p:cNvGrpSpPr>
            <a:grpSpLocks/>
          </p:cNvGrpSpPr>
          <p:nvPr/>
        </p:nvGrpSpPr>
        <p:grpSpPr bwMode="auto">
          <a:xfrm>
            <a:off x="1306513" y="1939925"/>
            <a:ext cx="2711450" cy="1693863"/>
            <a:chOff x="182" y="423"/>
            <a:chExt cx="1708" cy="1067"/>
          </a:xfrm>
        </p:grpSpPr>
        <p:sp>
          <p:nvSpPr>
            <p:cNvPr id="5129" name="Line 79"/>
            <p:cNvSpPr>
              <a:spLocks noChangeShapeType="1"/>
            </p:cNvSpPr>
            <p:nvPr/>
          </p:nvSpPr>
          <p:spPr bwMode="auto">
            <a:xfrm>
              <a:off x="182" y="709"/>
              <a:ext cx="262" cy="0"/>
            </a:xfrm>
            <a:prstGeom prst="line">
              <a:avLst/>
            </a:prstGeom>
            <a:noFill/>
            <a:ln w="38100">
              <a:solidFill>
                <a:srgbClr val="009999"/>
              </a:solidFill>
              <a:round/>
              <a:headEnd/>
              <a:tailEnd/>
            </a:ln>
          </p:spPr>
          <p:txBody>
            <a:bodyPr/>
            <a:lstStyle/>
            <a:p>
              <a:endParaRPr lang="ja-JP" altLang="en-US"/>
            </a:p>
          </p:txBody>
        </p:sp>
        <p:sp>
          <p:nvSpPr>
            <p:cNvPr id="5130" name="Line 80"/>
            <p:cNvSpPr>
              <a:spLocks noChangeShapeType="1"/>
            </p:cNvSpPr>
            <p:nvPr/>
          </p:nvSpPr>
          <p:spPr bwMode="auto">
            <a:xfrm>
              <a:off x="194" y="952"/>
              <a:ext cx="262" cy="0"/>
            </a:xfrm>
            <a:prstGeom prst="line">
              <a:avLst/>
            </a:prstGeom>
            <a:noFill/>
            <a:ln w="38100">
              <a:solidFill>
                <a:srgbClr val="800080"/>
              </a:solidFill>
              <a:round/>
              <a:headEnd/>
              <a:tailEnd/>
            </a:ln>
          </p:spPr>
          <p:txBody>
            <a:bodyPr/>
            <a:lstStyle/>
            <a:p>
              <a:endParaRPr lang="ja-JP" altLang="en-US"/>
            </a:p>
          </p:txBody>
        </p:sp>
        <p:sp>
          <p:nvSpPr>
            <p:cNvPr id="5131" name="Line 81"/>
            <p:cNvSpPr>
              <a:spLocks noChangeShapeType="1"/>
            </p:cNvSpPr>
            <p:nvPr/>
          </p:nvSpPr>
          <p:spPr bwMode="auto">
            <a:xfrm>
              <a:off x="184" y="1414"/>
              <a:ext cx="262" cy="0"/>
            </a:xfrm>
            <a:prstGeom prst="line">
              <a:avLst/>
            </a:prstGeom>
            <a:noFill/>
            <a:ln w="38100">
              <a:solidFill>
                <a:srgbClr val="000080"/>
              </a:solidFill>
              <a:round/>
              <a:headEnd/>
              <a:tailEnd/>
            </a:ln>
          </p:spPr>
          <p:txBody>
            <a:bodyPr/>
            <a:lstStyle/>
            <a:p>
              <a:endParaRPr lang="ja-JP" altLang="en-US"/>
            </a:p>
          </p:txBody>
        </p:sp>
        <p:sp>
          <p:nvSpPr>
            <p:cNvPr id="5132" name="Line 82"/>
            <p:cNvSpPr>
              <a:spLocks noChangeShapeType="1"/>
            </p:cNvSpPr>
            <p:nvPr/>
          </p:nvSpPr>
          <p:spPr bwMode="auto">
            <a:xfrm>
              <a:off x="189" y="1178"/>
              <a:ext cx="262" cy="0"/>
            </a:xfrm>
            <a:prstGeom prst="line">
              <a:avLst/>
            </a:prstGeom>
            <a:noFill/>
            <a:ln w="38100">
              <a:solidFill>
                <a:srgbClr val="800000"/>
              </a:solidFill>
              <a:round/>
              <a:headEnd/>
              <a:tailEnd/>
            </a:ln>
          </p:spPr>
          <p:txBody>
            <a:bodyPr/>
            <a:lstStyle/>
            <a:p>
              <a:endParaRPr lang="ja-JP" altLang="en-US"/>
            </a:p>
          </p:txBody>
        </p:sp>
        <p:sp>
          <p:nvSpPr>
            <p:cNvPr id="5133" name="Text Box 83"/>
            <p:cNvSpPr txBox="1">
              <a:spLocks noChangeArrowheads="1"/>
            </p:cNvSpPr>
            <p:nvPr/>
          </p:nvSpPr>
          <p:spPr bwMode="auto">
            <a:xfrm>
              <a:off x="468" y="625"/>
              <a:ext cx="1004" cy="155"/>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200"/>
                <a:t>テトラヒドロフラン </a:t>
              </a:r>
              <a:r>
                <a:rPr lang="en-US" altLang="ja-JP" sz="1200"/>
                <a:t>THF</a:t>
              </a:r>
            </a:p>
          </p:txBody>
        </p:sp>
        <p:sp>
          <p:nvSpPr>
            <p:cNvPr id="5134" name="Text Box 84"/>
            <p:cNvSpPr txBox="1">
              <a:spLocks noChangeArrowheads="1"/>
            </p:cNvSpPr>
            <p:nvPr/>
          </p:nvSpPr>
          <p:spPr bwMode="auto">
            <a:xfrm>
              <a:off x="471" y="1335"/>
              <a:ext cx="1005" cy="155"/>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200"/>
                <a:t>メタノール</a:t>
              </a:r>
            </a:p>
          </p:txBody>
        </p:sp>
        <p:sp>
          <p:nvSpPr>
            <p:cNvPr id="5135" name="Text Box 85"/>
            <p:cNvSpPr txBox="1">
              <a:spLocks noChangeArrowheads="1"/>
            </p:cNvSpPr>
            <p:nvPr/>
          </p:nvSpPr>
          <p:spPr bwMode="auto">
            <a:xfrm>
              <a:off x="457" y="1107"/>
              <a:ext cx="1005" cy="155"/>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200"/>
                <a:t>エタノール</a:t>
              </a:r>
            </a:p>
          </p:txBody>
        </p:sp>
        <p:sp>
          <p:nvSpPr>
            <p:cNvPr id="5136" name="Text Box 86"/>
            <p:cNvSpPr txBox="1">
              <a:spLocks noChangeArrowheads="1"/>
            </p:cNvSpPr>
            <p:nvPr/>
          </p:nvSpPr>
          <p:spPr bwMode="auto">
            <a:xfrm>
              <a:off x="452" y="867"/>
              <a:ext cx="1005" cy="155"/>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200"/>
                <a:t>アセトニトリル</a:t>
              </a:r>
            </a:p>
          </p:txBody>
        </p:sp>
        <p:sp>
          <p:nvSpPr>
            <p:cNvPr id="5137" name="Line 87"/>
            <p:cNvSpPr>
              <a:spLocks noChangeShapeType="1"/>
            </p:cNvSpPr>
            <p:nvPr/>
          </p:nvSpPr>
          <p:spPr bwMode="auto">
            <a:xfrm>
              <a:off x="185" y="493"/>
              <a:ext cx="262" cy="0"/>
            </a:xfrm>
            <a:prstGeom prst="line">
              <a:avLst/>
            </a:prstGeom>
            <a:noFill/>
            <a:ln w="38100">
              <a:solidFill>
                <a:srgbClr val="FF00FF"/>
              </a:solidFill>
              <a:round/>
              <a:headEnd/>
              <a:tailEnd/>
            </a:ln>
          </p:spPr>
          <p:txBody>
            <a:bodyPr/>
            <a:lstStyle/>
            <a:p>
              <a:endParaRPr lang="ja-JP" altLang="en-US"/>
            </a:p>
          </p:txBody>
        </p:sp>
        <p:sp>
          <p:nvSpPr>
            <p:cNvPr id="5138" name="Text Box 88"/>
            <p:cNvSpPr txBox="1">
              <a:spLocks noChangeArrowheads="1"/>
            </p:cNvSpPr>
            <p:nvPr/>
          </p:nvSpPr>
          <p:spPr bwMode="auto">
            <a:xfrm>
              <a:off x="478" y="423"/>
              <a:ext cx="1412" cy="155"/>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200"/>
                <a:t>テトラヒドロフラン </a:t>
              </a:r>
              <a:r>
                <a:rPr lang="en-US" altLang="ja-JP" sz="1200"/>
                <a:t>THF(C28)</a:t>
              </a:r>
            </a:p>
          </p:txBody>
        </p:sp>
      </p:grpSp>
      <p:sp>
        <p:nvSpPr>
          <p:cNvPr id="5127" name="Text Box 90"/>
          <p:cNvSpPr txBox="1">
            <a:spLocks noChangeArrowheads="1"/>
          </p:cNvSpPr>
          <p:nvPr/>
        </p:nvSpPr>
        <p:spPr bwMode="auto">
          <a:xfrm>
            <a:off x="5711825" y="1682750"/>
            <a:ext cx="3016250" cy="942975"/>
          </a:xfrm>
          <a:prstGeom prst="rect">
            <a:avLst/>
          </a:prstGeom>
          <a:noFill/>
          <a:ln w="9525">
            <a:noFill/>
            <a:miter lim="800000"/>
            <a:headEnd/>
            <a:tailEnd/>
          </a:ln>
        </p:spPr>
        <p:txBody>
          <a:bodyPr lIns="62911" tIns="31455" rIns="62911" bIns="31455">
            <a:spAutoFit/>
          </a:bodyPr>
          <a:lstStyle/>
          <a:p>
            <a:pPr defTabSz="881063">
              <a:lnSpc>
                <a:spcPct val="80000"/>
              </a:lnSpc>
              <a:spcBef>
                <a:spcPct val="50000"/>
              </a:spcBef>
            </a:pPr>
            <a:r>
              <a:rPr lang="ja-JP" altLang="en-US" sz="1700"/>
              <a:t>カラム：</a:t>
            </a:r>
            <a:r>
              <a:rPr lang="en-US" altLang="ja-JP" sz="1700"/>
              <a:t>C18</a:t>
            </a:r>
            <a:r>
              <a:rPr lang="ja-JP" altLang="en-US" sz="1700"/>
              <a:t>，（一部</a:t>
            </a:r>
            <a:r>
              <a:rPr lang="en-US" altLang="ja-JP" sz="1700"/>
              <a:t>C28)</a:t>
            </a:r>
            <a:r>
              <a:rPr lang="ja-JP" altLang="en-US" sz="1700"/>
              <a:t>　</a:t>
            </a:r>
          </a:p>
          <a:p>
            <a:pPr defTabSz="881063">
              <a:lnSpc>
                <a:spcPct val="80000"/>
              </a:lnSpc>
              <a:spcBef>
                <a:spcPct val="50000"/>
              </a:spcBef>
            </a:pPr>
            <a:r>
              <a:rPr lang="ja-JP" altLang="en-US" sz="1700"/>
              <a:t>　　　　　</a:t>
            </a:r>
            <a:r>
              <a:rPr lang="en-US" altLang="ja-JP" sz="1700"/>
              <a:t>4.6x150mm</a:t>
            </a:r>
          </a:p>
          <a:p>
            <a:pPr defTabSz="881063">
              <a:lnSpc>
                <a:spcPct val="80000"/>
              </a:lnSpc>
              <a:spcBef>
                <a:spcPct val="50000"/>
              </a:spcBef>
            </a:pPr>
            <a:endParaRPr lang="en-US" altLang="ja-JP" sz="1700"/>
          </a:p>
        </p:txBody>
      </p:sp>
    </p:spTree>
  </p:cSld>
  <p:clrMapOvr>
    <a:masterClrMapping/>
  </p:clrMapOvr>
  <p:transition>
    <p:pull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スライド番号プレースホルダ 7"/>
          <p:cNvSpPr>
            <a:spLocks noGrp="1"/>
          </p:cNvSpPr>
          <p:nvPr>
            <p:ph type="sldNum" sz="quarter" idx="12"/>
          </p:nvPr>
        </p:nvSpPr>
        <p:spPr>
          <a:noFill/>
        </p:spPr>
        <p:txBody>
          <a:bodyPr/>
          <a:lstStyle/>
          <a:p>
            <a:fld id="{955BA958-7DF1-4A2C-9A92-1085F1DAB124}" type="slidenum">
              <a:rPr lang="en-US" altLang="ja-JP" smtClean="0"/>
              <a:pPr/>
              <a:t>39</a:t>
            </a:fld>
            <a:endParaRPr lang="en-US" altLang="ja-JP" smtClean="0"/>
          </a:p>
        </p:txBody>
      </p:sp>
      <p:sp>
        <p:nvSpPr>
          <p:cNvPr id="7174" name="Rectangle 6"/>
          <p:cNvSpPr>
            <a:spLocks noGrp="1" noChangeArrowheads="1"/>
          </p:cNvSpPr>
          <p:nvPr>
            <p:ph type="title"/>
          </p:nvPr>
        </p:nvSpPr>
        <p:spPr>
          <a:xfrm>
            <a:off x="639301" y="361642"/>
            <a:ext cx="7793039" cy="1143000"/>
          </a:xfrm>
        </p:spPr>
        <p:txBody>
          <a:bodyPr/>
          <a:lstStyle/>
          <a:p>
            <a:pPr eaLnBrk="1" hangingPunct="1"/>
            <a:r>
              <a:rPr lang="en-US" altLang="ja-JP" dirty="0" smtClean="0"/>
              <a:t>C18</a:t>
            </a:r>
            <a:r>
              <a:rPr lang="ja-JP" altLang="en-US" dirty="0" smtClean="0"/>
              <a:t>表面上での溶媒和の概略図</a:t>
            </a:r>
          </a:p>
        </p:txBody>
      </p:sp>
      <p:sp>
        <p:nvSpPr>
          <p:cNvPr id="7175" name="Text Box 18"/>
          <p:cNvSpPr txBox="1">
            <a:spLocks noChangeArrowheads="1"/>
          </p:cNvSpPr>
          <p:nvPr/>
        </p:nvSpPr>
        <p:spPr bwMode="auto">
          <a:xfrm>
            <a:off x="508000" y="1879600"/>
            <a:ext cx="2895600" cy="396875"/>
          </a:xfrm>
          <a:prstGeom prst="rect">
            <a:avLst/>
          </a:prstGeom>
          <a:noFill/>
          <a:ln w="9525">
            <a:noFill/>
            <a:miter lim="800000"/>
            <a:headEnd/>
            <a:tailEnd/>
          </a:ln>
        </p:spPr>
        <p:txBody>
          <a:bodyPr>
            <a:spAutoFit/>
          </a:bodyPr>
          <a:lstStyle/>
          <a:p>
            <a:pPr>
              <a:spcBef>
                <a:spcPct val="50000"/>
              </a:spcBef>
            </a:pPr>
            <a:r>
              <a:rPr lang="ja-JP" altLang="en-US" sz="2000" b="1"/>
              <a:t>メタノール</a:t>
            </a:r>
          </a:p>
        </p:txBody>
      </p:sp>
      <p:sp>
        <p:nvSpPr>
          <p:cNvPr id="7176" name="Text Box 19"/>
          <p:cNvSpPr txBox="1">
            <a:spLocks noChangeArrowheads="1"/>
          </p:cNvSpPr>
          <p:nvPr/>
        </p:nvSpPr>
        <p:spPr bwMode="auto">
          <a:xfrm>
            <a:off x="3403600" y="1841500"/>
            <a:ext cx="2895600" cy="396875"/>
          </a:xfrm>
          <a:prstGeom prst="rect">
            <a:avLst/>
          </a:prstGeom>
          <a:noFill/>
          <a:ln w="9525">
            <a:noFill/>
            <a:miter lim="800000"/>
            <a:headEnd/>
            <a:tailEnd/>
          </a:ln>
        </p:spPr>
        <p:txBody>
          <a:bodyPr>
            <a:spAutoFit/>
          </a:bodyPr>
          <a:lstStyle/>
          <a:p>
            <a:pPr>
              <a:spcBef>
                <a:spcPct val="50000"/>
              </a:spcBef>
            </a:pPr>
            <a:r>
              <a:rPr lang="ja-JP" altLang="en-US" sz="2000" b="1"/>
              <a:t>アセトニトリル</a:t>
            </a:r>
          </a:p>
        </p:txBody>
      </p:sp>
      <p:sp>
        <p:nvSpPr>
          <p:cNvPr id="7177" name="Text Box 20"/>
          <p:cNvSpPr txBox="1">
            <a:spLocks noChangeArrowheads="1"/>
          </p:cNvSpPr>
          <p:nvPr/>
        </p:nvSpPr>
        <p:spPr bwMode="auto">
          <a:xfrm>
            <a:off x="6248400" y="1817688"/>
            <a:ext cx="2895600" cy="396875"/>
          </a:xfrm>
          <a:prstGeom prst="rect">
            <a:avLst/>
          </a:prstGeom>
          <a:noFill/>
          <a:ln w="9525">
            <a:noFill/>
            <a:miter lim="800000"/>
            <a:headEnd/>
            <a:tailEnd/>
          </a:ln>
        </p:spPr>
        <p:txBody>
          <a:bodyPr>
            <a:spAutoFit/>
          </a:bodyPr>
          <a:lstStyle/>
          <a:p>
            <a:pPr>
              <a:spcBef>
                <a:spcPct val="50000"/>
              </a:spcBef>
            </a:pPr>
            <a:r>
              <a:rPr lang="ja-JP" altLang="en-US" sz="2000" b="1"/>
              <a:t>テトラヒドロフラン</a:t>
            </a:r>
          </a:p>
        </p:txBody>
      </p:sp>
      <p:grpSp>
        <p:nvGrpSpPr>
          <p:cNvPr id="2" name="Group 68"/>
          <p:cNvGrpSpPr>
            <a:grpSpLocks/>
          </p:cNvGrpSpPr>
          <p:nvPr/>
        </p:nvGrpSpPr>
        <p:grpSpPr bwMode="auto">
          <a:xfrm>
            <a:off x="369888" y="3287713"/>
            <a:ext cx="2578100" cy="1431925"/>
            <a:chOff x="233" y="2071"/>
            <a:chExt cx="1624" cy="902"/>
          </a:xfrm>
        </p:grpSpPr>
        <p:graphicFrame>
          <p:nvGraphicFramePr>
            <p:cNvPr id="7172" name="Object 9"/>
            <p:cNvGraphicFramePr>
              <a:graphicFrameLocks noChangeAspect="1"/>
            </p:cNvGraphicFramePr>
            <p:nvPr/>
          </p:nvGraphicFramePr>
          <p:xfrm>
            <a:off x="328" y="2179"/>
            <a:ext cx="1464" cy="630"/>
          </p:xfrm>
          <a:graphic>
            <a:graphicData uri="http://schemas.openxmlformats.org/presentationml/2006/ole">
              <mc:AlternateContent xmlns:mc="http://schemas.openxmlformats.org/markup-compatibility/2006">
                <mc:Choice xmlns:v="urn:schemas-microsoft-com:vml" Requires="v">
                  <p:oleObj spid="_x0000_s534599" name="ISIS/Draw Sketch" r:id="rId4" imgW="5114880" imgH="2199960" progId="ISISServer">
                    <p:embed/>
                  </p:oleObj>
                </mc:Choice>
                <mc:Fallback>
                  <p:oleObj name="ISIS/Draw Sketch" r:id="rId4" imgW="5114880" imgH="2199960" progId="ISISServer">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 y="2179"/>
                          <a:ext cx="1464" cy="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08" name="Rectangle 15"/>
            <p:cNvSpPr>
              <a:spLocks noChangeArrowheads="1"/>
            </p:cNvSpPr>
            <p:nvPr/>
          </p:nvSpPr>
          <p:spPr bwMode="auto">
            <a:xfrm>
              <a:off x="233" y="2789"/>
              <a:ext cx="1624" cy="184"/>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7209" name="Oval 22"/>
            <p:cNvSpPr>
              <a:spLocks noChangeArrowheads="1"/>
            </p:cNvSpPr>
            <p:nvPr/>
          </p:nvSpPr>
          <p:spPr bwMode="auto">
            <a:xfrm>
              <a:off x="1173" y="2087"/>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7210" name="Oval 23"/>
            <p:cNvSpPr>
              <a:spLocks noChangeArrowheads="1"/>
            </p:cNvSpPr>
            <p:nvPr/>
          </p:nvSpPr>
          <p:spPr bwMode="auto">
            <a:xfrm>
              <a:off x="1589" y="2095"/>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7211" name="Oval 24"/>
            <p:cNvSpPr>
              <a:spLocks noChangeArrowheads="1"/>
            </p:cNvSpPr>
            <p:nvPr/>
          </p:nvSpPr>
          <p:spPr bwMode="auto">
            <a:xfrm>
              <a:off x="853" y="2119"/>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7212" name="Oval 27"/>
            <p:cNvSpPr>
              <a:spLocks noChangeArrowheads="1"/>
            </p:cNvSpPr>
            <p:nvPr/>
          </p:nvSpPr>
          <p:spPr bwMode="auto">
            <a:xfrm>
              <a:off x="581" y="2071"/>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grpSp>
      <p:sp>
        <p:nvSpPr>
          <p:cNvPr id="7179" name="Text Box 51"/>
          <p:cNvSpPr txBox="1">
            <a:spLocks noChangeArrowheads="1"/>
          </p:cNvSpPr>
          <p:nvPr/>
        </p:nvSpPr>
        <p:spPr bwMode="auto">
          <a:xfrm>
            <a:off x="431800" y="5029200"/>
            <a:ext cx="2362200" cy="1323439"/>
          </a:xfrm>
          <a:prstGeom prst="rect">
            <a:avLst/>
          </a:prstGeom>
          <a:noFill/>
          <a:ln w="9525">
            <a:noFill/>
            <a:miter lim="800000"/>
            <a:headEnd/>
            <a:tailEnd/>
          </a:ln>
        </p:spPr>
        <p:txBody>
          <a:bodyPr>
            <a:spAutoFit/>
          </a:bodyPr>
          <a:lstStyle/>
          <a:p>
            <a:pPr>
              <a:spcBef>
                <a:spcPct val="50000"/>
              </a:spcBef>
            </a:pPr>
            <a:r>
              <a:rPr lang="ja-JP" altLang="en-US" sz="2000" dirty="0"/>
              <a:t>オクタデシル基は寝込み，表面に少量のメタノールが溶媒和している</a:t>
            </a:r>
          </a:p>
        </p:txBody>
      </p:sp>
      <p:sp>
        <p:nvSpPr>
          <p:cNvPr id="7180" name="Text Box 52"/>
          <p:cNvSpPr txBox="1">
            <a:spLocks noChangeArrowheads="1"/>
          </p:cNvSpPr>
          <p:nvPr/>
        </p:nvSpPr>
        <p:spPr bwMode="auto">
          <a:xfrm>
            <a:off x="3530600" y="4965700"/>
            <a:ext cx="2362200" cy="1323439"/>
          </a:xfrm>
          <a:prstGeom prst="rect">
            <a:avLst/>
          </a:prstGeom>
          <a:noFill/>
          <a:ln w="9525">
            <a:noFill/>
            <a:miter lim="800000"/>
            <a:headEnd/>
            <a:tailEnd/>
          </a:ln>
        </p:spPr>
        <p:txBody>
          <a:bodyPr>
            <a:spAutoFit/>
          </a:bodyPr>
          <a:lstStyle/>
          <a:p>
            <a:pPr>
              <a:spcBef>
                <a:spcPct val="50000"/>
              </a:spcBef>
            </a:pPr>
            <a:r>
              <a:rPr lang="ja-JP" altLang="en-US" sz="2000" dirty="0"/>
              <a:t>オクタデシル基は寝込んでおり，表面にアセトニトリルが溶媒和している</a:t>
            </a:r>
          </a:p>
        </p:txBody>
      </p:sp>
      <p:sp>
        <p:nvSpPr>
          <p:cNvPr id="7181" name="Text Box 53"/>
          <p:cNvSpPr txBox="1">
            <a:spLocks noChangeArrowheads="1"/>
          </p:cNvSpPr>
          <p:nvPr/>
        </p:nvSpPr>
        <p:spPr bwMode="auto">
          <a:xfrm>
            <a:off x="6375400" y="5003800"/>
            <a:ext cx="2362200" cy="1323439"/>
          </a:xfrm>
          <a:prstGeom prst="rect">
            <a:avLst/>
          </a:prstGeom>
          <a:noFill/>
          <a:ln w="9525">
            <a:noFill/>
            <a:miter lim="800000"/>
            <a:headEnd/>
            <a:tailEnd/>
          </a:ln>
        </p:spPr>
        <p:txBody>
          <a:bodyPr>
            <a:spAutoFit/>
          </a:bodyPr>
          <a:lstStyle/>
          <a:p>
            <a:pPr>
              <a:spcBef>
                <a:spcPct val="50000"/>
              </a:spcBef>
            </a:pPr>
            <a:r>
              <a:rPr lang="ja-JP" altLang="en-US" sz="2000" dirty="0"/>
              <a:t>オクタデシル基は立ち上がっており，全体にテトラヒドロフランは溶媒和している</a:t>
            </a:r>
          </a:p>
        </p:txBody>
      </p:sp>
      <p:grpSp>
        <p:nvGrpSpPr>
          <p:cNvPr id="3" name="Group 67"/>
          <p:cNvGrpSpPr>
            <a:grpSpLocks/>
          </p:cNvGrpSpPr>
          <p:nvPr/>
        </p:nvGrpSpPr>
        <p:grpSpPr bwMode="auto">
          <a:xfrm>
            <a:off x="3254375" y="3149600"/>
            <a:ext cx="2578100" cy="1574800"/>
            <a:chOff x="2079" y="2004"/>
            <a:chExt cx="1624" cy="992"/>
          </a:xfrm>
        </p:grpSpPr>
        <p:graphicFrame>
          <p:nvGraphicFramePr>
            <p:cNvPr id="7171" name="Object 11"/>
            <p:cNvGraphicFramePr>
              <a:graphicFrameLocks noChangeAspect="1"/>
            </p:cNvGraphicFramePr>
            <p:nvPr/>
          </p:nvGraphicFramePr>
          <p:xfrm>
            <a:off x="2132" y="2129"/>
            <a:ext cx="1472" cy="710"/>
          </p:xfrm>
          <a:graphic>
            <a:graphicData uri="http://schemas.openxmlformats.org/presentationml/2006/ole">
              <mc:AlternateContent xmlns:mc="http://schemas.openxmlformats.org/markup-compatibility/2006">
                <mc:Choice xmlns:v="urn:schemas-microsoft-com:vml" Requires="v">
                  <p:oleObj spid="_x0000_s534600" name="ISIS/Draw Sketch" r:id="rId6" imgW="5114880" imgH="2466720" progId="ISISServer">
                    <p:embed/>
                  </p:oleObj>
                </mc:Choice>
                <mc:Fallback>
                  <p:oleObj name="ISIS/Draw Sketch" r:id="rId6" imgW="5114880" imgH="2466720" progId="ISISServer">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2" y="2129"/>
                          <a:ext cx="1472" cy="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99" name="Oval 43"/>
            <p:cNvSpPr>
              <a:spLocks noChangeArrowheads="1"/>
            </p:cNvSpPr>
            <p:nvPr/>
          </p:nvSpPr>
          <p:spPr bwMode="auto">
            <a:xfrm>
              <a:off x="3281" y="2076"/>
              <a:ext cx="64" cy="101"/>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7200" name="Oval 44"/>
            <p:cNvSpPr>
              <a:spLocks noChangeArrowheads="1"/>
            </p:cNvSpPr>
            <p:nvPr/>
          </p:nvSpPr>
          <p:spPr bwMode="auto">
            <a:xfrm>
              <a:off x="2377" y="2076"/>
              <a:ext cx="64" cy="101"/>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7201" name="Oval 45"/>
            <p:cNvSpPr>
              <a:spLocks noChangeArrowheads="1"/>
            </p:cNvSpPr>
            <p:nvPr/>
          </p:nvSpPr>
          <p:spPr bwMode="auto">
            <a:xfrm>
              <a:off x="2617" y="2004"/>
              <a:ext cx="64" cy="101"/>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7202" name="Oval 46"/>
            <p:cNvSpPr>
              <a:spLocks noChangeArrowheads="1"/>
            </p:cNvSpPr>
            <p:nvPr/>
          </p:nvSpPr>
          <p:spPr bwMode="auto">
            <a:xfrm>
              <a:off x="3073" y="2076"/>
              <a:ext cx="64" cy="101"/>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7203" name="Oval 47"/>
            <p:cNvSpPr>
              <a:spLocks noChangeArrowheads="1"/>
            </p:cNvSpPr>
            <p:nvPr/>
          </p:nvSpPr>
          <p:spPr bwMode="auto">
            <a:xfrm>
              <a:off x="2248" y="2005"/>
              <a:ext cx="64" cy="101"/>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7204" name="Oval 48"/>
            <p:cNvSpPr>
              <a:spLocks noChangeArrowheads="1"/>
            </p:cNvSpPr>
            <p:nvPr/>
          </p:nvSpPr>
          <p:spPr bwMode="auto">
            <a:xfrm>
              <a:off x="3450" y="2142"/>
              <a:ext cx="64" cy="101"/>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7205" name="Oval 49"/>
            <p:cNvSpPr>
              <a:spLocks noChangeArrowheads="1"/>
            </p:cNvSpPr>
            <p:nvPr/>
          </p:nvSpPr>
          <p:spPr bwMode="auto">
            <a:xfrm>
              <a:off x="2849" y="2084"/>
              <a:ext cx="64" cy="101"/>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7206" name="Oval 50"/>
            <p:cNvSpPr>
              <a:spLocks noChangeArrowheads="1"/>
            </p:cNvSpPr>
            <p:nvPr/>
          </p:nvSpPr>
          <p:spPr bwMode="auto">
            <a:xfrm>
              <a:off x="2137" y="2180"/>
              <a:ext cx="64" cy="101"/>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7207" name="Rectangle 64"/>
            <p:cNvSpPr>
              <a:spLocks noChangeArrowheads="1"/>
            </p:cNvSpPr>
            <p:nvPr/>
          </p:nvSpPr>
          <p:spPr bwMode="auto">
            <a:xfrm>
              <a:off x="2079" y="2812"/>
              <a:ext cx="1624" cy="184"/>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grpSp>
      <p:grpSp>
        <p:nvGrpSpPr>
          <p:cNvPr id="4" name="Group 69"/>
          <p:cNvGrpSpPr>
            <a:grpSpLocks/>
          </p:cNvGrpSpPr>
          <p:nvPr/>
        </p:nvGrpSpPr>
        <p:grpSpPr bwMode="auto">
          <a:xfrm>
            <a:off x="6159500" y="2493963"/>
            <a:ext cx="2593975" cy="2230437"/>
            <a:chOff x="3880" y="1571"/>
            <a:chExt cx="1634" cy="1405"/>
          </a:xfrm>
        </p:grpSpPr>
        <p:graphicFrame>
          <p:nvGraphicFramePr>
            <p:cNvPr id="7170" name="Object 13"/>
            <p:cNvGraphicFramePr>
              <a:graphicFrameLocks noChangeAspect="1"/>
            </p:cNvGraphicFramePr>
            <p:nvPr/>
          </p:nvGraphicFramePr>
          <p:xfrm>
            <a:off x="4094" y="1658"/>
            <a:ext cx="1208" cy="1189"/>
          </p:xfrm>
          <a:graphic>
            <a:graphicData uri="http://schemas.openxmlformats.org/presentationml/2006/ole">
              <mc:AlternateContent xmlns:mc="http://schemas.openxmlformats.org/markup-compatibility/2006">
                <mc:Choice xmlns:v="urn:schemas-microsoft-com:vml" Requires="v">
                  <p:oleObj spid="_x0000_s534601" name="ISIS/Draw Sketch" r:id="rId8" imgW="4057560" imgH="3990960" progId="ISISServer">
                    <p:embed/>
                  </p:oleObj>
                </mc:Choice>
                <mc:Fallback>
                  <p:oleObj name="ISIS/Draw Sketch" r:id="rId8" imgW="4057560" imgH="3990960" progId="ISISServer">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4" y="1658"/>
                          <a:ext cx="1208" cy="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85" name="Oval 29"/>
            <p:cNvSpPr>
              <a:spLocks noChangeArrowheads="1"/>
            </p:cNvSpPr>
            <p:nvPr/>
          </p:nvSpPr>
          <p:spPr bwMode="auto">
            <a:xfrm>
              <a:off x="4662" y="2017"/>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86" name="Oval 30"/>
            <p:cNvSpPr>
              <a:spLocks noChangeArrowheads="1"/>
            </p:cNvSpPr>
            <p:nvPr/>
          </p:nvSpPr>
          <p:spPr bwMode="auto">
            <a:xfrm>
              <a:off x="4286" y="2289"/>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87" name="Oval 31"/>
            <p:cNvSpPr>
              <a:spLocks noChangeArrowheads="1"/>
            </p:cNvSpPr>
            <p:nvPr/>
          </p:nvSpPr>
          <p:spPr bwMode="auto">
            <a:xfrm>
              <a:off x="4186" y="1621"/>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88" name="Oval 32"/>
            <p:cNvSpPr>
              <a:spLocks noChangeArrowheads="1"/>
            </p:cNvSpPr>
            <p:nvPr/>
          </p:nvSpPr>
          <p:spPr bwMode="auto">
            <a:xfrm>
              <a:off x="3944" y="2075"/>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89" name="Oval 33"/>
            <p:cNvSpPr>
              <a:spLocks noChangeArrowheads="1"/>
            </p:cNvSpPr>
            <p:nvPr/>
          </p:nvSpPr>
          <p:spPr bwMode="auto">
            <a:xfrm>
              <a:off x="4590" y="2523"/>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90" name="Oval 34"/>
            <p:cNvSpPr>
              <a:spLocks noChangeArrowheads="1"/>
            </p:cNvSpPr>
            <p:nvPr/>
          </p:nvSpPr>
          <p:spPr bwMode="auto">
            <a:xfrm>
              <a:off x="4238" y="1939"/>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91" name="Oval 35"/>
            <p:cNvSpPr>
              <a:spLocks noChangeArrowheads="1"/>
            </p:cNvSpPr>
            <p:nvPr/>
          </p:nvSpPr>
          <p:spPr bwMode="auto">
            <a:xfrm>
              <a:off x="3956" y="2539"/>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92" name="Oval 36"/>
            <p:cNvSpPr>
              <a:spLocks noChangeArrowheads="1"/>
            </p:cNvSpPr>
            <p:nvPr/>
          </p:nvSpPr>
          <p:spPr bwMode="auto">
            <a:xfrm>
              <a:off x="5342" y="2225"/>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93" name="Oval 38"/>
            <p:cNvSpPr>
              <a:spLocks noChangeArrowheads="1"/>
            </p:cNvSpPr>
            <p:nvPr/>
          </p:nvSpPr>
          <p:spPr bwMode="auto">
            <a:xfrm>
              <a:off x="5018" y="2397"/>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94" name="Oval 39"/>
            <p:cNvSpPr>
              <a:spLocks noChangeArrowheads="1"/>
            </p:cNvSpPr>
            <p:nvPr/>
          </p:nvSpPr>
          <p:spPr bwMode="auto">
            <a:xfrm>
              <a:off x="5364" y="1863"/>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95" name="Oval 40"/>
            <p:cNvSpPr>
              <a:spLocks noChangeArrowheads="1"/>
            </p:cNvSpPr>
            <p:nvPr/>
          </p:nvSpPr>
          <p:spPr bwMode="auto">
            <a:xfrm>
              <a:off x="5250" y="1571"/>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96" name="Oval 41"/>
            <p:cNvSpPr>
              <a:spLocks noChangeArrowheads="1"/>
            </p:cNvSpPr>
            <p:nvPr/>
          </p:nvSpPr>
          <p:spPr bwMode="auto">
            <a:xfrm>
              <a:off x="4697" y="1614"/>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97" name="Oval 42"/>
            <p:cNvSpPr>
              <a:spLocks noChangeArrowheads="1"/>
            </p:cNvSpPr>
            <p:nvPr/>
          </p:nvSpPr>
          <p:spPr bwMode="auto">
            <a:xfrm>
              <a:off x="5012" y="1947"/>
              <a:ext cx="150" cy="15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7198" name="Rectangle 65"/>
            <p:cNvSpPr>
              <a:spLocks noChangeArrowheads="1"/>
            </p:cNvSpPr>
            <p:nvPr/>
          </p:nvSpPr>
          <p:spPr bwMode="auto">
            <a:xfrm>
              <a:off x="3880" y="2792"/>
              <a:ext cx="1624" cy="184"/>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grpSp>
    </p:spTree>
  </p:cSld>
  <p:clrMapOvr>
    <a:masterClrMapping/>
  </p:clrMapOvr>
  <p:transition>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 6"/>
          <p:cNvSpPr>
            <a:spLocks noGrp="1"/>
          </p:cNvSpPr>
          <p:nvPr>
            <p:ph type="sldNum" sz="quarter" idx="12"/>
          </p:nvPr>
        </p:nvSpPr>
        <p:spPr/>
        <p:txBody>
          <a:bodyPr/>
          <a:lstStyle/>
          <a:p>
            <a:fld id="{2A3EE2B5-5E4A-4396-BB4F-155B1A125F7A}" type="slidenum">
              <a:rPr lang="en-US" altLang="ja-JP"/>
              <a:pPr/>
              <a:t>4</a:t>
            </a:fld>
            <a:endParaRPr lang="en-US" altLang="ja-JP"/>
          </a:p>
        </p:txBody>
      </p:sp>
      <p:sp>
        <p:nvSpPr>
          <p:cNvPr id="460802" name="Rectangle 2"/>
          <p:cNvSpPr>
            <a:spLocks noGrp="1" noChangeArrowheads="1"/>
          </p:cNvSpPr>
          <p:nvPr>
            <p:ph type="title"/>
          </p:nvPr>
        </p:nvSpPr>
        <p:spPr>
          <a:xfrm>
            <a:off x="919163" y="1122364"/>
            <a:ext cx="7793037" cy="625475"/>
          </a:xfrm>
        </p:spPr>
        <p:txBody>
          <a:bodyPr/>
          <a:lstStyle/>
          <a:p>
            <a:r>
              <a:rPr lang="ja-JP" altLang="en-US" sz="3200" dirty="0" smtClean="0"/>
              <a:t>アルキル基</a:t>
            </a:r>
            <a:r>
              <a:rPr lang="ja-JP" altLang="en-US" sz="3200" dirty="0"/>
              <a:t>の寝込みによる説明の元となったと思われる論文</a:t>
            </a:r>
          </a:p>
        </p:txBody>
      </p:sp>
      <p:pic>
        <p:nvPicPr>
          <p:cNvPr id="460803" name="Picture 3" descr="論文資料１-2"/>
          <p:cNvPicPr>
            <a:picLocks noGrp="1" noChangeAspect="1" noChangeArrowheads="1"/>
          </p:cNvPicPr>
          <p:nvPr>
            <p:ph sz="half" idx="2"/>
          </p:nvPr>
        </p:nvPicPr>
        <p:blipFill>
          <a:blip r:embed="rId2" cstate="print"/>
          <a:srcRect/>
          <a:stretch>
            <a:fillRect/>
          </a:stretch>
        </p:blipFill>
        <p:spPr>
          <a:xfrm>
            <a:off x="333377" y="3797301"/>
            <a:ext cx="5294313" cy="3060700"/>
          </a:xfrm>
          <a:noFill/>
          <a:ln/>
        </p:spPr>
      </p:pic>
      <p:pic>
        <p:nvPicPr>
          <p:cNvPr id="460804" name="Picture 4" descr="論文資料１"/>
          <p:cNvPicPr>
            <a:picLocks noGrp="1" noChangeAspect="1" noChangeArrowheads="1"/>
          </p:cNvPicPr>
          <p:nvPr>
            <p:ph sz="half" idx="1"/>
          </p:nvPr>
        </p:nvPicPr>
        <p:blipFill>
          <a:blip r:embed="rId3" cstate="print"/>
          <a:srcRect/>
          <a:stretch>
            <a:fillRect/>
          </a:stretch>
        </p:blipFill>
        <p:spPr>
          <a:xfrm>
            <a:off x="1041401" y="1933575"/>
            <a:ext cx="7269163" cy="1746250"/>
          </a:xfrm>
          <a:noFill/>
          <a:ln/>
        </p:spPr>
      </p:pic>
      <p:sp>
        <p:nvSpPr>
          <p:cNvPr id="460805" name="Text Box 5"/>
          <p:cNvSpPr txBox="1">
            <a:spLocks noChangeArrowheads="1"/>
          </p:cNvSpPr>
          <p:nvPr/>
        </p:nvSpPr>
        <p:spPr bwMode="auto">
          <a:xfrm>
            <a:off x="5567365" y="3884614"/>
            <a:ext cx="3406775" cy="2308324"/>
          </a:xfrm>
          <a:prstGeom prst="rect">
            <a:avLst/>
          </a:prstGeom>
          <a:noFill/>
          <a:ln w="9525">
            <a:noFill/>
            <a:miter lim="800000"/>
            <a:headEnd/>
            <a:tailEnd/>
          </a:ln>
          <a:effectLst/>
        </p:spPr>
        <p:txBody>
          <a:bodyPr>
            <a:spAutoFit/>
          </a:bodyPr>
          <a:lstStyle/>
          <a:p>
            <a:pPr>
              <a:spcBef>
                <a:spcPct val="50000"/>
              </a:spcBef>
            </a:pPr>
            <a:r>
              <a:rPr lang="en-US" altLang="ja-JP">
                <a:solidFill>
                  <a:srgbClr val="FF5050"/>
                </a:solidFill>
              </a:rPr>
              <a:t>1979</a:t>
            </a:r>
            <a:r>
              <a:rPr lang="ja-JP" altLang="en-US">
                <a:solidFill>
                  <a:srgbClr val="FF5050"/>
                </a:solidFill>
              </a:rPr>
              <a:t>年</a:t>
            </a:r>
          </a:p>
          <a:p>
            <a:pPr>
              <a:spcBef>
                <a:spcPct val="50000"/>
              </a:spcBef>
            </a:pPr>
            <a:r>
              <a:rPr lang="ja-JP" altLang="en-US">
                <a:solidFill>
                  <a:srgbClr val="FF5050"/>
                </a:solidFill>
              </a:rPr>
              <a:t>アルキル基の寝込みに関する論文</a:t>
            </a:r>
          </a:p>
          <a:p>
            <a:pPr>
              <a:spcBef>
                <a:spcPct val="50000"/>
              </a:spcBef>
            </a:pPr>
            <a:r>
              <a:rPr lang="en-US" altLang="ja-JP">
                <a:solidFill>
                  <a:srgbClr val="FF5050"/>
                </a:solidFill>
              </a:rPr>
              <a:t>C18</a:t>
            </a:r>
            <a:r>
              <a:rPr lang="ja-JP" altLang="en-US">
                <a:solidFill>
                  <a:srgbClr val="FF5050"/>
                </a:solidFill>
              </a:rPr>
              <a:t>の寝込みについて記述されている</a:t>
            </a:r>
          </a:p>
        </p:txBody>
      </p:sp>
    </p:spTree>
  </p:cSld>
  <p:clrMapOvr>
    <a:masterClrMapping/>
  </p:clrMapOvr>
  <p:transition>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スライド番号プレースホルダ 3"/>
          <p:cNvSpPr>
            <a:spLocks noGrp="1"/>
          </p:cNvSpPr>
          <p:nvPr>
            <p:ph type="sldNum" sz="quarter" idx="12"/>
          </p:nvPr>
        </p:nvSpPr>
        <p:spPr>
          <a:xfrm>
            <a:off x="7032522" y="6206613"/>
            <a:ext cx="1905000" cy="457200"/>
          </a:xfrm>
          <a:noFill/>
        </p:spPr>
        <p:txBody>
          <a:bodyPr/>
          <a:lstStyle/>
          <a:p>
            <a:fld id="{992078EF-A954-42DF-B5F4-443BEF70ED99}" type="slidenum">
              <a:rPr lang="en-US" altLang="ja-JP" smtClean="0"/>
              <a:pPr/>
              <a:t>40</a:t>
            </a:fld>
            <a:endParaRPr lang="en-US" altLang="ja-JP" dirty="0" smtClean="0"/>
          </a:p>
        </p:txBody>
      </p:sp>
      <p:sp>
        <p:nvSpPr>
          <p:cNvPr id="12292" name="Text Box 4"/>
          <p:cNvSpPr txBox="1">
            <a:spLocks noChangeArrowheads="1"/>
          </p:cNvSpPr>
          <p:nvPr/>
        </p:nvSpPr>
        <p:spPr bwMode="auto">
          <a:xfrm>
            <a:off x="622300" y="509588"/>
            <a:ext cx="8234363" cy="1030287"/>
          </a:xfrm>
          <a:prstGeom prst="rect">
            <a:avLst/>
          </a:prstGeom>
          <a:noFill/>
          <a:ln w="9525">
            <a:noFill/>
            <a:miter lim="800000"/>
            <a:headEnd/>
            <a:tailEnd/>
          </a:ln>
          <a:effectLst/>
        </p:spPr>
        <p:txBody>
          <a:bodyPr lIns="105858" tIns="52929" rIns="105858" bIns="52929">
            <a:spAutoFit/>
          </a:bodyPr>
          <a:lstStyle/>
          <a:p>
            <a:pPr algn="ctr" defTabSz="4859338">
              <a:defRPr/>
            </a:pPr>
            <a:r>
              <a:rPr lang="ja-JP" altLang="en-US" sz="3000" dirty="0">
                <a:solidFill>
                  <a:schemeClr val="tx2"/>
                </a:solidFill>
              </a:rPr>
              <a:t>アセトニトリル・水移動相を用いた場合の保持時間，保持および固定相へのアセトニトリルの分配量</a:t>
            </a:r>
          </a:p>
        </p:txBody>
      </p:sp>
      <p:graphicFrame>
        <p:nvGraphicFramePr>
          <p:cNvPr id="8194" name="Object 2"/>
          <p:cNvGraphicFramePr>
            <a:graphicFrameLocks noChangeAspect="1"/>
          </p:cNvGraphicFramePr>
          <p:nvPr/>
        </p:nvGraphicFramePr>
        <p:xfrm>
          <a:off x="781716" y="1569526"/>
          <a:ext cx="7340600" cy="4152900"/>
        </p:xfrm>
        <a:graphic>
          <a:graphicData uri="http://schemas.openxmlformats.org/presentationml/2006/ole">
            <mc:AlternateContent xmlns:mc="http://schemas.openxmlformats.org/markup-compatibility/2006">
              <mc:Choice xmlns:v="urn:schemas-microsoft-com:vml" Requires="v">
                <p:oleObj spid="_x0000_s616456" name="Worksheet" r:id="rId5" imgW="7848600" imgH="4419600" progId="Excel.Sheet.8">
                  <p:embed/>
                </p:oleObj>
              </mc:Choice>
              <mc:Fallback>
                <p:oleObj name="Worksheet" r:id="rId5" imgW="7848600" imgH="44196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716" y="1569526"/>
                        <a:ext cx="73406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126"/>
          <p:cNvSpPr txBox="1">
            <a:spLocks noChangeArrowheads="1"/>
          </p:cNvSpPr>
          <p:nvPr/>
        </p:nvSpPr>
        <p:spPr bwMode="auto">
          <a:xfrm>
            <a:off x="599820" y="5500688"/>
            <a:ext cx="8218487" cy="347662"/>
          </a:xfrm>
          <a:prstGeom prst="rect">
            <a:avLst/>
          </a:prstGeom>
          <a:noFill/>
          <a:ln w="9525">
            <a:noFill/>
            <a:miter lim="800000"/>
            <a:headEnd/>
            <a:tailEnd/>
          </a:ln>
        </p:spPr>
        <p:txBody>
          <a:bodyPr lIns="88075" tIns="44038" rIns="88075" bIns="44038">
            <a:spAutoFit/>
          </a:bodyPr>
          <a:lstStyle/>
          <a:p>
            <a:pPr algn="ctr" defTabSz="881063"/>
            <a:endParaRPr lang="ja-JP" altLang="ja-JP" sz="1700"/>
          </a:p>
        </p:txBody>
      </p:sp>
      <p:sp>
        <p:nvSpPr>
          <p:cNvPr id="8198" name="Text Box 264"/>
          <p:cNvSpPr txBox="1">
            <a:spLocks noChangeArrowheads="1"/>
          </p:cNvSpPr>
          <p:nvPr/>
        </p:nvSpPr>
        <p:spPr bwMode="auto">
          <a:xfrm>
            <a:off x="2432922" y="2001121"/>
            <a:ext cx="2640012" cy="322262"/>
          </a:xfrm>
          <a:prstGeom prst="rect">
            <a:avLst/>
          </a:prstGeom>
          <a:noFill/>
          <a:ln w="9525">
            <a:noFill/>
            <a:miter lim="800000"/>
            <a:headEnd/>
            <a:tailEnd/>
          </a:ln>
        </p:spPr>
        <p:txBody>
          <a:bodyPr lIns="62911" tIns="31455" rIns="62911" bIns="31455">
            <a:spAutoFit/>
          </a:bodyPr>
          <a:lstStyle/>
          <a:p>
            <a:pPr defTabSz="881063"/>
            <a:r>
              <a:rPr lang="ja-JP" altLang="en-US" sz="1700" dirty="0">
                <a:solidFill>
                  <a:srgbClr val="FF3399"/>
                </a:solidFill>
              </a:rPr>
              <a:t>アセトニトリルの保持時間</a:t>
            </a:r>
          </a:p>
        </p:txBody>
      </p:sp>
      <p:sp>
        <p:nvSpPr>
          <p:cNvPr id="8199" name="Text Box 265"/>
          <p:cNvSpPr txBox="1">
            <a:spLocks noChangeArrowheads="1"/>
          </p:cNvSpPr>
          <p:nvPr/>
        </p:nvSpPr>
        <p:spPr bwMode="auto">
          <a:xfrm>
            <a:off x="2471482" y="2859088"/>
            <a:ext cx="2947988" cy="307975"/>
          </a:xfrm>
          <a:prstGeom prst="rect">
            <a:avLst/>
          </a:prstGeom>
          <a:noFill/>
          <a:ln w="9525">
            <a:noFill/>
            <a:miter lim="800000"/>
            <a:headEnd/>
            <a:tailEnd/>
          </a:ln>
        </p:spPr>
        <p:txBody>
          <a:bodyPr lIns="62911" tIns="31455" rIns="62911" bIns="31455">
            <a:spAutoFit/>
          </a:bodyPr>
          <a:lstStyle/>
          <a:p>
            <a:pPr defTabSz="881063"/>
            <a:r>
              <a:rPr lang="ja-JP" altLang="en-US" sz="1600">
                <a:solidFill>
                  <a:srgbClr val="000099"/>
                </a:solidFill>
              </a:rPr>
              <a:t>亜硝酸ナトリウムの溶出時間</a:t>
            </a:r>
          </a:p>
        </p:txBody>
      </p:sp>
      <p:sp>
        <p:nvSpPr>
          <p:cNvPr id="8200" name="Text Box 266"/>
          <p:cNvSpPr txBox="1">
            <a:spLocks noChangeArrowheads="1"/>
          </p:cNvSpPr>
          <p:nvPr/>
        </p:nvSpPr>
        <p:spPr bwMode="auto">
          <a:xfrm>
            <a:off x="4703507" y="3544888"/>
            <a:ext cx="2638425" cy="322262"/>
          </a:xfrm>
          <a:prstGeom prst="rect">
            <a:avLst/>
          </a:prstGeom>
          <a:noFill/>
          <a:ln w="9525">
            <a:noFill/>
            <a:miter lim="800000"/>
            <a:headEnd/>
            <a:tailEnd/>
          </a:ln>
        </p:spPr>
        <p:txBody>
          <a:bodyPr lIns="62911" tIns="31455" rIns="62911" bIns="31455">
            <a:spAutoFit/>
          </a:bodyPr>
          <a:lstStyle/>
          <a:p>
            <a:pPr defTabSz="881063"/>
            <a:r>
              <a:rPr lang="ja-JP" altLang="en-US" sz="1700">
                <a:solidFill>
                  <a:srgbClr val="003300"/>
                </a:solidFill>
              </a:rPr>
              <a:t>アセトニトリルの保持（ｋ）</a:t>
            </a:r>
          </a:p>
        </p:txBody>
      </p:sp>
      <p:sp>
        <p:nvSpPr>
          <p:cNvPr id="8201" name="Text Box 267"/>
          <p:cNvSpPr txBox="1">
            <a:spLocks noChangeArrowheads="1"/>
          </p:cNvSpPr>
          <p:nvPr/>
        </p:nvSpPr>
        <p:spPr bwMode="auto">
          <a:xfrm>
            <a:off x="2631820" y="4275138"/>
            <a:ext cx="3582987" cy="323850"/>
          </a:xfrm>
          <a:prstGeom prst="rect">
            <a:avLst/>
          </a:prstGeom>
          <a:noFill/>
          <a:ln w="9525">
            <a:noFill/>
            <a:miter lim="800000"/>
            <a:headEnd/>
            <a:tailEnd/>
          </a:ln>
        </p:spPr>
        <p:txBody>
          <a:bodyPr lIns="62911" tIns="31455" rIns="62911" bIns="31455">
            <a:spAutoFit/>
          </a:bodyPr>
          <a:lstStyle/>
          <a:p>
            <a:pPr defTabSz="881063"/>
            <a:r>
              <a:rPr lang="ja-JP" altLang="en-US" sz="1700">
                <a:solidFill>
                  <a:srgbClr val="800000"/>
                </a:solidFill>
              </a:rPr>
              <a:t>固定相へのアセトニトリルの分配量</a:t>
            </a:r>
          </a:p>
        </p:txBody>
      </p:sp>
      <p:sp>
        <p:nvSpPr>
          <p:cNvPr id="8202" name="Text Box 269"/>
          <p:cNvSpPr txBox="1">
            <a:spLocks noChangeArrowheads="1"/>
          </p:cNvSpPr>
          <p:nvPr/>
        </p:nvSpPr>
        <p:spPr bwMode="auto">
          <a:xfrm>
            <a:off x="6198932" y="1979613"/>
            <a:ext cx="869950" cy="276225"/>
          </a:xfrm>
          <a:prstGeom prst="rect">
            <a:avLst/>
          </a:prstGeom>
          <a:noFill/>
          <a:ln w="9525">
            <a:noFill/>
            <a:miter lim="800000"/>
            <a:headEnd/>
            <a:tailEnd/>
          </a:ln>
        </p:spPr>
        <p:txBody>
          <a:bodyPr lIns="62911" tIns="31455" rIns="62911" bIns="31455">
            <a:spAutoFit/>
          </a:bodyPr>
          <a:lstStyle/>
          <a:p>
            <a:pPr algn="ctr" defTabSz="881063"/>
            <a:r>
              <a:rPr lang="en-US" altLang="ja-JP" sz="1400">
                <a:solidFill>
                  <a:srgbClr val="800000"/>
                </a:solidFill>
              </a:rPr>
              <a:t>0.101mL</a:t>
            </a:r>
          </a:p>
        </p:txBody>
      </p:sp>
      <p:sp>
        <p:nvSpPr>
          <p:cNvPr id="8203" name="Text Box 270"/>
          <p:cNvSpPr txBox="1">
            <a:spLocks noChangeArrowheads="1"/>
          </p:cNvSpPr>
          <p:nvPr/>
        </p:nvSpPr>
        <p:spPr bwMode="auto">
          <a:xfrm>
            <a:off x="2012695" y="3746500"/>
            <a:ext cx="844550" cy="276225"/>
          </a:xfrm>
          <a:prstGeom prst="rect">
            <a:avLst/>
          </a:prstGeom>
          <a:noFill/>
          <a:ln w="9525">
            <a:noFill/>
            <a:miter lim="800000"/>
            <a:headEnd/>
            <a:tailEnd/>
          </a:ln>
        </p:spPr>
        <p:txBody>
          <a:bodyPr lIns="62911" tIns="31455" rIns="62911" bIns="31455">
            <a:spAutoFit/>
          </a:bodyPr>
          <a:lstStyle/>
          <a:p>
            <a:pPr algn="ctr" defTabSz="881063"/>
            <a:r>
              <a:rPr lang="en-US" altLang="ja-JP" sz="1400">
                <a:solidFill>
                  <a:srgbClr val="800000"/>
                </a:solidFill>
              </a:rPr>
              <a:t>0.033mL</a:t>
            </a:r>
          </a:p>
        </p:txBody>
      </p:sp>
      <p:sp>
        <p:nvSpPr>
          <p:cNvPr id="8204" name="Text Box 271"/>
          <p:cNvSpPr txBox="1">
            <a:spLocks noChangeArrowheads="1"/>
          </p:cNvSpPr>
          <p:nvPr/>
        </p:nvSpPr>
        <p:spPr bwMode="auto">
          <a:xfrm>
            <a:off x="1923795" y="4364038"/>
            <a:ext cx="815975" cy="276225"/>
          </a:xfrm>
          <a:prstGeom prst="rect">
            <a:avLst/>
          </a:prstGeom>
          <a:noFill/>
          <a:ln w="9525">
            <a:noFill/>
            <a:miter lim="800000"/>
            <a:headEnd/>
            <a:tailEnd/>
          </a:ln>
        </p:spPr>
        <p:txBody>
          <a:bodyPr lIns="62911" tIns="31455" rIns="62911" bIns="31455">
            <a:spAutoFit/>
          </a:bodyPr>
          <a:lstStyle/>
          <a:p>
            <a:pPr algn="ctr" defTabSz="881063"/>
            <a:r>
              <a:rPr lang="en-US" altLang="ja-JP" sz="1400">
                <a:solidFill>
                  <a:srgbClr val="800000"/>
                </a:solidFill>
              </a:rPr>
              <a:t>0.017mL</a:t>
            </a:r>
          </a:p>
        </p:txBody>
      </p:sp>
      <p:sp>
        <p:nvSpPr>
          <p:cNvPr id="8205" name="Text Box 272"/>
          <p:cNvSpPr txBox="1">
            <a:spLocks noChangeArrowheads="1"/>
          </p:cNvSpPr>
          <p:nvPr/>
        </p:nvSpPr>
        <p:spPr bwMode="auto">
          <a:xfrm>
            <a:off x="1555495" y="4579938"/>
            <a:ext cx="895350" cy="276225"/>
          </a:xfrm>
          <a:prstGeom prst="rect">
            <a:avLst/>
          </a:prstGeom>
          <a:noFill/>
          <a:ln w="9525">
            <a:noFill/>
            <a:miter lim="800000"/>
            <a:headEnd/>
            <a:tailEnd/>
          </a:ln>
        </p:spPr>
        <p:txBody>
          <a:bodyPr lIns="62911" tIns="31455" rIns="62911" bIns="31455">
            <a:spAutoFit/>
          </a:bodyPr>
          <a:lstStyle/>
          <a:p>
            <a:pPr algn="ctr" defTabSz="881063"/>
            <a:r>
              <a:rPr lang="en-US" altLang="ja-JP" sz="1400">
                <a:solidFill>
                  <a:srgbClr val="800000"/>
                </a:solidFill>
              </a:rPr>
              <a:t>0.011mL</a:t>
            </a:r>
          </a:p>
        </p:txBody>
      </p:sp>
      <p:sp>
        <p:nvSpPr>
          <p:cNvPr id="8206" name="Text Box 273"/>
          <p:cNvSpPr txBox="1">
            <a:spLocks noChangeArrowheads="1"/>
          </p:cNvSpPr>
          <p:nvPr/>
        </p:nvSpPr>
        <p:spPr bwMode="auto">
          <a:xfrm>
            <a:off x="3800220" y="3467100"/>
            <a:ext cx="935037" cy="276225"/>
          </a:xfrm>
          <a:prstGeom prst="rect">
            <a:avLst/>
          </a:prstGeom>
          <a:noFill/>
          <a:ln w="9525">
            <a:noFill/>
            <a:miter lim="800000"/>
            <a:headEnd/>
            <a:tailEnd/>
          </a:ln>
        </p:spPr>
        <p:txBody>
          <a:bodyPr lIns="62911" tIns="31455" rIns="62911" bIns="31455">
            <a:spAutoFit/>
          </a:bodyPr>
          <a:lstStyle/>
          <a:p>
            <a:pPr algn="ctr" defTabSz="881063"/>
            <a:r>
              <a:rPr lang="en-US" altLang="ja-JP" sz="1400">
                <a:solidFill>
                  <a:srgbClr val="800000"/>
                </a:solidFill>
              </a:rPr>
              <a:t>0.059mL</a:t>
            </a:r>
          </a:p>
        </p:txBody>
      </p:sp>
      <p:sp>
        <p:nvSpPr>
          <p:cNvPr id="18" name="テキスト ボックス 17"/>
          <p:cNvSpPr txBox="1"/>
          <p:nvPr/>
        </p:nvSpPr>
        <p:spPr>
          <a:xfrm>
            <a:off x="560438" y="5781368"/>
            <a:ext cx="7551175" cy="892552"/>
          </a:xfrm>
          <a:prstGeom prst="rect">
            <a:avLst/>
          </a:prstGeom>
          <a:noFill/>
          <a:ln w="25400">
            <a:solidFill>
              <a:schemeClr val="tx2"/>
            </a:solidFill>
            <a:prstDash val="dash"/>
          </a:ln>
        </p:spPr>
        <p:txBody>
          <a:bodyPr wrap="square" rtlCol="0">
            <a:spAutoFit/>
          </a:bodyPr>
          <a:lstStyle/>
          <a:p>
            <a:r>
              <a:rPr kumimoji="1" lang="ja-JP" altLang="en-US" dirty="0" smtClean="0"/>
              <a:t>亜硝酸ナトリウムの溶出時間（</a:t>
            </a:r>
            <a:r>
              <a:rPr kumimoji="1" lang="en-US" altLang="ja-JP" sz="2800" dirty="0" smtClean="0"/>
              <a:t>t</a:t>
            </a:r>
            <a:r>
              <a:rPr kumimoji="1" lang="en-US" altLang="ja-JP" sz="2000" dirty="0" smtClean="0"/>
              <a:t>0</a:t>
            </a:r>
            <a:r>
              <a:rPr kumimoji="1" lang="ja-JP" altLang="en-US" dirty="0" smtClean="0"/>
              <a:t>）の減少量と固定相へのアセトニトリルの分配量の増加量が一致する</a:t>
            </a:r>
            <a:endParaRPr kumimoji="1" lang="ja-JP" altLang="en-US" dirty="0"/>
          </a:p>
        </p:txBody>
      </p:sp>
    </p:spTree>
    <p:extLst>
      <p:ext uri="{BB962C8B-B14F-4D97-AF65-F5344CB8AC3E}">
        <p14:creationId xmlns:p14="http://schemas.microsoft.com/office/powerpoint/2010/main" val="3646144311"/>
      </p:ext>
    </p:extLst>
  </p:cSld>
  <p:clrMapOvr>
    <a:masterClrMapping/>
  </p:clrMapOvr>
  <p:transition>
    <p:pull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683544"/>
            <a:ext cx="426085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スライド番号プレースホルダ 4"/>
          <p:cNvSpPr>
            <a:spLocks noGrp="1"/>
          </p:cNvSpPr>
          <p:nvPr>
            <p:ph type="sldNum" sz="quarter" idx="12"/>
          </p:nvPr>
        </p:nvSpPr>
        <p:spPr>
          <a:noFill/>
        </p:spPr>
        <p:txBody>
          <a:bodyPr/>
          <a:lstStyle/>
          <a:p>
            <a:fld id="{A734898A-32D9-4D1C-9E07-2346F3B66E0B}" type="slidenum">
              <a:rPr lang="en-US" altLang="ja-JP" smtClean="0"/>
              <a:pPr/>
              <a:t>41</a:t>
            </a:fld>
            <a:endParaRPr lang="en-US" altLang="ja-JP" smtClean="0"/>
          </a:p>
        </p:txBody>
      </p:sp>
      <p:sp>
        <p:nvSpPr>
          <p:cNvPr id="31748" name="Rectangle 4"/>
          <p:cNvSpPr>
            <a:spLocks noGrp="1" noChangeArrowheads="1"/>
          </p:cNvSpPr>
          <p:nvPr>
            <p:ph type="title"/>
          </p:nvPr>
        </p:nvSpPr>
        <p:spPr>
          <a:xfrm>
            <a:off x="1126490" y="0"/>
            <a:ext cx="7793039" cy="1143000"/>
          </a:xfrm>
        </p:spPr>
        <p:txBody>
          <a:bodyPr/>
          <a:lstStyle/>
          <a:p>
            <a:pPr eaLnBrk="1" hangingPunct="1"/>
            <a:r>
              <a:rPr lang="ja-JP" altLang="en-US" dirty="0" smtClean="0"/>
              <a:t>有機溶媒による</a:t>
            </a:r>
            <a:r>
              <a:rPr lang="en-US" altLang="ja-JP" dirty="0" smtClean="0"/>
              <a:t>t</a:t>
            </a:r>
            <a:r>
              <a:rPr lang="en-US" altLang="ja-JP" sz="2800" dirty="0" smtClean="0"/>
              <a:t>0</a:t>
            </a:r>
            <a:r>
              <a:rPr lang="ja-JP" altLang="en-US" dirty="0" smtClean="0"/>
              <a:t>の変化</a:t>
            </a:r>
          </a:p>
        </p:txBody>
      </p:sp>
      <p:sp>
        <p:nvSpPr>
          <p:cNvPr id="31750" name="Text Box 234"/>
          <p:cNvSpPr txBox="1">
            <a:spLocks noChangeArrowheads="1"/>
          </p:cNvSpPr>
          <p:nvPr/>
        </p:nvSpPr>
        <p:spPr bwMode="auto">
          <a:xfrm>
            <a:off x="4976813" y="1593850"/>
            <a:ext cx="3900487" cy="1314450"/>
          </a:xfrm>
          <a:prstGeom prst="rect">
            <a:avLst/>
          </a:prstGeom>
          <a:noFill/>
          <a:ln w="9525">
            <a:noFill/>
            <a:miter lim="800000"/>
            <a:headEnd/>
            <a:tailEnd/>
          </a:ln>
        </p:spPr>
        <p:txBody>
          <a:bodyPr>
            <a:spAutoFit/>
          </a:bodyPr>
          <a:lstStyle/>
          <a:p>
            <a:pPr>
              <a:spcBef>
                <a:spcPct val="50000"/>
              </a:spcBef>
            </a:pPr>
            <a:r>
              <a:rPr lang="ja-JP" altLang="en-US" sz="1600" dirty="0">
                <a:latin typeface="Century Schoolbook" pitchFamily="18" charset="0"/>
              </a:rPr>
              <a:t>カラム</a:t>
            </a:r>
            <a:r>
              <a:rPr lang="en-US" altLang="ja-JP" sz="1600" dirty="0">
                <a:latin typeface="Century Schoolbook" pitchFamily="18" charset="0"/>
              </a:rPr>
              <a:t>: </a:t>
            </a:r>
            <a:r>
              <a:rPr lang="en-US" altLang="ja-JP" sz="1600" dirty="0"/>
              <a:t>C18,</a:t>
            </a:r>
            <a:r>
              <a:rPr lang="en-US" altLang="ja-JP" sz="1200" dirty="0"/>
              <a:t> </a:t>
            </a:r>
            <a:r>
              <a:rPr lang="en-US" altLang="ja-JP" sz="1600" dirty="0">
                <a:latin typeface="Century Schoolbook" pitchFamily="18" charset="0"/>
              </a:rPr>
              <a:t>5</a:t>
            </a:r>
            <a:r>
              <a:rPr lang="en-US" altLang="ja-JP" sz="1600" dirty="0">
                <a:latin typeface="Symbol" pitchFamily="18" charset="2"/>
              </a:rPr>
              <a:t>m</a:t>
            </a:r>
            <a:r>
              <a:rPr lang="en-US" altLang="ja-JP" sz="1600" dirty="0">
                <a:latin typeface="Century Schoolbook" pitchFamily="18" charset="0"/>
              </a:rPr>
              <a:t>m, 4.6 x 150 mm </a:t>
            </a:r>
          </a:p>
          <a:p>
            <a:pPr>
              <a:spcBef>
                <a:spcPct val="50000"/>
              </a:spcBef>
            </a:pPr>
            <a:r>
              <a:rPr lang="ja-JP" altLang="en-US" sz="1600" dirty="0">
                <a:latin typeface="Century Schoolbook" pitchFamily="18" charset="0"/>
              </a:rPr>
              <a:t>カラム温度</a:t>
            </a:r>
            <a:r>
              <a:rPr lang="en-US" altLang="ja-JP" sz="1600" dirty="0">
                <a:latin typeface="Century Schoolbook" pitchFamily="18" charset="0"/>
              </a:rPr>
              <a:t>: 60 </a:t>
            </a:r>
            <a:r>
              <a:rPr lang="en-US" altLang="ja-JP" sz="1600" dirty="0">
                <a:latin typeface="Century Schoolbook" pitchFamily="18" charset="0"/>
                <a:cs typeface="Arial" charset="0"/>
              </a:rPr>
              <a:t>ºC, </a:t>
            </a:r>
            <a:r>
              <a:rPr lang="ja-JP" altLang="en-US" sz="1600" dirty="0">
                <a:latin typeface="Century Schoolbook" pitchFamily="18" charset="0"/>
                <a:cs typeface="Arial" charset="0"/>
              </a:rPr>
              <a:t>検出</a:t>
            </a:r>
            <a:r>
              <a:rPr lang="en-US" altLang="ja-JP" sz="1600" dirty="0">
                <a:latin typeface="Century Schoolbook" pitchFamily="18" charset="0"/>
                <a:cs typeface="Arial" charset="0"/>
              </a:rPr>
              <a:t>: UV @ 250 nm. </a:t>
            </a:r>
          </a:p>
          <a:p>
            <a:pPr>
              <a:spcBef>
                <a:spcPct val="50000"/>
              </a:spcBef>
            </a:pPr>
            <a:r>
              <a:rPr lang="ja-JP" altLang="en-US" sz="1600" dirty="0">
                <a:latin typeface="Century Schoolbook" pitchFamily="18" charset="0"/>
                <a:cs typeface="Arial" charset="0"/>
              </a:rPr>
              <a:t>アミルベンゼンの溶出量が約</a:t>
            </a:r>
            <a:r>
              <a:rPr lang="en-US" altLang="ja-JP" sz="1600" dirty="0">
                <a:latin typeface="Century Schoolbook" pitchFamily="18" charset="0"/>
                <a:cs typeface="Arial" charset="0"/>
              </a:rPr>
              <a:t>8mL</a:t>
            </a:r>
            <a:r>
              <a:rPr lang="ja-JP" altLang="en-US" sz="1600" dirty="0">
                <a:latin typeface="Century Schoolbook" pitchFamily="18" charset="0"/>
                <a:cs typeface="Arial" charset="0"/>
              </a:rPr>
              <a:t>になるように有機溶媒と水との混合比を決定</a:t>
            </a:r>
          </a:p>
        </p:txBody>
      </p:sp>
      <p:sp>
        <p:nvSpPr>
          <p:cNvPr id="31751" name="Text Box 235"/>
          <p:cNvSpPr txBox="1">
            <a:spLocks noChangeArrowheads="1"/>
          </p:cNvSpPr>
          <p:nvPr/>
        </p:nvSpPr>
        <p:spPr bwMode="auto">
          <a:xfrm>
            <a:off x="3041650" y="2881313"/>
            <a:ext cx="1890713" cy="287337"/>
          </a:xfrm>
          <a:prstGeom prst="rect">
            <a:avLst/>
          </a:prstGeom>
          <a:noFill/>
          <a:ln w="9525">
            <a:noFill/>
            <a:miter lim="800000"/>
            <a:headEnd/>
            <a:tailEnd/>
          </a:ln>
        </p:spPr>
        <p:txBody>
          <a:bodyPr>
            <a:spAutoFit/>
          </a:bodyPr>
          <a:lstStyle/>
          <a:p>
            <a:pPr>
              <a:lnSpc>
                <a:spcPct val="80000"/>
              </a:lnSpc>
            </a:pPr>
            <a:r>
              <a:rPr lang="en-US" altLang="ja-JP" sz="1600" b="1" dirty="0">
                <a:latin typeface="Century Schoolbook" pitchFamily="18" charset="0"/>
              </a:rPr>
              <a:t>82% </a:t>
            </a:r>
            <a:r>
              <a:rPr lang="ja-JP" altLang="en-US" sz="1600" b="1" dirty="0">
                <a:latin typeface="Century Schoolbook" pitchFamily="18" charset="0"/>
              </a:rPr>
              <a:t>メタノール</a:t>
            </a:r>
          </a:p>
        </p:txBody>
      </p:sp>
      <p:sp>
        <p:nvSpPr>
          <p:cNvPr id="31752" name="Text Box 236"/>
          <p:cNvSpPr txBox="1">
            <a:spLocks noChangeArrowheads="1"/>
          </p:cNvSpPr>
          <p:nvPr/>
        </p:nvSpPr>
        <p:spPr bwMode="auto">
          <a:xfrm>
            <a:off x="3035300" y="2495550"/>
            <a:ext cx="2051050" cy="287338"/>
          </a:xfrm>
          <a:prstGeom prst="rect">
            <a:avLst/>
          </a:prstGeom>
          <a:noFill/>
          <a:ln w="9525">
            <a:noFill/>
            <a:miter lim="800000"/>
            <a:headEnd/>
            <a:tailEnd/>
          </a:ln>
        </p:spPr>
        <p:txBody>
          <a:bodyPr>
            <a:spAutoFit/>
          </a:bodyPr>
          <a:lstStyle/>
          <a:p>
            <a:pPr>
              <a:lnSpc>
                <a:spcPct val="80000"/>
              </a:lnSpc>
            </a:pPr>
            <a:r>
              <a:rPr lang="en-US" altLang="ja-JP" sz="1600" b="1" dirty="0">
                <a:latin typeface="Century Schoolbook" pitchFamily="18" charset="0"/>
              </a:rPr>
              <a:t>74% </a:t>
            </a:r>
            <a:r>
              <a:rPr lang="ja-JP" altLang="en-US" sz="1600" b="1" dirty="0">
                <a:latin typeface="Century Schoolbook" pitchFamily="18" charset="0"/>
              </a:rPr>
              <a:t>アセトニトリル</a:t>
            </a:r>
          </a:p>
        </p:txBody>
      </p:sp>
      <p:sp>
        <p:nvSpPr>
          <p:cNvPr id="31753" name="Text Box 237"/>
          <p:cNvSpPr txBox="1">
            <a:spLocks noChangeArrowheads="1"/>
          </p:cNvSpPr>
          <p:nvPr/>
        </p:nvSpPr>
        <p:spPr bwMode="auto">
          <a:xfrm>
            <a:off x="3040063" y="2085975"/>
            <a:ext cx="1058862" cy="287338"/>
          </a:xfrm>
          <a:prstGeom prst="rect">
            <a:avLst/>
          </a:prstGeom>
          <a:noFill/>
          <a:ln w="9525">
            <a:noFill/>
            <a:miter lim="800000"/>
            <a:headEnd/>
            <a:tailEnd/>
          </a:ln>
        </p:spPr>
        <p:txBody>
          <a:bodyPr wrap="none">
            <a:spAutoFit/>
          </a:bodyPr>
          <a:lstStyle/>
          <a:p>
            <a:pPr>
              <a:lnSpc>
                <a:spcPct val="80000"/>
              </a:lnSpc>
            </a:pPr>
            <a:r>
              <a:rPr lang="en-US" altLang="ja-JP" sz="1600" b="1">
                <a:latin typeface="Century Schoolbook" pitchFamily="18" charset="0"/>
              </a:rPr>
              <a:t>50% THF</a:t>
            </a:r>
          </a:p>
        </p:txBody>
      </p:sp>
      <p:sp>
        <p:nvSpPr>
          <p:cNvPr id="31754" name="Text Box 251"/>
          <p:cNvSpPr txBox="1">
            <a:spLocks noChangeArrowheads="1"/>
          </p:cNvSpPr>
          <p:nvPr/>
        </p:nvSpPr>
        <p:spPr bwMode="auto">
          <a:xfrm>
            <a:off x="2124075" y="3429000"/>
            <a:ext cx="885825" cy="244475"/>
          </a:xfrm>
          <a:prstGeom prst="rect">
            <a:avLst/>
          </a:prstGeom>
          <a:noFill/>
          <a:ln w="9525">
            <a:noFill/>
            <a:miter lim="800000"/>
            <a:headEnd/>
            <a:tailEnd/>
          </a:ln>
        </p:spPr>
        <p:txBody>
          <a:bodyPr>
            <a:spAutoFit/>
          </a:bodyPr>
          <a:lstStyle/>
          <a:p>
            <a:pPr>
              <a:spcBef>
                <a:spcPct val="50000"/>
              </a:spcBef>
            </a:pPr>
            <a:r>
              <a:rPr lang="en-US" altLang="ja-JP" sz="1000" b="1"/>
              <a:t>(mL)</a:t>
            </a:r>
          </a:p>
        </p:txBody>
      </p:sp>
      <p:sp>
        <p:nvSpPr>
          <p:cNvPr id="27901" name="Text Box 253"/>
          <p:cNvSpPr txBox="1">
            <a:spLocks noChangeArrowheads="1"/>
          </p:cNvSpPr>
          <p:nvPr/>
        </p:nvSpPr>
        <p:spPr bwMode="auto">
          <a:xfrm>
            <a:off x="5081588" y="2978150"/>
            <a:ext cx="3322637" cy="785813"/>
          </a:xfrm>
          <a:prstGeom prst="rect">
            <a:avLst/>
          </a:prstGeom>
          <a:noFill/>
          <a:ln w="9525">
            <a:noFill/>
            <a:miter lim="800000"/>
            <a:headEnd/>
            <a:tailEnd/>
          </a:ln>
          <a:effectLst/>
        </p:spPr>
        <p:txBody>
          <a:bodyPr>
            <a:spAutoFit/>
          </a:bodyPr>
          <a:lstStyle/>
          <a:p>
            <a:pPr>
              <a:lnSpc>
                <a:spcPct val="75000"/>
              </a:lnSpc>
              <a:spcBef>
                <a:spcPct val="50000"/>
              </a:spcBef>
              <a:defRPr/>
            </a:pPr>
            <a:r>
              <a:rPr lang="en-US" altLang="ja-JP" sz="1400" dirty="0">
                <a:latin typeface="Century Schoolbook" pitchFamily="18" charset="0"/>
              </a:rPr>
              <a:t>1. </a:t>
            </a:r>
            <a:r>
              <a:rPr lang="ja-JP" altLang="en-US" sz="1400" dirty="0">
                <a:latin typeface="Century Schoolbook" pitchFamily="18" charset="0"/>
              </a:rPr>
              <a:t>ウラシル，</a:t>
            </a:r>
            <a:r>
              <a:rPr lang="en-US" altLang="ja-JP" sz="1400" dirty="0">
                <a:latin typeface="Century Schoolbook" pitchFamily="18" charset="0"/>
              </a:rPr>
              <a:t>2.  </a:t>
            </a:r>
            <a:r>
              <a:rPr lang="ja-JP" altLang="en-US" sz="1400" dirty="0">
                <a:latin typeface="Century Schoolbook" pitchFamily="18" charset="0"/>
              </a:rPr>
              <a:t>カフェイン，</a:t>
            </a:r>
            <a:r>
              <a:rPr lang="en-US" altLang="ja-JP" sz="1400" dirty="0">
                <a:latin typeface="Century Schoolbook" pitchFamily="18" charset="0"/>
              </a:rPr>
              <a:t>3. </a:t>
            </a:r>
            <a:r>
              <a:rPr lang="ja-JP" altLang="en-US" sz="1400" dirty="0">
                <a:latin typeface="Century Schoolbook" pitchFamily="18" charset="0"/>
              </a:rPr>
              <a:t>フェノール，</a:t>
            </a:r>
          </a:p>
          <a:p>
            <a:pPr>
              <a:lnSpc>
                <a:spcPct val="75000"/>
              </a:lnSpc>
              <a:spcBef>
                <a:spcPct val="50000"/>
              </a:spcBef>
              <a:defRPr/>
            </a:pPr>
            <a:r>
              <a:rPr lang="en-US" altLang="ja-JP" sz="1400" dirty="0">
                <a:latin typeface="Century Schoolbook" pitchFamily="18" charset="0"/>
              </a:rPr>
              <a:t>4. </a:t>
            </a:r>
            <a:r>
              <a:rPr lang="ja-JP" altLang="en-US" sz="1400" dirty="0">
                <a:latin typeface="Century Schoolbook" pitchFamily="18" charset="0"/>
              </a:rPr>
              <a:t>ブチルベンゼン</a:t>
            </a:r>
            <a:r>
              <a:rPr lang="en-US" altLang="ja-JP" sz="1400" dirty="0">
                <a:latin typeface="Century Schoolbook" pitchFamily="18" charset="0"/>
              </a:rPr>
              <a:t>, 5. o-</a:t>
            </a:r>
            <a:r>
              <a:rPr lang="ja-JP" altLang="en-US" sz="1400" dirty="0">
                <a:latin typeface="Century Schoolbook" pitchFamily="18" charset="0"/>
              </a:rPr>
              <a:t>ターフェニル</a:t>
            </a:r>
            <a:r>
              <a:rPr lang="ja-JP" altLang="en-US" sz="1400" dirty="0"/>
              <a:t>，</a:t>
            </a:r>
          </a:p>
          <a:p>
            <a:pPr>
              <a:lnSpc>
                <a:spcPct val="75000"/>
              </a:lnSpc>
              <a:spcBef>
                <a:spcPct val="50000"/>
              </a:spcBef>
              <a:defRPr/>
            </a:pPr>
            <a:r>
              <a:rPr lang="en-US" altLang="ja-JP" sz="1400" b="1" dirty="0">
                <a:solidFill>
                  <a:srgbClr val="006600"/>
                </a:solidFill>
                <a:effectLst>
                  <a:outerShdw blurRad="38100" dist="38100" dir="2700000" algn="tl">
                    <a:srgbClr val="C0C0C0"/>
                  </a:outerShdw>
                </a:effectLst>
                <a:latin typeface="Century Schoolbook" pitchFamily="18" charset="0"/>
              </a:rPr>
              <a:t>6. </a:t>
            </a:r>
            <a:r>
              <a:rPr lang="ja-JP" altLang="en-US" sz="1400" b="1" dirty="0">
                <a:solidFill>
                  <a:srgbClr val="006600"/>
                </a:solidFill>
                <a:effectLst>
                  <a:outerShdw blurRad="38100" dist="38100" dir="2700000" algn="tl">
                    <a:srgbClr val="C0C0C0"/>
                  </a:outerShdw>
                </a:effectLst>
                <a:latin typeface="Century Schoolbook" pitchFamily="18" charset="0"/>
              </a:rPr>
              <a:t>ｱﾐﾙﾍﾞﾝｾﾞﾝ，</a:t>
            </a:r>
            <a:r>
              <a:rPr lang="en-US" altLang="ja-JP" sz="1400" dirty="0">
                <a:latin typeface="Century Schoolbook" pitchFamily="18" charset="0"/>
              </a:rPr>
              <a:t>7. </a:t>
            </a:r>
            <a:r>
              <a:rPr lang="ja-JP" altLang="en-US" sz="1400" dirty="0">
                <a:latin typeface="Century Schoolbook" pitchFamily="18" charset="0"/>
              </a:rPr>
              <a:t>トリフェニレン</a:t>
            </a:r>
          </a:p>
        </p:txBody>
      </p:sp>
      <p:sp>
        <p:nvSpPr>
          <p:cNvPr id="31756" name="Rectangle 254"/>
          <p:cNvSpPr>
            <a:spLocks noChangeArrowheads="1"/>
          </p:cNvSpPr>
          <p:nvPr/>
        </p:nvSpPr>
        <p:spPr bwMode="auto">
          <a:xfrm>
            <a:off x="2854325" y="2408238"/>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7</a:t>
            </a:r>
            <a:endParaRPr lang="en-US" altLang="ja-JP" sz="1600">
              <a:latin typeface="Century Schoolbook" pitchFamily="18" charset="0"/>
            </a:endParaRPr>
          </a:p>
        </p:txBody>
      </p:sp>
      <p:sp>
        <p:nvSpPr>
          <p:cNvPr id="31757" name="Rectangle 255"/>
          <p:cNvSpPr>
            <a:spLocks noChangeArrowheads="1"/>
          </p:cNvSpPr>
          <p:nvPr/>
        </p:nvSpPr>
        <p:spPr bwMode="auto">
          <a:xfrm>
            <a:off x="2241550" y="2016125"/>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4</a:t>
            </a:r>
            <a:endParaRPr lang="en-US" altLang="ja-JP" sz="1600">
              <a:latin typeface="Century Schoolbook" pitchFamily="18" charset="0"/>
            </a:endParaRPr>
          </a:p>
        </p:txBody>
      </p:sp>
      <p:sp>
        <p:nvSpPr>
          <p:cNvPr id="31758" name="Rectangle 256"/>
          <p:cNvSpPr>
            <a:spLocks noChangeArrowheads="1"/>
          </p:cNvSpPr>
          <p:nvPr/>
        </p:nvSpPr>
        <p:spPr bwMode="auto">
          <a:xfrm>
            <a:off x="2536825" y="1989138"/>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6</a:t>
            </a:r>
            <a:endParaRPr lang="en-US" altLang="ja-JP" sz="1600">
              <a:latin typeface="Century Schoolbook" pitchFamily="18" charset="0"/>
            </a:endParaRPr>
          </a:p>
        </p:txBody>
      </p:sp>
      <p:sp>
        <p:nvSpPr>
          <p:cNvPr id="31759" name="Rectangle 257"/>
          <p:cNvSpPr>
            <a:spLocks noChangeArrowheads="1"/>
          </p:cNvSpPr>
          <p:nvPr/>
        </p:nvSpPr>
        <p:spPr bwMode="auto">
          <a:xfrm>
            <a:off x="2074863" y="1758950"/>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5</a:t>
            </a:r>
            <a:endParaRPr lang="en-US" altLang="ja-JP" sz="1600">
              <a:latin typeface="Century Schoolbook" pitchFamily="18" charset="0"/>
            </a:endParaRPr>
          </a:p>
        </p:txBody>
      </p:sp>
      <p:sp>
        <p:nvSpPr>
          <p:cNvPr id="31760" name="Rectangle 258"/>
          <p:cNvSpPr>
            <a:spLocks noChangeArrowheads="1"/>
          </p:cNvSpPr>
          <p:nvPr/>
        </p:nvSpPr>
        <p:spPr bwMode="auto">
          <a:xfrm>
            <a:off x="793750" y="1927225"/>
            <a:ext cx="101600" cy="244475"/>
          </a:xfrm>
          <a:prstGeom prst="rect">
            <a:avLst/>
          </a:prstGeom>
          <a:noFill/>
          <a:ln w="9525">
            <a:noFill/>
            <a:miter lim="800000"/>
            <a:headEnd/>
            <a:tailEnd/>
          </a:ln>
        </p:spPr>
        <p:txBody>
          <a:bodyPr wrap="none" lIns="0" tIns="0" rIns="0" bIns="0">
            <a:spAutoFit/>
          </a:bodyPr>
          <a:lstStyle/>
          <a:p>
            <a:pPr algn="ctr"/>
            <a:r>
              <a:rPr lang="en-US" altLang="ja-JP" sz="1600" b="1">
                <a:latin typeface="Century Schoolbook" pitchFamily="18" charset="0"/>
                <a:ea typeface="ＭＳ ゴシック" pitchFamily="49" charset="-128"/>
              </a:rPr>
              <a:t>1</a:t>
            </a:r>
            <a:endParaRPr lang="en-US" altLang="ja-JP" sz="1600">
              <a:latin typeface="Century Schoolbook" pitchFamily="18" charset="0"/>
            </a:endParaRPr>
          </a:p>
        </p:txBody>
      </p:sp>
      <p:sp>
        <p:nvSpPr>
          <p:cNvPr id="31761" name="Rectangle 259"/>
          <p:cNvSpPr>
            <a:spLocks noChangeArrowheads="1"/>
          </p:cNvSpPr>
          <p:nvPr/>
        </p:nvSpPr>
        <p:spPr bwMode="auto">
          <a:xfrm>
            <a:off x="863600" y="2092325"/>
            <a:ext cx="101600" cy="244475"/>
          </a:xfrm>
          <a:prstGeom prst="rect">
            <a:avLst/>
          </a:prstGeom>
          <a:noFill/>
          <a:ln w="9525">
            <a:noFill/>
            <a:miter lim="800000"/>
            <a:headEnd/>
            <a:tailEnd/>
          </a:ln>
        </p:spPr>
        <p:txBody>
          <a:bodyPr wrap="none" lIns="0" tIns="0" rIns="0" bIns="0">
            <a:spAutoFit/>
          </a:bodyPr>
          <a:lstStyle/>
          <a:p>
            <a:pPr algn="ctr"/>
            <a:r>
              <a:rPr lang="en-US" altLang="ja-JP" sz="1600" b="1">
                <a:latin typeface="Century Schoolbook" pitchFamily="18" charset="0"/>
                <a:ea typeface="ＭＳ ゴシック" pitchFamily="49" charset="-128"/>
                <a:sym typeface="Symbol" pitchFamily="18" charset="2"/>
              </a:rPr>
              <a:t>2</a:t>
            </a:r>
            <a:endParaRPr lang="en-US" altLang="ja-JP" sz="1600">
              <a:latin typeface="Century Schoolbook" pitchFamily="18" charset="0"/>
            </a:endParaRPr>
          </a:p>
        </p:txBody>
      </p:sp>
      <p:sp>
        <p:nvSpPr>
          <p:cNvPr id="31762" name="Rectangle 260"/>
          <p:cNvSpPr>
            <a:spLocks noChangeArrowheads="1"/>
          </p:cNvSpPr>
          <p:nvPr/>
        </p:nvSpPr>
        <p:spPr bwMode="auto">
          <a:xfrm>
            <a:off x="1017588" y="1995488"/>
            <a:ext cx="101600" cy="244475"/>
          </a:xfrm>
          <a:prstGeom prst="rect">
            <a:avLst/>
          </a:prstGeom>
          <a:noFill/>
          <a:ln w="9525">
            <a:noFill/>
            <a:miter lim="800000"/>
            <a:headEnd/>
            <a:tailEnd/>
          </a:ln>
        </p:spPr>
        <p:txBody>
          <a:bodyPr wrap="none" lIns="0" tIns="0" rIns="0" bIns="0">
            <a:spAutoFit/>
          </a:bodyPr>
          <a:lstStyle/>
          <a:p>
            <a:pPr algn="ctr"/>
            <a:r>
              <a:rPr lang="en-US" altLang="ja-JP" sz="1600" b="1">
                <a:latin typeface="Century Schoolbook" pitchFamily="18" charset="0"/>
                <a:ea typeface="ＭＳ ゴシック" pitchFamily="49" charset="-128"/>
              </a:rPr>
              <a:t>3</a:t>
            </a:r>
            <a:endParaRPr lang="en-US" altLang="ja-JP" sz="1600">
              <a:latin typeface="Century Schoolbook" pitchFamily="18" charset="0"/>
            </a:endParaRPr>
          </a:p>
        </p:txBody>
      </p:sp>
      <p:sp>
        <p:nvSpPr>
          <p:cNvPr id="31763" name="Rectangle 261"/>
          <p:cNvSpPr>
            <a:spLocks noChangeArrowheads="1"/>
          </p:cNvSpPr>
          <p:nvPr/>
        </p:nvSpPr>
        <p:spPr bwMode="auto">
          <a:xfrm>
            <a:off x="1720850" y="1420813"/>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7</a:t>
            </a:r>
            <a:endParaRPr lang="en-US" altLang="ja-JP" sz="1600">
              <a:latin typeface="Century Schoolbook" pitchFamily="18" charset="0"/>
            </a:endParaRPr>
          </a:p>
        </p:txBody>
      </p:sp>
      <p:sp>
        <p:nvSpPr>
          <p:cNvPr id="31764" name="Rectangle 262"/>
          <p:cNvSpPr>
            <a:spLocks noChangeArrowheads="1"/>
          </p:cNvSpPr>
          <p:nvPr/>
        </p:nvSpPr>
        <p:spPr bwMode="auto">
          <a:xfrm>
            <a:off x="2025650" y="2409825"/>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4</a:t>
            </a:r>
            <a:endParaRPr lang="en-US" altLang="ja-JP" sz="1600">
              <a:latin typeface="Century Schoolbook" pitchFamily="18" charset="0"/>
            </a:endParaRPr>
          </a:p>
        </p:txBody>
      </p:sp>
      <p:sp>
        <p:nvSpPr>
          <p:cNvPr id="31765" name="Rectangle 263"/>
          <p:cNvSpPr>
            <a:spLocks noChangeArrowheads="1"/>
          </p:cNvSpPr>
          <p:nvPr/>
        </p:nvSpPr>
        <p:spPr bwMode="auto">
          <a:xfrm>
            <a:off x="2574925" y="2363788"/>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6</a:t>
            </a:r>
            <a:endParaRPr lang="en-US" altLang="ja-JP" sz="1600">
              <a:latin typeface="Century Schoolbook" pitchFamily="18" charset="0"/>
            </a:endParaRPr>
          </a:p>
        </p:txBody>
      </p:sp>
      <p:sp>
        <p:nvSpPr>
          <p:cNvPr id="31766" name="Rectangle 264"/>
          <p:cNvSpPr>
            <a:spLocks noChangeArrowheads="1"/>
          </p:cNvSpPr>
          <p:nvPr/>
        </p:nvSpPr>
        <p:spPr bwMode="auto">
          <a:xfrm>
            <a:off x="2487613" y="2540000"/>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5</a:t>
            </a:r>
            <a:endParaRPr lang="en-US" altLang="ja-JP" sz="1600">
              <a:latin typeface="Century Schoolbook" pitchFamily="18" charset="0"/>
            </a:endParaRPr>
          </a:p>
        </p:txBody>
      </p:sp>
      <p:sp>
        <p:nvSpPr>
          <p:cNvPr id="31767" name="Rectangle 265"/>
          <p:cNvSpPr>
            <a:spLocks noChangeArrowheads="1"/>
          </p:cNvSpPr>
          <p:nvPr/>
        </p:nvSpPr>
        <p:spPr bwMode="auto">
          <a:xfrm>
            <a:off x="749300" y="2447925"/>
            <a:ext cx="101600" cy="244475"/>
          </a:xfrm>
          <a:prstGeom prst="rect">
            <a:avLst/>
          </a:prstGeom>
          <a:noFill/>
          <a:ln w="9525">
            <a:noFill/>
            <a:miter lim="800000"/>
            <a:headEnd/>
            <a:tailEnd/>
          </a:ln>
        </p:spPr>
        <p:txBody>
          <a:bodyPr wrap="none" lIns="0" tIns="0" rIns="0" bIns="0">
            <a:spAutoFit/>
          </a:bodyPr>
          <a:lstStyle/>
          <a:p>
            <a:pPr algn="ctr"/>
            <a:r>
              <a:rPr lang="en-US" altLang="ja-JP" sz="1600" b="1">
                <a:latin typeface="Century Schoolbook" pitchFamily="18" charset="0"/>
                <a:ea typeface="ＭＳ ゴシック" pitchFamily="49" charset="-128"/>
              </a:rPr>
              <a:t>1</a:t>
            </a:r>
            <a:endParaRPr lang="en-US" altLang="ja-JP" sz="1600">
              <a:latin typeface="Century Schoolbook" pitchFamily="18" charset="0"/>
            </a:endParaRPr>
          </a:p>
        </p:txBody>
      </p:sp>
      <p:sp>
        <p:nvSpPr>
          <p:cNvPr id="31768" name="Rectangle 266"/>
          <p:cNvSpPr>
            <a:spLocks noChangeArrowheads="1"/>
          </p:cNvSpPr>
          <p:nvPr/>
        </p:nvSpPr>
        <p:spPr bwMode="auto">
          <a:xfrm>
            <a:off x="857250" y="2447925"/>
            <a:ext cx="101600" cy="244475"/>
          </a:xfrm>
          <a:prstGeom prst="rect">
            <a:avLst/>
          </a:prstGeom>
          <a:noFill/>
          <a:ln w="9525">
            <a:noFill/>
            <a:miter lim="800000"/>
            <a:headEnd/>
            <a:tailEnd/>
          </a:ln>
        </p:spPr>
        <p:txBody>
          <a:bodyPr wrap="none" lIns="0" tIns="0" rIns="0" bIns="0">
            <a:spAutoFit/>
          </a:bodyPr>
          <a:lstStyle/>
          <a:p>
            <a:pPr algn="ctr"/>
            <a:r>
              <a:rPr lang="en-US" altLang="ja-JP" sz="1600" b="1">
                <a:latin typeface="Century Schoolbook" pitchFamily="18" charset="0"/>
                <a:ea typeface="ＭＳ ゴシック" pitchFamily="49" charset="-128"/>
                <a:sym typeface="Symbol" pitchFamily="18" charset="2"/>
              </a:rPr>
              <a:t>2</a:t>
            </a:r>
            <a:endParaRPr lang="en-US" altLang="ja-JP" sz="1600">
              <a:latin typeface="Century Schoolbook" pitchFamily="18" charset="0"/>
            </a:endParaRPr>
          </a:p>
        </p:txBody>
      </p:sp>
      <p:sp>
        <p:nvSpPr>
          <p:cNvPr id="31769" name="Rectangle 267"/>
          <p:cNvSpPr>
            <a:spLocks noChangeArrowheads="1"/>
          </p:cNvSpPr>
          <p:nvPr/>
        </p:nvSpPr>
        <p:spPr bwMode="auto">
          <a:xfrm>
            <a:off x="960438" y="2414588"/>
            <a:ext cx="101600" cy="244475"/>
          </a:xfrm>
          <a:prstGeom prst="rect">
            <a:avLst/>
          </a:prstGeom>
          <a:noFill/>
          <a:ln w="9525">
            <a:noFill/>
            <a:miter lim="800000"/>
            <a:headEnd/>
            <a:tailEnd/>
          </a:ln>
        </p:spPr>
        <p:txBody>
          <a:bodyPr wrap="none" lIns="0" tIns="0" rIns="0" bIns="0">
            <a:spAutoFit/>
          </a:bodyPr>
          <a:lstStyle/>
          <a:p>
            <a:pPr algn="ctr"/>
            <a:r>
              <a:rPr lang="en-US" altLang="ja-JP" sz="1600" b="1">
                <a:latin typeface="Century Schoolbook" pitchFamily="18" charset="0"/>
                <a:ea typeface="ＭＳ ゴシック" pitchFamily="49" charset="-128"/>
              </a:rPr>
              <a:t>3</a:t>
            </a:r>
            <a:endParaRPr lang="en-US" altLang="ja-JP" sz="1600">
              <a:latin typeface="Century Schoolbook" pitchFamily="18" charset="0"/>
            </a:endParaRPr>
          </a:p>
        </p:txBody>
      </p:sp>
      <p:sp>
        <p:nvSpPr>
          <p:cNvPr id="31770" name="Rectangle 268"/>
          <p:cNvSpPr>
            <a:spLocks noChangeArrowheads="1"/>
          </p:cNvSpPr>
          <p:nvPr/>
        </p:nvSpPr>
        <p:spPr bwMode="auto">
          <a:xfrm>
            <a:off x="2365375" y="1868488"/>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7</a:t>
            </a:r>
            <a:endParaRPr lang="en-US" altLang="ja-JP" sz="1600">
              <a:latin typeface="Century Schoolbook" pitchFamily="18" charset="0"/>
            </a:endParaRPr>
          </a:p>
        </p:txBody>
      </p:sp>
      <p:sp>
        <p:nvSpPr>
          <p:cNvPr id="31771" name="Rectangle 269"/>
          <p:cNvSpPr>
            <a:spLocks noChangeArrowheads="1"/>
          </p:cNvSpPr>
          <p:nvPr/>
        </p:nvSpPr>
        <p:spPr bwMode="auto">
          <a:xfrm>
            <a:off x="2038350" y="2809875"/>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4</a:t>
            </a:r>
            <a:endParaRPr lang="en-US" altLang="ja-JP" sz="1600">
              <a:latin typeface="Century Schoolbook" pitchFamily="18" charset="0"/>
            </a:endParaRPr>
          </a:p>
        </p:txBody>
      </p:sp>
      <p:sp>
        <p:nvSpPr>
          <p:cNvPr id="31772" name="Rectangle 270"/>
          <p:cNvSpPr>
            <a:spLocks noChangeArrowheads="1"/>
          </p:cNvSpPr>
          <p:nvPr/>
        </p:nvSpPr>
        <p:spPr bwMode="auto">
          <a:xfrm>
            <a:off x="2574925" y="2732088"/>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6</a:t>
            </a:r>
            <a:endParaRPr lang="en-US" altLang="ja-JP" sz="1600">
              <a:latin typeface="Century Schoolbook" pitchFamily="18" charset="0"/>
            </a:endParaRPr>
          </a:p>
        </p:txBody>
      </p:sp>
      <p:sp>
        <p:nvSpPr>
          <p:cNvPr id="31773" name="Rectangle 271"/>
          <p:cNvSpPr>
            <a:spLocks noChangeArrowheads="1"/>
          </p:cNvSpPr>
          <p:nvPr/>
        </p:nvSpPr>
        <p:spPr bwMode="auto">
          <a:xfrm>
            <a:off x="2189163" y="2393950"/>
            <a:ext cx="101600" cy="244475"/>
          </a:xfrm>
          <a:prstGeom prst="rect">
            <a:avLst/>
          </a:prstGeom>
          <a:noFill/>
          <a:ln w="9525">
            <a:noFill/>
            <a:miter lim="800000"/>
            <a:headEnd/>
            <a:tailEnd/>
          </a:ln>
        </p:spPr>
        <p:txBody>
          <a:bodyPr wrap="none" lIns="0" tIns="0" rIns="0" bIns="0">
            <a:spAutoFit/>
          </a:bodyPr>
          <a:lstStyle/>
          <a:p>
            <a:r>
              <a:rPr lang="en-US" altLang="ja-JP" sz="1600" b="1">
                <a:latin typeface="Century Schoolbook" pitchFamily="18" charset="0"/>
                <a:ea typeface="ＭＳ ゴシック" pitchFamily="49" charset="-128"/>
              </a:rPr>
              <a:t>5</a:t>
            </a:r>
            <a:endParaRPr lang="en-US" altLang="ja-JP" sz="1600">
              <a:latin typeface="Century Schoolbook" pitchFamily="18" charset="0"/>
            </a:endParaRPr>
          </a:p>
        </p:txBody>
      </p:sp>
      <p:sp>
        <p:nvSpPr>
          <p:cNvPr id="31774" name="Rectangle 272"/>
          <p:cNvSpPr>
            <a:spLocks noChangeArrowheads="1"/>
          </p:cNvSpPr>
          <p:nvPr/>
        </p:nvSpPr>
        <p:spPr bwMode="auto">
          <a:xfrm>
            <a:off x="755650" y="2854325"/>
            <a:ext cx="101600" cy="244475"/>
          </a:xfrm>
          <a:prstGeom prst="rect">
            <a:avLst/>
          </a:prstGeom>
          <a:noFill/>
          <a:ln w="9525">
            <a:noFill/>
            <a:miter lim="800000"/>
            <a:headEnd/>
            <a:tailEnd/>
          </a:ln>
        </p:spPr>
        <p:txBody>
          <a:bodyPr wrap="none" lIns="0" tIns="0" rIns="0" bIns="0">
            <a:spAutoFit/>
          </a:bodyPr>
          <a:lstStyle/>
          <a:p>
            <a:pPr algn="ctr"/>
            <a:r>
              <a:rPr lang="en-US" altLang="ja-JP" sz="1600" b="1">
                <a:latin typeface="Century Schoolbook" pitchFamily="18" charset="0"/>
                <a:ea typeface="ＭＳ ゴシック" pitchFamily="49" charset="-128"/>
              </a:rPr>
              <a:t>1</a:t>
            </a:r>
            <a:endParaRPr lang="en-US" altLang="ja-JP" sz="1600">
              <a:latin typeface="Century Schoolbook" pitchFamily="18" charset="0"/>
            </a:endParaRPr>
          </a:p>
        </p:txBody>
      </p:sp>
      <p:sp>
        <p:nvSpPr>
          <p:cNvPr id="31775" name="Rectangle 273"/>
          <p:cNvSpPr>
            <a:spLocks noChangeArrowheads="1"/>
          </p:cNvSpPr>
          <p:nvPr/>
        </p:nvSpPr>
        <p:spPr bwMode="auto">
          <a:xfrm>
            <a:off x="863600" y="2733675"/>
            <a:ext cx="101600" cy="244475"/>
          </a:xfrm>
          <a:prstGeom prst="rect">
            <a:avLst/>
          </a:prstGeom>
          <a:noFill/>
          <a:ln w="9525">
            <a:noFill/>
            <a:miter lim="800000"/>
            <a:headEnd/>
            <a:tailEnd/>
          </a:ln>
        </p:spPr>
        <p:txBody>
          <a:bodyPr wrap="none" lIns="0" tIns="0" rIns="0" bIns="0">
            <a:spAutoFit/>
          </a:bodyPr>
          <a:lstStyle/>
          <a:p>
            <a:pPr algn="ctr"/>
            <a:r>
              <a:rPr lang="en-US" altLang="ja-JP" sz="1600" b="1">
                <a:latin typeface="Century Schoolbook" pitchFamily="18" charset="0"/>
                <a:ea typeface="ＭＳ ゴシック" pitchFamily="49" charset="-128"/>
                <a:sym typeface="Symbol" pitchFamily="18" charset="2"/>
              </a:rPr>
              <a:t>2</a:t>
            </a:r>
            <a:endParaRPr lang="en-US" altLang="ja-JP" sz="1600">
              <a:latin typeface="Century Schoolbook" pitchFamily="18" charset="0"/>
            </a:endParaRPr>
          </a:p>
        </p:txBody>
      </p:sp>
      <p:sp>
        <p:nvSpPr>
          <p:cNvPr id="31776" name="Rectangle 274"/>
          <p:cNvSpPr>
            <a:spLocks noChangeArrowheads="1"/>
          </p:cNvSpPr>
          <p:nvPr/>
        </p:nvSpPr>
        <p:spPr bwMode="auto">
          <a:xfrm>
            <a:off x="992188" y="2757488"/>
            <a:ext cx="101600" cy="244475"/>
          </a:xfrm>
          <a:prstGeom prst="rect">
            <a:avLst/>
          </a:prstGeom>
          <a:noFill/>
          <a:ln w="9525">
            <a:noFill/>
            <a:miter lim="800000"/>
            <a:headEnd/>
            <a:tailEnd/>
          </a:ln>
        </p:spPr>
        <p:txBody>
          <a:bodyPr wrap="none" lIns="0" tIns="0" rIns="0" bIns="0">
            <a:spAutoFit/>
          </a:bodyPr>
          <a:lstStyle/>
          <a:p>
            <a:pPr algn="ctr"/>
            <a:r>
              <a:rPr lang="en-US" altLang="ja-JP" sz="1600" b="1">
                <a:latin typeface="Century Schoolbook" pitchFamily="18" charset="0"/>
                <a:ea typeface="ＭＳ ゴシック" pitchFamily="49" charset="-128"/>
              </a:rPr>
              <a:t>3</a:t>
            </a:r>
            <a:endParaRPr lang="en-US" altLang="ja-JP" sz="1600">
              <a:latin typeface="Century Schoolbook" pitchFamily="18" charset="0"/>
            </a:endParaRPr>
          </a:p>
        </p:txBody>
      </p:sp>
      <p:sp>
        <p:nvSpPr>
          <p:cNvPr id="31777" name="Text Box 276"/>
          <p:cNvSpPr txBox="1">
            <a:spLocks noChangeArrowheads="1"/>
          </p:cNvSpPr>
          <p:nvPr/>
        </p:nvSpPr>
        <p:spPr bwMode="auto">
          <a:xfrm>
            <a:off x="3028950" y="1657350"/>
            <a:ext cx="1600200" cy="336550"/>
          </a:xfrm>
          <a:prstGeom prst="rect">
            <a:avLst/>
          </a:prstGeom>
          <a:noFill/>
          <a:ln w="9525">
            <a:noFill/>
            <a:miter lim="800000"/>
            <a:headEnd/>
            <a:tailEnd/>
          </a:ln>
        </p:spPr>
        <p:txBody>
          <a:bodyPr>
            <a:spAutoFit/>
          </a:bodyPr>
          <a:lstStyle/>
          <a:p>
            <a:pPr>
              <a:spcBef>
                <a:spcPct val="50000"/>
              </a:spcBef>
            </a:pPr>
            <a:r>
              <a:rPr lang="ja-JP" altLang="en-US" sz="1600"/>
              <a:t>移動相：</a:t>
            </a:r>
          </a:p>
        </p:txBody>
      </p:sp>
      <p:sp>
        <p:nvSpPr>
          <p:cNvPr id="31779" name="Rectangle 159"/>
          <p:cNvSpPr>
            <a:spLocks noChangeArrowheads="1"/>
          </p:cNvSpPr>
          <p:nvPr/>
        </p:nvSpPr>
        <p:spPr bwMode="auto">
          <a:xfrm>
            <a:off x="1133475" y="4891088"/>
            <a:ext cx="650875" cy="285750"/>
          </a:xfrm>
          <a:prstGeom prst="rect">
            <a:avLst/>
          </a:prstGeom>
          <a:solidFill>
            <a:schemeClr val="bg1"/>
          </a:solidFill>
          <a:ln w="9525">
            <a:noFill/>
            <a:miter lim="800000"/>
            <a:headEnd/>
            <a:tailEnd/>
          </a:ln>
        </p:spPr>
        <p:txBody>
          <a:bodyPr wrap="none" anchor="ctr"/>
          <a:lstStyle/>
          <a:p>
            <a:endParaRPr lang="ja-JP" altLang="en-US"/>
          </a:p>
        </p:txBody>
      </p:sp>
      <p:sp>
        <p:nvSpPr>
          <p:cNvPr id="31780" name="Line 188"/>
          <p:cNvSpPr>
            <a:spLocks noChangeShapeType="1"/>
          </p:cNvSpPr>
          <p:nvPr/>
        </p:nvSpPr>
        <p:spPr bwMode="auto">
          <a:xfrm>
            <a:off x="4613275" y="5826125"/>
            <a:ext cx="0" cy="42863"/>
          </a:xfrm>
          <a:prstGeom prst="line">
            <a:avLst/>
          </a:prstGeom>
          <a:noFill/>
          <a:ln w="0">
            <a:solidFill>
              <a:srgbClr val="030000"/>
            </a:solidFill>
            <a:round/>
            <a:headEnd/>
            <a:tailEnd/>
          </a:ln>
        </p:spPr>
        <p:txBody>
          <a:bodyPr/>
          <a:lstStyle/>
          <a:p>
            <a:endParaRPr lang="ja-JP" altLang="en-US"/>
          </a:p>
        </p:txBody>
      </p:sp>
      <p:sp>
        <p:nvSpPr>
          <p:cNvPr id="31781" name="Line 189"/>
          <p:cNvSpPr>
            <a:spLocks noChangeShapeType="1"/>
          </p:cNvSpPr>
          <p:nvPr/>
        </p:nvSpPr>
        <p:spPr bwMode="auto">
          <a:xfrm>
            <a:off x="4829175" y="5826125"/>
            <a:ext cx="0" cy="42863"/>
          </a:xfrm>
          <a:prstGeom prst="line">
            <a:avLst/>
          </a:prstGeom>
          <a:noFill/>
          <a:ln w="0">
            <a:solidFill>
              <a:srgbClr val="030000"/>
            </a:solidFill>
            <a:round/>
            <a:headEnd/>
            <a:tailEnd/>
          </a:ln>
        </p:spPr>
        <p:txBody>
          <a:bodyPr/>
          <a:lstStyle/>
          <a:p>
            <a:endParaRPr lang="ja-JP" altLang="en-US"/>
          </a:p>
        </p:txBody>
      </p:sp>
      <p:sp>
        <p:nvSpPr>
          <p:cNvPr id="31782" name="Line 190"/>
          <p:cNvSpPr>
            <a:spLocks noChangeShapeType="1"/>
          </p:cNvSpPr>
          <p:nvPr/>
        </p:nvSpPr>
        <p:spPr bwMode="auto">
          <a:xfrm>
            <a:off x="5056188" y="5826125"/>
            <a:ext cx="0" cy="42863"/>
          </a:xfrm>
          <a:prstGeom prst="line">
            <a:avLst/>
          </a:prstGeom>
          <a:noFill/>
          <a:ln w="0">
            <a:solidFill>
              <a:srgbClr val="030000"/>
            </a:solidFill>
            <a:round/>
            <a:headEnd/>
            <a:tailEnd/>
          </a:ln>
        </p:spPr>
        <p:txBody>
          <a:bodyPr/>
          <a:lstStyle/>
          <a:p>
            <a:endParaRPr lang="ja-JP" altLang="en-US"/>
          </a:p>
        </p:txBody>
      </p:sp>
      <p:sp>
        <p:nvSpPr>
          <p:cNvPr id="31783" name="Line 191"/>
          <p:cNvSpPr>
            <a:spLocks noChangeShapeType="1"/>
          </p:cNvSpPr>
          <p:nvPr/>
        </p:nvSpPr>
        <p:spPr bwMode="auto">
          <a:xfrm>
            <a:off x="5281613" y="5826125"/>
            <a:ext cx="0" cy="127000"/>
          </a:xfrm>
          <a:prstGeom prst="line">
            <a:avLst/>
          </a:prstGeom>
          <a:noFill/>
          <a:ln w="0">
            <a:solidFill>
              <a:srgbClr val="030000"/>
            </a:solidFill>
            <a:round/>
            <a:headEnd/>
            <a:tailEnd/>
          </a:ln>
        </p:spPr>
        <p:txBody>
          <a:bodyPr/>
          <a:lstStyle/>
          <a:p>
            <a:endParaRPr lang="ja-JP" altLang="en-US"/>
          </a:p>
        </p:txBody>
      </p:sp>
      <p:sp>
        <p:nvSpPr>
          <p:cNvPr id="31784" name="Rectangle 192"/>
          <p:cNvSpPr>
            <a:spLocks noChangeArrowheads="1"/>
          </p:cNvSpPr>
          <p:nvPr/>
        </p:nvSpPr>
        <p:spPr bwMode="auto">
          <a:xfrm>
            <a:off x="5168900" y="5991225"/>
            <a:ext cx="55563" cy="138113"/>
          </a:xfrm>
          <a:prstGeom prst="rect">
            <a:avLst/>
          </a:prstGeom>
          <a:noFill/>
          <a:ln w="9525">
            <a:noFill/>
            <a:miter lim="800000"/>
            <a:headEnd/>
            <a:tailEnd/>
          </a:ln>
        </p:spPr>
        <p:txBody>
          <a:bodyPr wrap="none" lIns="0" tIns="0" rIns="0" bIns="0">
            <a:spAutoFit/>
          </a:bodyPr>
          <a:lstStyle/>
          <a:p>
            <a:r>
              <a:rPr lang="en-US" altLang="ja-JP" sz="900" b="1">
                <a:solidFill>
                  <a:srgbClr val="030000"/>
                </a:solidFill>
                <a:latin typeface="ＭＳ ゴシック" pitchFamily="49" charset="-128"/>
                <a:ea typeface="ＭＳ ゴシック" pitchFamily="49" charset="-128"/>
              </a:rPr>
              <a:t>4</a:t>
            </a:r>
            <a:endParaRPr lang="en-US" altLang="ja-JP"/>
          </a:p>
        </p:txBody>
      </p:sp>
      <p:sp>
        <p:nvSpPr>
          <p:cNvPr id="31785" name="Line 193"/>
          <p:cNvSpPr>
            <a:spLocks noChangeShapeType="1"/>
          </p:cNvSpPr>
          <p:nvPr/>
        </p:nvSpPr>
        <p:spPr bwMode="auto">
          <a:xfrm>
            <a:off x="6396038" y="5826125"/>
            <a:ext cx="0" cy="85725"/>
          </a:xfrm>
          <a:prstGeom prst="line">
            <a:avLst/>
          </a:prstGeom>
          <a:noFill/>
          <a:ln w="0">
            <a:solidFill>
              <a:srgbClr val="030000"/>
            </a:solidFill>
            <a:round/>
            <a:headEnd/>
            <a:tailEnd/>
          </a:ln>
        </p:spPr>
        <p:txBody>
          <a:bodyPr/>
          <a:lstStyle/>
          <a:p>
            <a:endParaRPr lang="ja-JP" altLang="en-US"/>
          </a:p>
        </p:txBody>
      </p:sp>
      <p:sp>
        <p:nvSpPr>
          <p:cNvPr id="31786" name="Line 194"/>
          <p:cNvSpPr>
            <a:spLocks noChangeShapeType="1"/>
          </p:cNvSpPr>
          <p:nvPr/>
        </p:nvSpPr>
        <p:spPr bwMode="auto">
          <a:xfrm>
            <a:off x="5502275" y="5826125"/>
            <a:ext cx="0" cy="42863"/>
          </a:xfrm>
          <a:prstGeom prst="line">
            <a:avLst/>
          </a:prstGeom>
          <a:noFill/>
          <a:ln w="0">
            <a:solidFill>
              <a:srgbClr val="030000"/>
            </a:solidFill>
            <a:round/>
            <a:headEnd/>
            <a:tailEnd/>
          </a:ln>
        </p:spPr>
        <p:txBody>
          <a:bodyPr/>
          <a:lstStyle/>
          <a:p>
            <a:endParaRPr lang="ja-JP" altLang="en-US"/>
          </a:p>
        </p:txBody>
      </p:sp>
      <p:sp>
        <p:nvSpPr>
          <p:cNvPr id="31787" name="Line 195"/>
          <p:cNvSpPr>
            <a:spLocks noChangeShapeType="1"/>
          </p:cNvSpPr>
          <p:nvPr/>
        </p:nvSpPr>
        <p:spPr bwMode="auto">
          <a:xfrm>
            <a:off x="5727700" y="5826125"/>
            <a:ext cx="0" cy="42863"/>
          </a:xfrm>
          <a:prstGeom prst="line">
            <a:avLst/>
          </a:prstGeom>
          <a:noFill/>
          <a:ln w="0">
            <a:solidFill>
              <a:srgbClr val="030000"/>
            </a:solidFill>
            <a:round/>
            <a:headEnd/>
            <a:tailEnd/>
          </a:ln>
        </p:spPr>
        <p:txBody>
          <a:bodyPr/>
          <a:lstStyle/>
          <a:p>
            <a:endParaRPr lang="ja-JP" altLang="en-US"/>
          </a:p>
        </p:txBody>
      </p:sp>
      <p:sp>
        <p:nvSpPr>
          <p:cNvPr id="31788" name="Line 196"/>
          <p:cNvSpPr>
            <a:spLocks noChangeShapeType="1"/>
          </p:cNvSpPr>
          <p:nvPr/>
        </p:nvSpPr>
        <p:spPr bwMode="auto">
          <a:xfrm>
            <a:off x="5954713" y="5826125"/>
            <a:ext cx="0" cy="42863"/>
          </a:xfrm>
          <a:prstGeom prst="line">
            <a:avLst/>
          </a:prstGeom>
          <a:noFill/>
          <a:ln w="0">
            <a:solidFill>
              <a:srgbClr val="030000"/>
            </a:solidFill>
            <a:round/>
            <a:headEnd/>
            <a:tailEnd/>
          </a:ln>
        </p:spPr>
        <p:txBody>
          <a:bodyPr/>
          <a:lstStyle/>
          <a:p>
            <a:endParaRPr lang="ja-JP" altLang="en-US"/>
          </a:p>
        </p:txBody>
      </p:sp>
      <p:sp>
        <p:nvSpPr>
          <p:cNvPr id="31789" name="Line 197"/>
          <p:cNvSpPr>
            <a:spLocks noChangeShapeType="1"/>
          </p:cNvSpPr>
          <p:nvPr/>
        </p:nvSpPr>
        <p:spPr bwMode="auto">
          <a:xfrm>
            <a:off x="6169025" y="5826125"/>
            <a:ext cx="0" cy="42863"/>
          </a:xfrm>
          <a:prstGeom prst="line">
            <a:avLst/>
          </a:prstGeom>
          <a:noFill/>
          <a:ln w="0">
            <a:solidFill>
              <a:srgbClr val="030000"/>
            </a:solidFill>
            <a:round/>
            <a:headEnd/>
            <a:tailEnd/>
          </a:ln>
        </p:spPr>
        <p:txBody>
          <a:bodyPr/>
          <a:lstStyle/>
          <a:p>
            <a:endParaRPr lang="ja-JP" altLang="en-US"/>
          </a:p>
        </p:txBody>
      </p:sp>
      <p:sp>
        <p:nvSpPr>
          <p:cNvPr id="31790" name="Line 198"/>
          <p:cNvSpPr>
            <a:spLocks noChangeShapeType="1"/>
          </p:cNvSpPr>
          <p:nvPr/>
        </p:nvSpPr>
        <p:spPr bwMode="auto">
          <a:xfrm>
            <a:off x="6626225" y="5826125"/>
            <a:ext cx="0" cy="42863"/>
          </a:xfrm>
          <a:prstGeom prst="line">
            <a:avLst/>
          </a:prstGeom>
          <a:noFill/>
          <a:ln w="0">
            <a:solidFill>
              <a:srgbClr val="030000"/>
            </a:solidFill>
            <a:round/>
            <a:headEnd/>
            <a:tailEnd/>
          </a:ln>
        </p:spPr>
        <p:txBody>
          <a:bodyPr/>
          <a:lstStyle/>
          <a:p>
            <a:endParaRPr lang="ja-JP" altLang="en-US"/>
          </a:p>
        </p:txBody>
      </p:sp>
      <p:sp>
        <p:nvSpPr>
          <p:cNvPr id="31791" name="Line 199"/>
          <p:cNvSpPr>
            <a:spLocks noChangeShapeType="1"/>
          </p:cNvSpPr>
          <p:nvPr/>
        </p:nvSpPr>
        <p:spPr bwMode="auto">
          <a:xfrm>
            <a:off x="6842125" y="5826125"/>
            <a:ext cx="0" cy="42863"/>
          </a:xfrm>
          <a:prstGeom prst="line">
            <a:avLst/>
          </a:prstGeom>
          <a:noFill/>
          <a:ln w="0">
            <a:solidFill>
              <a:srgbClr val="030000"/>
            </a:solidFill>
            <a:round/>
            <a:headEnd/>
            <a:tailEnd/>
          </a:ln>
        </p:spPr>
        <p:txBody>
          <a:bodyPr/>
          <a:lstStyle/>
          <a:p>
            <a:endParaRPr lang="ja-JP" altLang="en-US"/>
          </a:p>
        </p:txBody>
      </p:sp>
      <p:sp>
        <p:nvSpPr>
          <p:cNvPr id="31792" name="Line 200"/>
          <p:cNvSpPr>
            <a:spLocks noChangeShapeType="1"/>
          </p:cNvSpPr>
          <p:nvPr/>
        </p:nvSpPr>
        <p:spPr bwMode="auto">
          <a:xfrm>
            <a:off x="7067550" y="5826125"/>
            <a:ext cx="0" cy="42863"/>
          </a:xfrm>
          <a:prstGeom prst="line">
            <a:avLst/>
          </a:prstGeom>
          <a:noFill/>
          <a:ln w="0">
            <a:solidFill>
              <a:srgbClr val="030000"/>
            </a:solidFill>
            <a:round/>
            <a:headEnd/>
            <a:tailEnd/>
          </a:ln>
        </p:spPr>
        <p:txBody>
          <a:bodyPr/>
          <a:lstStyle/>
          <a:p>
            <a:endParaRPr lang="ja-JP" altLang="en-US"/>
          </a:p>
        </p:txBody>
      </p:sp>
      <p:sp>
        <p:nvSpPr>
          <p:cNvPr id="31793" name="Line 201"/>
          <p:cNvSpPr>
            <a:spLocks noChangeShapeType="1"/>
          </p:cNvSpPr>
          <p:nvPr/>
        </p:nvSpPr>
        <p:spPr bwMode="auto">
          <a:xfrm>
            <a:off x="7294563" y="5826125"/>
            <a:ext cx="0" cy="42863"/>
          </a:xfrm>
          <a:prstGeom prst="line">
            <a:avLst/>
          </a:prstGeom>
          <a:noFill/>
          <a:ln w="0">
            <a:solidFill>
              <a:srgbClr val="030000"/>
            </a:solidFill>
            <a:round/>
            <a:headEnd/>
            <a:tailEnd/>
          </a:ln>
        </p:spPr>
        <p:txBody>
          <a:bodyPr/>
          <a:lstStyle/>
          <a:p>
            <a:endParaRPr lang="ja-JP" altLang="en-US"/>
          </a:p>
        </p:txBody>
      </p:sp>
      <p:sp>
        <p:nvSpPr>
          <p:cNvPr id="31794" name="Line 202"/>
          <p:cNvSpPr>
            <a:spLocks noChangeShapeType="1"/>
          </p:cNvSpPr>
          <p:nvPr/>
        </p:nvSpPr>
        <p:spPr bwMode="auto">
          <a:xfrm>
            <a:off x="7519988" y="5826125"/>
            <a:ext cx="0" cy="127000"/>
          </a:xfrm>
          <a:prstGeom prst="line">
            <a:avLst/>
          </a:prstGeom>
          <a:noFill/>
          <a:ln w="0">
            <a:solidFill>
              <a:srgbClr val="030000"/>
            </a:solidFill>
            <a:round/>
            <a:headEnd/>
            <a:tailEnd/>
          </a:ln>
        </p:spPr>
        <p:txBody>
          <a:bodyPr/>
          <a:lstStyle/>
          <a:p>
            <a:endParaRPr lang="ja-JP" altLang="en-US"/>
          </a:p>
        </p:txBody>
      </p:sp>
      <p:sp>
        <p:nvSpPr>
          <p:cNvPr id="31795" name="Rectangle 203"/>
          <p:cNvSpPr>
            <a:spLocks noChangeArrowheads="1"/>
          </p:cNvSpPr>
          <p:nvPr/>
        </p:nvSpPr>
        <p:spPr bwMode="auto">
          <a:xfrm>
            <a:off x="7407275" y="5991225"/>
            <a:ext cx="55563" cy="138113"/>
          </a:xfrm>
          <a:prstGeom prst="rect">
            <a:avLst/>
          </a:prstGeom>
          <a:noFill/>
          <a:ln w="9525">
            <a:noFill/>
            <a:miter lim="800000"/>
            <a:headEnd/>
            <a:tailEnd/>
          </a:ln>
        </p:spPr>
        <p:txBody>
          <a:bodyPr wrap="none" lIns="0" tIns="0" rIns="0" bIns="0">
            <a:spAutoFit/>
          </a:bodyPr>
          <a:lstStyle/>
          <a:p>
            <a:r>
              <a:rPr lang="en-US" altLang="ja-JP" sz="900" b="1">
                <a:solidFill>
                  <a:srgbClr val="030000"/>
                </a:solidFill>
                <a:latin typeface="ＭＳ ゴシック" pitchFamily="49" charset="-128"/>
                <a:ea typeface="ＭＳ ゴシック" pitchFamily="49" charset="-128"/>
              </a:rPr>
              <a:t>6</a:t>
            </a:r>
            <a:endParaRPr lang="en-US" altLang="ja-JP"/>
          </a:p>
        </p:txBody>
      </p:sp>
      <p:sp>
        <p:nvSpPr>
          <p:cNvPr id="31796" name="Line 204"/>
          <p:cNvSpPr>
            <a:spLocks noChangeShapeType="1"/>
          </p:cNvSpPr>
          <p:nvPr/>
        </p:nvSpPr>
        <p:spPr bwMode="auto">
          <a:xfrm>
            <a:off x="8634413" y="5826125"/>
            <a:ext cx="0" cy="85725"/>
          </a:xfrm>
          <a:prstGeom prst="line">
            <a:avLst/>
          </a:prstGeom>
          <a:noFill/>
          <a:ln w="0">
            <a:solidFill>
              <a:srgbClr val="030000"/>
            </a:solidFill>
            <a:round/>
            <a:headEnd/>
            <a:tailEnd/>
          </a:ln>
        </p:spPr>
        <p:txBody>
          <a:bodyPr/>
          <a:lstStyle/>
          <a:p>
            <a:endParaRPr lang="ja-JP" altLang="en-US"/>
          </a:p>
        </p:txBody>
      </p:sp>
      <p:sp>
        <p:nvSpPr>
          <p:cNvPr id="31797" name="Line 205"/>
          <p:cNvSpPr>
            <a:spLocks noChangeShapeType="1"/>
          </p:cNvSpPr>
          <p:nvPr/>
        </p:nvSpPr>
        <p:spPr bwMode="auto">
          <a:xfrm>
            <a:off x="7735888" y="5826125"/>
            <a:ext cx="0" cy="42863"/>
          </a:xfrm>
          <a:prstGeom prst="line">
            <a:avLst/>
          </a:prstGeom>
          <a:noFill/>
          <a:ln w="0">
            <a:solidFill>
              <a:srgbClr val="030000"/>
            </a:solidFill>
            <a:round/>
            <a:headEnd/>
            <a:tailEnd/>
          </a:ln>
        </p:spPr>
        <p:txBody>
          <a:bodyPr/>
          <a:lstStyle/>
          <a:p>
            <a:endParaRPr lang="ja-JP" altLang="en-US"/>
          </a:p>
        </p:txBody>
      </p:sp>
      <p:sp>
        <p:nvSpPr>
          <p:cNvPr id="31798" name="Line 206"/>
          <p:cNvSpPr>
            <a:spLocks noChangeShapeType="1"/>
          </p:cNvSpPr>
          <p:nvPr/>
        </p:nvSpPr>
        <p:spPr bwMode="auto">
          <a:xfrm>
            <a:off x="7966075" y="5826125"/>
            <a:ext cx="0" cy="42863"/>
          </a:xfrm>
          <a:prstGeom prst="line">
            <a:avLst/>
          </a:prstGeom>
          <a:noFill/>
          <a:ln w="0">
            <a:solidFill>
              <a:srgbClr val="030000"/>
            </a:solidFill>
            <a:round/>
            <a:headEnd/>
            <a:tailEnd/>
          </a:ln>
        </p:spPr>
        <p:txBody>
          <a:bodyPr/>
          <a:lstStyle/>
          <a:p>
            <a:endParaRPr lang="ja-JP" altLang="en-US"/>
          </a:p>
        </p:txBody>
      </p:sp>
      <p:sp>
        <p:nvSpPr>
          <p:cNvPr id="31799" name="Line 207"/>
          <p:cNvSpPr>
            <a:spLocks noChangeShapeType="1"/>
          </p:cNvSpPr>
          <p:nvPr/>
        </p:nvSpPr>
        <p:spPr bwMode="auto">
          <a:xfrm>
            <a:off x="8193088" y="5826125"/>
            <a:ext cx="0" cy="42863"/>
          </a:xfrm>
          <a:prstGeom prst="line">
            <a:avLst/>
          </a:prstGeom>
          <a:noFill/>
          <a:ln w="0">
            <a:solidFill>
              <a:srgbClr val="030000"/>
            </a:solidFill>
            <a:round/>
            <a:headEnd/>
            <a:tailEnd/>
          </a:ln>
        </p:spPr>
        <p:txBody>
          <a:bodyPr/>
          <a:lstStyle/>
          <a:p>
            <a:endParaRPr lang="ja-JP" altLang="en-US"/>
          </a:p>
        </p:txBody>
      </p:sp>
      <p:sp>
        <p:nvSpPr>
          <p:cNvPr id="31800" name="Line 208"/>
          <p:cNvSpPr>
            <a:spLocks noChangeShapeType="1"/>
          </p:cNvSpPr>
          <p:nvPr/>
        </p:nvSpPr>
        <p:spPr bwMode="auto">
          <a:xfrm>
            <a:off x="8407400" y="5826125"/>
            <a:ext cx="0" cy="42863"/>
          </a:xfrm>
          <a:prstGeom prst="line">
            <a:avLst/>
          </a:prstGeom>
          <a:noFill/>
          <a:ln w="0">
            <a:solidFill>
              <a:srgbClr val="030000"/>
            </a:solidFill>
            <a:round/>
            <a:headEnd/>
            <a:tailEnd/>
          </a:ln>
        </p:spPr>
        <p:txBody>
          <a:bodyPr/>
          <a:lstStyle/>
          <a:p>
            <a:endParaRPr lang="ja-JP" altLang="en-US"/>
          </a:p>
        </p:txBody>
      </p:sp>
      <p:sp>
        <p:nvSpPr>
          <p:cNvPr id="31801" name="Line 209"/>
          <p:cNvSpPr>
            <a:spLocks noChangeShapeType="1"/>
          </p:cNvSpPr>
          <p:nvPr/>
        </p:nvSpPr>
        <p:spPr bwMode="auto">
          <a:xfrm>
            <a:off x="8859838" y="5826125"/>
            <a:ext cx="0" cy="42863"/>
          </a:xfrm>
          <a:prstGeom prst="line">
            <a:avLst/>
          </a:prstGeom>
          <a:noFill/>
          <a:ln w="0">
            <a:solidFill>
              <a:srgbClr val="030000"/>
            </a:solidFill>
            <a:round/>
            <a:headEnd/>
            <a:tailEnd/>
          </a:ln>
        </p:spPr>
        <p:txBody>
          <a:bodyPr/>
          <a:lstStyle/>
          <a:p>
            <a:endParaRPr lang="ja-JP" altLang="en-US"/>
          </a:p>
        </p:txBody>
      </p:sp>
      <p:sp>
        <p:nvSpPr>
          <p:cNvPr id="31802" name="Line 210"/>
          <p:cNvSpPr>
            <a:spLocks noChangeShapeType="1"/>
          </p:cNvSpPr>
          <p:nvPr/>
        </p:nvSpPr>
        <p:spPr bwMode="auto">
          <a:xfrm>
            <a:off x="9080500" y="5826125"/>
            <a:ext cx="0" cy="42863"/>
          </a:xfrm>
          <a:prstGeom prst="line">
            <a:avLst/>
          </a:prstGeom>
          <a:noFill/>
          <a:ln w="0">
            <a:solidFill>
              <a:srgbClr val="030000"/>
            </a:solidFill>
            <a:round/>
            <a:headEnd/>
            <a:tailEnd/>
          </a:ln>
        </p:spPr>
        <p:txBody>
          <a:bodyPr/>
          <a:lstStyle/>
          <a:p>
            <a:endParaRPr lang="ja-JP" altLang="en-US"/>
          </a:p>
        </p:txBody>
      </p:sp>
      <p:sp>
        <p:nvSpPr>
          <p:cNvPr id="31803" name="Line 211"/>
          <p:cNvSpPr>
            <a:spLocks noChangeShapeType="1"/>
          </p:cNvSpPr>
          <p:nvPr/>
        </p:nvSpPr>
        <p:spPr bwMode="auto">
          <a:xfrm>
            <a:off x="9305925" y="5826125"/>
            <a:ext cx="0" cy="42863"/>
          </a:xfrm>
          <a:prstGeom prst="line">
            <a:avLst/>
          </a:prstGeom>
          <a:noFill/>
          <a:ln w="0">
            <a:solidFill>
              <a:srgbClr val="030000"/>
            </a:solidFill>
            <a:round/>
            <a:headEnd/>
            <a:tailEnd/>
          </a:ln>
        </p:spPr>
        <p:txBody>
          <a:bodyPr/>
          <a:lstStyle/>
          <a:p>
            <a:endParaRPr lang="ja-JP" altLang="en-US"/>
          </a:p>
        </p:txBody>
      </p:sp>
      <p:sp>
        <p:nvSpPr>
          <p:cNvPr id="31804" name="Line 212"/>
          <p:cNvSpPr>
            <a:spLocks noChangeShapeType="1"/>
          </p:cNvSpPr>
          <p:nvPr/>
        </p:nvSpPr>
        <p:spPr bwMode="auto">
          <a:xfrm>
            <a:off x="9532938" y="5826125"/>
            <a:ext cx="0" cy="42863"/>
          </a:xfrm>
          <a:prstGeom prst="line">
            <a:avLst/>
          </a:prstGeom>
          <a:noFill/>
          <a:ln w="0">
            <a:solidFill>
              <a:srgbClr val="030000"/>
            </a:solidFill>
            <a:round/>
            <a:headEnd/>
            <a:tailEnd/>
          </a:ln>
        </p:spPr>
        <p:txBody>
          <a:bodyPr/>
          <a:lstStyle/>
          <a:p>
            <a:endParaRPr lang="ja-JP" altLang="en-US"/>
          </a:p>
        </p:txBody>
      </p:sp>
      <p:sp>
        <p:nvSpPr>
          <p:cNvPr id="31805" name="Line 213"/>
          <p:cNvSpPr>
            <a:spLocks noChangeShapeType="1"/>
          </p:cNvSpPr>
          <p:nvPr/>
        </p:nvSpPr>
        <p:spPr bwMode="auto">
          <a:xfrm>
            <a:off x="9747250" y="5826125"/>
            <a:ext cx="0" cy="127000"/>
          </a:xfrm>
          <a:prstGeom prst="line">
            <a:avLst/>
          </a:prstGeom>
          <a:noFill/>
          <a:ln w="0">
            <a:solidFill>
              <a:srgbClr val="030000"/>
            </a:solidFill>
            <a:round/>
            <a:headEnd/>
            <a:tailEnd/>
          </a:ln>
        </p:spPr>
        <p:txBody>
          <a:bodyPr/>
          <a:lstStyle/>
          <a:p>
            <a:endParaRPr lang="ja-JP" altLang="en-US"/>
          </a:p>
        </p:txBody>
      </p:sp>
      <p:sp>
        <p:nvSpPr>
          <p:cNvPr id="31806" name="Rectangle 214"/>
          <p:cNvSpPr>
            <a:spLocks noChangeArrowheads="1"/>
          </p:cNvSpPr>
          <p:nvPr/>
        </p:nvSpPr>
        <p:spPr bwMode="auto">
          <a:xfrm>
            <a:off x="9640888" y="5991225"/>
            <a:ext cx="55562" cy="138113"/>
          </a:xfrm>
          <a:prstGeom prst="rect">
            <a:avLst/>
          </a:prstGeom>
          <a:noFill/>
          <a:ln w="9525">
            <a:noFill/>
            <a:miter lim="800000"/>
            <a:headEnd/>
            <a:tailEnd/>
          </a:ln>
        </p:spPr>
        <p:txBody>
          <a:bodyPr wrap="none" lIns="0" tIns="0" rIns="0" bIns="0">
            <a:spAutoFit/>
          </a:bodyPr>
          <a:lstStyle/>
          <a:p>
            <a:r>
              <a:rPr lang="en-US" altLang="ja-JP" sz="900" b="1">
                <a:solidFill>
                  <a:srgbClr val="030000"/>
                </a:solidFill>
                <a:latin typeface="ＭＳ ゴシック" pitchFamily="49" charset="-128"/>
                <a:ea typeface="ＭＳ ゴシック" pitchFamily="49" charset="-128"/>
              </a:rPr>
              <a:t>8</a:t>
            </a:r>
            <a:endParaRPr lang="en-US" altLang="ja-JP"/>
          </a:p>
        </p:txBody>
      </p:sp>
      <p:sp>
        <p:nvSpPr>
          <p:cNvPr id="31807" name="Line 215"/>
          <p:cNvSpPr>
            <a:spLocks noChangeShapeType="1"/>
          </p:cNvSpPr>
          <p:nvPr/>
        </p:nvSpPr>
        <p:spPr bwMode="auto">
          <a:xfrm>
            <a:off x="10872788" y="5826125"/>
            <a:ext cx="0" cy="85725"/>
          </a:xfrm>
          <a:prstGeom prst="line">
            <a:avLst/>
          </a:prstGeom>
          <a:noFill/>
          <a:ln w="0">
            <a:solidFill>
              <a:srgbClr val="030000"/>
            </a:solidFill>
            <a:round/>
            <a:headEnd/>
            <a:tailEnd/>
          </a:ln>
        </p:spPr>
        <p:txBody>
          <a:bodyPr/>
          <a:lstStyle/>
          <a:p>
            <a:endParaRPr lang="ja-JP" altLang="en-US"/>
          </a:p>
        </p:txBody>
      </p:sp>
      <p:sp>
        <p:nvSpPr>
          <p:cNvPr id="31808" name="Line 216"/>
          <p:cNvSpPr>
            <a:spLocks noChangeShapeType="1"/>
          </p:cNvSpPr>
          <p:nvPr/>
        </p:nvSpPr>
        <p:spPr bwMode="auto">
          <a:xfrm>
            <a:off x="9974263" y="5826125"/>
            <a:ext cx="0" cy="42863"/>
          </a:xfrm>
          <a:prstGeom prst="line">
            <a:avLst/>
          </a:prstGeom>
          <a:noFill/>
          <a:ln w="0">
            <a:solidFill>
              <a:srgbClr val="030000"/>
            </a:solidFill>
            <a:round/>
            <a:headEnd/>
            <a:tailEnd/>
          </a:ln>
        </p:spPr>
        <p:txBody>
          <a:bodyPr/>
          <a:lstStyle/>
          <a:p>
            <a:endParaRPr lang="ja-JP" altLang="en-US"/>
          </a:p>
        </p:txBody>
      </p:sp>
      <p:sp>
        <p:nvSpPr>
          <p:cNvPr id="31809" name="Line 217"/>
          <p:cNvSpPr>
            <a:spLocks noChangeShapeType="1"/>
          </p:cNvSpPr>
          <p:nvPr/>
        </p:nvSpPr>
        <p:spPr bwMode="auto">
          <a:xfrm>
            <a:off x="10199688" y="5826125"/>
            <a:ext cx="0" cy="42863"/>
          </a:xfrm>
          <a:prstGeom prst="line">
            <a:avLst/>
          </a:prstGeom>
          <a:noFill/>
          <a:ln w="0">
            <a:solidFill>
              <a:srgbClr val="030000"/>
            </a:solidFill>
            <a:round/>
            <a:headEnd/>
            <a:tailEnd/>
          </a:ln>
        </p:spPr>
        <p:txBody>
          <a:bodyPr/>
          <a:lstStyle/>
          <a:p>
            <a:endParaRPr lang="ja-JP" altLang="en-US"/>
          </a:p>
        </p:txBody>
      </p:sp>
      <p:sp>
        <p:nvSpPr>
          <p:cNvPr id="31810" name="Line 218"/>
          <p:cNvSpPr>
            <a:spLocks noChangeShapeType="1"/>
          </p:cNvSpPr>
          <p:nvPr/>
        </p:nvSpPr>
        <p:spPr bwMode="auto">
          <a:xfrm>
            <a:off x="10425113" y="5826125"/>
            <a:ext cx="0" cy="42863"/>
          </a:xfrm>
          <a:prstGeom prst="line">
            <a:avLst/>
          </a:prstGeom>
          <a:noFill/>
          <a:ln w="0">
            <a:solidFill>
              <a:srgbClr val="030000"/>
            </a:solidFill>
            <a:round/>
            <a:headEnd/>
            <a:tailEnd/>
          </a:ln>
        </p:spPr>
        <p:txBody>
          <a:bodyPr/>
          <a:lstStyle/>
          <a:p>
            <a:endParaRPr lang="ja-JP" altLang="en-US"/>
          </a:p>
        </p:txBody>
      </p:sp>
      <p:sp>
        <p:nvSpPr>
          <p:cNvPr id="31811" name="Line 219"/>
          <p:cNvSpPr>
            <a:spLocks noChangeShapeType="1"/>
          </p:cNvSpPr>
          <p:nvPr/>
        </p:nvSpPr>
        <p:spPr bwMode="auto">
          <a:xfrm>
            <a:off x="10656888" y="5826125"/>
            <a:ext cx="0" cy="42863"/>
          </a:xfrm>
          <a:prstGeom prst="line">
            <a:avLst/>
          </a:prstGeom>
          <a:noFill/>
          <a:ln w="0">
            <a:solidFill>
              <a:srgbClr val="030000"/>
            </a:solidFill>
            <a:round/>
            <a:headEnd/>
            <a:tailEnd/>
          </a:ln>
        </p:spPr>
        <p:txBody>
          <a:bodyPr/>
          <a:lstStyle/>
          <a:p>
            <a:endParaRPr lang="ja-JP" altLang="en-US"/>
          </a:p>
        </p:txBody>
      </p:sp>
      <p:sp>
        <p:nvSpPr>
          <p:cNvPr id="31812" name="Line 220"/>
          <p:cNvSpPr>
            <a:spLocks noChangeShapeType="1"/>
          </p:cNvSpPr>
          <p:nvPr/>
        </p:nvSpPr>
        <p:spPr bwMode="auto">
          <a:xfrm>
            <a:off x="11098213" y="5826125"/>
            <a:ext cx="0" cy="42863"/>
          </a:xfrm>
          <a:prstGeom prst="line">
            <a:avLst/>
          </a:prstGeom>
          <a:noFill/>
          <a:ln w="0">
            <a:solidFill>
              <a:srgbClr val="030000"/>
            </a:solidFill>
            <a:round/>
            <a:headEnd/>
            <a:tailEnd/>
          </a:ln>
        </p:spPr>
        <p:txBody>
          <a:bodyPr/>
          <a:lstStyle/>
          <a:p>
            <a:endParaRPr lang="ja-JP" altLang="en-US"/>
          </a:p>
        </p:txBody>
      </p:sp>
      <p:sp>
        <p:nvSpPr>
          <p:cNvPr id="31813" name="Line 221"/>
          <p:cNvSpPr>
            <a:spLocks noChangeShapeType="1"/>
          </p:cNvSpPr>
          <p:nvPr/>
        </p:nvSpPr>
        <p:spPr bwMode="auto">
          <a:xfrm>
            <a:off x="11323638" y="5826125"/>
            <a:ext cx="0" cy="42863"/>
          </a:xfrm>
          <a:prstGeom prst="line">
            <a:avLst/>
          </a:prstGeom>
          <a:noFill/>
          <a:ln w="0">
            <a:solidFill>
              <a:srgbClr val="030000"/>
            </a:solidFill>
            <a:round/>
            <a:headEnd/>
            <a:tailEnd/>
          </a:ln>
        </p:spPr>
        <p:txBody>
          <a:bodyPr/>
          <a:lstStyle/>
          <a:p>
            <a:endParaRPr lang="ja-JP" altLang="en-US"/>
          </a:p>
        </p:txBody>
      </p:sp>
      <p:sp>
        <p:nvSpPr>
          <p:cNvPr id="31814" name="Line 222"/>
          <p:cNvSpPr>
            <a:spLocks noChangeShapeType="1"/>
          </p:cNvSpPr>
          <p:nvPr/>
        </p:nvSpPr>
        <p:spPr bwMode="auto">
          <a:xfrm>
            <a:off x="11550650" y="5826125"/>
            <a:ext cx="0" cy="42863"/>
          </a:xfrm>
          <a:prstGeom prst="line">
            <a:avLst/>
          </a:prstGeom>
          <a:noFill/>
          <a:ln w="0">
            <a:solidFill>
              <a:srgbClr val="030000"/>
            </a:solidFill>
            <a:round/>
            <a:headEnd/>
            <a:tailEnd/>
          </a:ln>
        </p:spPr>
        <p:txBody>
          <a:bodyPr/>
          <a:lstStyle/>
          <a:p>
            <a:endParaRPr lang="ja-JP" altLang="en-US"/>
          </a:p>
        </p:txBody>
      </p:sp>
      <p:sp>
        <p:nvSpPr>
          <p:cNvPr id="31815" name="Line 223"/>
          <p:cNvSpPr>
            <a:spLocks noChangeShapeType="1"/>
          </p:cNvSpPr>
          <p:nvPr/>
        </p:nvSpPr>
        <p:spPr bwMode="auto">
          <a:xfrm>
            <a:off x="11771313" y="5826125"/>
            <a:ext cx="0" cy="42863"/>
          </a:xfrm>
          <a:prstGeom prst="line">
            <a:avLst/>
          </a:prstGeom>
          <a:noFill/>
          <a:ln w="0">
            <a:solidFill>
              <a:srgbClr val="030000"/>
            </a:solidFill>
            <a:round/>
            <a:headEnd/>
            <a:tailEnd/>
          </a:ln>
        </p:spPr>
        <p:txBody>
          <a:bodyPr/>
          <a:lstStyle/>
          <a:p>
            <a:endParaRPr lang="ja-JP" altLang="en-US"/>
          </a:p>
        </p:txBody>
      </p:sp>
      <p:sp>
        <p:nvSpPr>
          <p:cNvPr id="31816" name="Line 224"/>
          <p:cNvSpPr>
            <a:spLocks noChangeShapeType="1"/>
          </p:cNvSpPr>
          <p:nvPr/>
        </p:nvSpPr>
        <p:spPr bwMode="auto">
          <a:xfrm>
            <a:off x="11996738" y="5826125"/>
            <a:ext cx="0" cy="127000"/>
          </a:xfrm>
          <a:prstGeom prst="line">
            <a:avLst/>
          </a:prstGeom>
          <a:noFill/>
          <a:ln w="0">
            <a:solidFill>
              <a:srgbClr val="030000"/>
            </a:solidFill>
            <a:round/>
            <a:headEnd/>
            <a:tailEnd/>
          </a:ln>
        </p:spPr>
        <p:txBody>
          <a:bodyPr/>
          <a:lstStyle/>
          <a:p>
            <a:endParaRPr lang="ja-JP" altLang="en-US"/>
          </a:p>
        </p:txBody>
      </p:sp>
      <p:sp>
        <p:nvSpPr>
          <p:cNvPr id="31817" name="Rectangle 225"/>
          <p:cNvSpPr>
            <a:spLocks noChangeArrowheads="1"/>
          </p:cNvSpPr>
          <p:nvPr/>
        </p:nvSpPr>
        <p:spPr bwMode="auto">
          <a:xfrm>
            <a:off x="11771313" y="5991225"/>
            <a:ext cx="112712" cy="138113"/>
          </a:xfrm>
          <a:prstGeom prst="rect">
            <a:avLst/>
          </a:prstGeom>
          <a:noFill/>
          <a:ln w="9525">
            <a:noFill/>
            <a:miter lim="800000"/>
            <a:headEnd/>
            <a:tailEnd/>
          </a:ln>
        </p:spPr>
        <p:txBody>
          <a:bodyPr wrap="none" lIns="0" tIns="0" rIns="0" bIns="0">
            <a:spAutoFit/>
          </a:bodyPr>
          <a:lstStyle/>
          <a:p>
            <a:r>
              <a:rPr lang="en-US" altLang="ja-JP" sz="900" b="1">
                <a:solidFill>
                  <a:srgbClr val="030000"/>
                </a:solidFill>
                <a:latin typeface="ＭＳ ゴシック" pitchFamily="49" charset="-128"/>
                <a:ea typeface="ＭＳ ゴシック" pitchFamily="49" charset="-128"/>
              </a:rPr>
              <a:t>10</a:t>
            </a:r>
            <a:endParaRPr lang="en-US" altLang="ja-JP"/>
          </a:p>
        </p:txBody>
      </p:sp>
      <p:sp>
        <p:nvSpPr>
          <p:cNvPr id="31818" name="Rectangle 226"/>
          <p:cNvSpPr>
            <a:spLocks noChangeArrowheads="1"/>
          </p:cNvSpPr>
          <p:nvPr/>
        </p:nvSpPr>
        <p:spPr bwMode="auto">
          <a:xfrm>
            <a:off x="4629150" y="6278563"/>
            <a:ext cx="0" cy="152400"/>
          </a:xfrm>
          <a:prstGeom prst="rect">
            <a:avLst/>
          </a:prstGeom>
          <a:noFill/>
          <a:ln w="9525">
            <a:noFill/>
            <a:miter lim="800000"/>
            <a:headEnd/>
            <a:tailEnd/>
          </a:ln>
        </p:spPr>
        <p:txBody>
          <a:bodyPr wrap="none" lIns="0" tIns="0" rIns="0" bIns="0">
            <a:spAutoFit/>
          </a:bodyPr>
          <a:lstStyle/>
          <a:p>
            <a:endParaRPr lang="ja-JP" altLang="ja-JP" sz="1000"/>
          </a:p>
        </p:txBody>
      </p:sp>
      <p:sp>
        <p:nvSpPr>
          <p:cNvPr id="31819" name="Text Box 240"/>
          <p:cNvSpPr txBox="1">
            <a:spLocks noChangeArrowheads="1"/>
          </p:cNvSpPr>
          <p:nvPr/>
        </p:nvSpPr>
        <p:spPr bwMode="auto">
          <a:xfrm>
            <a:off x="684213" y="6108700"/>
            <a:ext cx="1341437" cy="338554"/>
          </a:xfrm>
          <a:prstGeom prst="rect">
            <a:avLst/>
          </a:prstGeom>
          <a:noFill/>
          <a:ln w="9525">
            <a:noFill/>
            <a:miter lim="800000"/>
            <a:headEnd/>
            <a:tailEnd/>
          </a:ln>
        </p:spPr>
        <p:txBody>
          <a:bodyPr>
            <a:spAutoFit/>
          </a:bodyPr>
          <a:lstStyle/>
          <a:p>
            <a:pPr>
              <a:spcBef>
                <a:spcPct val="50000"/>
              </a:spcBef>
            </a:pPr>
            <a:r>
              <a:rPr lang="en-US" altLang="ja-JP" sz="1600" b="1" dirty="0"/>
              <a:t>1.64mL</a:t>
            </a:r>
          </a:p>
        </p:txBody>
      </p:sp>
      <p:sp>
        <p:nvSpPr>
          <p:cNvPr id="31820" name="Text Box 241"/>
          <p:cNvSpPr txBox="1">
            <a:spLocks noChangeArrowheads="1"/>
          </p:cNvSpPr>
          <p:nvPr/>
        </p:nvSpPr>
        <p:spPr bwMode="auto">
          <a:xfrm>
            <a:off x="1554798" y="6519446"/>
            <a:ext cx="1341437" cy="338554"/>
          </a:xfrm>
          <a:prstGeom prst="rect">
            <a:avLst/>
          </a:prstGeom>
          <a:noFill/>
          <a:ln w="9525">
            <a:noFill/>
            <a:miter lim="800000"/>
            <a:headEnd/>
            <a:tailEnd/>
          </a:ln>
        </p:spPr>
        <p:txBody>
          <a:bodyPr>
            <a:spAutoFit/>
          </a:bodyPr>
          <a:lstStyle/>
          <a:p>
            <a:pPr>
              <a:spcBef>
                <a:spcPct val="50000"/>
              </a:spcBef>
            </a:pPr>
            <a:r>
              <a:rPr lang="en-US" altLang="ja-JP" sz="1600" b="1" dirty="0"/>
              <a:t>1.80mL</a:t>
            </a:r>
          </a:p>
        </p:txBody>
      </p:sp>
      <p:sp>
        <p:nvSpPr>
          <p:cNvPr id="31821" name="Text Box 242"/>
          <p:cNvSpPr txBox="1">
            <a:spLocks noChangeArrowheads="1"/>
          </p:cNvSpPr>
          <p:nvPr/>
        </p:nvSpPr>
        <p:spPr bwMode="auto">
          <a:xfrm>
            <a:off x="2640013" y="6310313"/>
            <a:ext cx="1341437" cy="338554"/>
          </a:xfrm>
          <a:prstGeom prst="rect">
            <a:avLst/>
          </a:prstGeom>
          <a:noFill/>
          <a:ln w="9525">
            <a:noFill/>
            <a:miter lim="800000"/>
            <a:headEnd/>
            <a:tailEnd/>
          </a:ln>
        </p:spPr>
        <p:txBody>
          <a:bodyPr>
            <a:spAutoFit/>
          </a:bodyPr>
          <a:lstStyle/>
          <a:p>
            <a:pPr>
              <a:spcBef>
                <a:spcPct val="50000"/>
              </a:spcBef>
            </a:pPr>
            <a:r>
              <a:rPr lang="en-US" altLang="ja-JP" sz="1600" b="1" dirty="0"/>
              <a:t>1.89mL</a:t>
            </a:r>
          </a:p>
        </p:txBody>
      </p:sp>
      <p:grpSp>
        <p:nvGrpSpPr>
          <p:cNvPr id="11" name="Group 247"/>
          <p:cNvGrpSpPr>
            <a:grpSpLocks/>
          </p:cNvGrpSpPr>
          <p:nvPr/>
        </p:nvGrpSpPr>
        <p:grpSpPr bwMode="auto">
          <a:xfrm>
            <a:off x="1674813" y="4262438"/>
            <a:ext cx="500062" cy="2032000"/>
            <a:chOff x="1420" y="2524"/>
            <a:chExt cx="315" cy="1280"/>
          </a:xfrm>
        </p:grpSpPr>
        <p:sp>
          <p:nvSpPr>
            <p:cNvPr id="31834" name="Line 230"/>
            <p:cNvSpPr>
              <a:spLocks noChangeShapeType="1"/>
            </p:cNvSpPr>
            <p:nvPr/>
          </p:nvSpPr>
          <p:spPr bwMode="auto">
            <a:xfrm>
              <a:off x="1735" y="2524"/>
              <a:ext cx="0" cy="1203"/>
            </a:xfrm>
            <a:prstGeom prst="line">
              <a:avLst/>
            </a:prstGeom>
            <a:noFill/>
            <a:ln w="12700">
              <a:solidFill>
                <a:schemeClr val="tx1"/>
              </a:solidFill>
              <a:round/>
              <a:headEnd/>
              <a:tailEnd/>
            </a:ln>
          </p:spPr>
          <p:txBody>
            <a:bodyPr/>
            <a:lstStyle/>
            <a:p>
              <a:endParaRPr lang="ja-JP" altLang="en-US"/>
            </a:p>
          </p:txBody>
        </p:sp>
        <p:sp>
          <p:nvSpPr>
            <p:cNvPr id="31835" name="Line 243"/>
            <p:cNvSpPr>
              <a:spLocks noChangeShapeType="1"/>
            </p:cNvSpPr>
            <p:nvPr/>
          </p:nvSpPr>
          <p:spPr bwMode="auto">
            <a:xfrm flipH="1">
              <a:off x="1420" y="3726"/>
              <a:ext cx="313" cy="78"/>
            </a:xfrm>
            <a:prstGeom prst="line">
              <a:avLst/>
            </a:prstGeom>
            <a:noFill/>
            <a:ln w="12700">
              <a:solidFill>
                <a:schemeClr val="tx1"/>
              </a:solidFill>
              <a:round/>
              <a:headEnd/>
              <a:tailEnd/>
            </a:ln>
          </p:spPr>
          <p:txBody>
            <a:bodyPr/>
            <a:lstStyle/>
            <a:p>
              <a:endParaRPr lang="ja-JP" altLang="en-US"/>
            </a:p>
          </p:txBody>
        </p:sp>
      </p:grpSp>
      <p:grpSp>
        <p:nvGrpSpPr>
          <p:cNvPr id="12" name="Group 246"/>
          <p:cNvGrpSpPr>
            <a:grpSpLocks/>
          </p:cNvGrpSpPr>
          <p:nvPr/>
        </p:nvGrpSpPr>
        <p:grpSpPr bwMode="auto">
          <a:xfrm>
            <a:off x="2103438" y="4254500"/>
            <a:ext cx="222250" cy="2211388"/>
            <a:chOff x="1684" y="2531"/>
            <a:chExt cx="140" cy="1393"/>
          </a:xfrm>
        </p:grpSpPr>
        <p:sp>
          <p:nvSpPr>
            <p:cNvPr id="31832" name="Line 231"/>
            <p:cNvSpPr>
              <a:spLocks noChangeShapeType="1"/>
            </p:cNvSpPr>
            <p:nvPr/>
          </p:nvSpPr>
          <p:spPr bwMode="auto">
            <a:xfrm>
              <a:off x="1823" y="2531"/>
              <a:ext cx="0" cy="1203"/>
            </a:xfrm>
            <a:prstGeom prst="line">
              <a:avLst/>
            </a:prstGeom>
            <a:noFill/>
            <a:ln w="12700">
              <a:solidFill>
                <a:schemeClr val="tx1"/>
              </a:solidFill>
              <a:round/>
              <a:headEnd/>
              <a:tailEnd/>
            </a:ln>
          </p:spPr>
          <p:txBody>
            <a:bodyPr/>
            <a:lstStyle/>
            <a:p>
              <a:endParaRPr lang="ja-JP" altLang="en-US"/>
            </a:p>
          </p:txBody>
        </p:sp>
        <p:sp>
          <p:nvSpPr>
            <p:cNvPr id="31833" name="Line 244"/>
            <p:cNvSpPr>
              <a:spLocks noChangeShapeType="1"/>
            </p:cNvSpPr>
            <p:nvPr/>
          </p:nvSpPr>
          <p:spPr bwMode="auto">
            <a:xfrm flipH="1">
              <a:off x="1684" y="3731"/>
              <a:ext cx="140" cy="193"/>
            </a:xfrm>
            <a:prstGeom prst="line">
              <a:avLst/>
            </a:prstGeom>
            <a:noFill/>
            <a:ln w="12700">
              <a:solidFill>
                <a:schemeClr val="tx1"/>
              </a:solidFill>
              <a:round/>
              <a:headEnd/>
              <a:tailEnd/>
            </a:ln>
          </p:spPr>
          <p:txBody>
            <a:bodyPr/>
            <a:lstStyle/>
            <a:p>
              <a:endParaRPr lang="ja-JP" altLang="en-US"/>
            </a:p>
          </p:txBody>
        </p:sp>
      </p:grpSp>
      <p:grpSp>
        <p:nvGrpSpPr>
          <p:cNvPr id="13" name="Group 248"/>
          <p:cNvGrpSpPr>
            <a:grpSpLocks/>
          </p:cNvGrpSpPr>
          <p:nvPr/>
        </p:nvGrpSpPr>
        <p:grpSpPr bwMode="auto">
          <a:xfrm>
            <a:off x="2449513" y="4284663"/>
            <a:ext cx="234950" cy="2165350"/>
            <a:chOff x="1908" y="2532"/>
            <a:chExt cx="148" cy="1364"/>
          </a:xfrm>
        </p:grpSpPr>
        <p:sp>
          <p:nvSpPr>
            <p:cNvPr id="31830" name="Line 232"/>
            <p:cNvSpPr>
              <a:spLocks noChangeShapeType="1"/>
            </p:cNvSpPr>
            <p:nvPr/>
          </p:nvSpPr>
          <p:spPr bwMode="auto">
            <a:xfrm>
              <a:off x="1908" y="2532"/>
              <a:ext cx="0" cy="1203"/>
            </a:xfrm>
            <a:prstGeom prst="line">
              <a:avLst/>
            </a:prstGeom>
            <a:noFill/>
            <a:ln w="12700">
              <a:solidFill>
                <a:schemeClr val="tx1"/>
              </a:solidFill>
              <a:round/>
              <a:headEnd/>
              <a:tailEnd/>
            </a:ln>
          </p:spPr>
          <p:txBody>
            <a:bodyPr/>
            <a:lstStyle/>
            <a:p>
              <a:endParaRPr lang="ja-JP" altLang="en-US"/>
            </a:p>
          </p:txBody>
        </p:sp>
        <p:sp>
          <p:nvSpPr>
            <p:cNvPr id="31831" name="Line 245"/>
            <p:cNvSpPr>
              <a:spLocks noChangeShapeType="1"/>
            </p:cNvSpPr>
            <p:nvPr/>
          </p:nvSpPr>
          <p:spPr bwMode="auto">
            <a:xfrm>
              <a:off x="1908" y="3734"/>
              <a:ext cx="148" cy="162"/>
            </a:xfrm>
            <a:prstGeom prst="line">
              <a:avLst/>
            </a:prstGeom>
            <a:noFill/>
            <a:ln w="12700">
              <a:solidFill>
                <a:schemeClr val="tx1"/>
              </a:solidFill>
              <a:round/>
              <a:headEnd/>
              <a:tailEnd/>
            </a:ln>
          </p:spPr>
          <p:txBody>
            <a:bodyPr/>
            <a:lstStyle/>
            <a:p>
              <a:endParaRPr lang="ja-JP" altLang="en-US"/>
            </a:p>
          </p:txBody>
        </p:sp>
      </p:grpSp>
      <p:sp>
        <p:nvSpPr>
          <p:cNvPr id="31825" name="Rectangle 227"/>
          <p:cNvSpPr>
            <a:spLocks noChangeArrowheads="1"/>
          </p:cNvSpPr>
          <p:nvPr/>
        </p:nvSpPr>
        <p:spPr bwMode="auto">
          <a:xfrm>
            <a:off x="3979296" y="3886881"/>
            <a:ext cx="5480050" cy="2525713"/>
          </a:xfrm>
          <a:prstGeom prst="rect">
            <a:avLst/>
          </a:prstGeom>
          <a:solidFill>
            <a:schemeClr val="bg1"/>
          </a:solidFill>
          <a:ln w="9525">
            <a:noFill/>
            <a:miter lim="800000"/>
            <a:headEnd/>
            <a:tailEnd/>
          </a:ln>
        </p:spPr>
        <p:txBody>
          <a:bodyPr wrap="none" anchor="ctr"/>
          <a:lstStyle/>
          <a:p>
            <a:endParaRPr lang="ja-JP" altLang="en-US"/>
          </a:p>
        </p:txBody>
      </p:sp>
      <p:sp>
        <p:nvSpPr>
          <p:cNvPr id="31826" name="Text Box 252"/>
          <p:cNvSpPr txBox="1">
            <a:spLocks noChangeArrowheads="1"/>
          </p:cNvSpPr>
          <p:nvPr/>
        </p:nvSpPr>
        <p:spPr bwMode="auto">
          <a:xfrm>
            <a:off x="4618831" y="4044844"/>
            <a:ext cx="4248150" cy="2169825"/>
          </a:xfrm>
          <a:prstGeom prst="rect">
            <a:avLst/>
          </a:prstGeom>
          <a:noFill/>
          <a:ln w="9525">
            <a:noFill/>
            <a:miter lim="800000"/>
            <a:headEnd/>
            <a:tailEnd/>
          </a:ln>
        </p:spPr>
        <p:txBody>
          <a:bodyPr>
            <a:spAutoFit/>
          </a:bodyPr>
          <a:lstStyle/>
          <a:p>
            <a:pPr>
              <a:spcBef>
                <a:spcPct val="50000"/>
              </a:spcBef>
            </a:pPr>
            <a:r>
              <a:rPr lang="ja-JP" altLang="en-US" sz="1800" dirty="0"/>
              <a:t>１）溶媒和した有機溶媒とアルキル基の両方が固定相として働く</a:t>
            </a:r>
            <a:r>
              <a:rPr lang="ja-JP" altLang="en-US" sz="1800" dirty="0" smtClean="0"/>
              <a:t>。</a:t>
            </a:r>
            <a:endParaRPr lang="en-US" altLang="ja-JP" sz="1800" dirty="0" smtClean="0"/>
          </a:p>
          <a:p>
            <a:pPr>
              <a:spcBef>
                <a:spcPct val="50000"/>
              </a:spcBef>
            </a:pPr>
            <a:r>
              <a:rPr lang="ja-JP" altLang="en-US" sz="1800" dirty="0" smtClean="0"/>
              <a:t>２</a:t>
            </a:r>
            <a:r>
              <a:rPr lang="ja-JP" altLang="en-US" sz="1800" dirty="0"/>
              <a:t>）溶媒和量の多い場合</a:t>
            </a:r>
            <a:r>
              <a:rPr lang="ja-JP" altLang="en-US" sz="1800" dirty="0" smtClean="0"/>
              <a:t>に</a:t>
            </a:r>
            <a:r>
              <a:rPr lang="ja-JP" altLang="en-US" dirty="0" smtClean="0"/>
              <a:t>ｔ</a:t>
            </a:r>
            <a:r>
              <a:rPr lang="ja-JP" altLang="en-US" sz="1200" dirty="0" smtClean="0"/>
              <a:t>０</a:t>
            </a:r>
            <a:r>
              <a:rPr lang="ja-JP" altLang="en-US" sz="1800" dirty="0" smtClean="0"/>
              <a:t>は</a:t>
            </a:r>
            <a:r>
              <a:rPr lang="ja-JP" altLang="en-US" sz="1800" dirty="0"/>
              <a:t>小さくなる</a:t>
            </a:r>
          </a:p>
          <a:p>
            <a:pPr>
              <a:spcBef>
                <a:spcPct val="50000"/>
              </a:spcBef>
            </a:pPr>
            <a:r>
              <a:rPr lang="ja-JP" altLang="en-US" sz="1800" dirty="0"/>
              <a:t>３）</a:t>
            </a:r>
            <a:r>
              <a:rPr lang="en-US" altLang="ja-JP" sz="1800" dirty="0"/>
              <a:t>THF</a:t>
            </a:r>
            <a:r>
              <a:rPr lang="ja-JP" altLang="en-US" sz="1800" dirty="0"/>
              <a:t>はメタンノールに比べ，</a:t>
            </a:r>
            <a:r>
              <a:rPr lang="en-US" altLang="ja-JP" sz="1800" dirty="0"/>
              <a:t>0.25mL</a:t>
            </a:r>
            <a:r>
              <a:rPr lang="ja-JP" altLang="en-US" sz="1800" dirty="0"/>
              <a:t>（</a:t>
            </a:r>
            <a:r>
              <a:rPr lang="en-US" altLang="ja-JP" sz="1800" dirty="0"/>
              <a:t>=1.89-1.64</a:t>
            </a:r>
            <a:r>
              <a:rPr lang="ja-JP" altLang="en-US" sz="1800" dirty="0"/>
              <a:t>）多くアルキル基に溶媒和していることになる</a:t>
            </a:r>
          </a:p>
        </p:txBody>
      </p:sp>
      <p:sp>
        <p:nvSpPr>
          <p:cNvPr id="31827" name="Line 239"/>
          <p:cNvSpPr>
            <a:spLocks noChangeShapeType="1"/>
          </p:cNvSpPr>
          <p:nvPr/>
        </p:nvSpPr>
        <p:spPr bwMode="auto">
          <a:xfrm>
            <a:off x="1035050" y="3552825"/>
            <a:ext cx="920750" cy="936625"/>
          </a:xfrm>
          <a:prstGeom prst="line">
            <a:avLst/>
          </a:prstGeom>
          <a:noFill/>
          <a:ln w="92075">
            <a:solidFill>
              <a:srgbClr val="FFCC00"/>
            </a:solidFill>
            <a:round/>
            <a:headEnd/>
            <a:tailEnd type="triangle" w="med" len="med"/>
          </a:ln>
        </p:spPr>
        <p:txBody>
          <a:bodyPr/>
          <a:lstStyle/>
          <a:p>
            <a:endParaRPr lang="ja-JP" altLang="en-US"/>
          </a:p>
        </p:txBody>
      </p:sp>
      <p:sp>
        <p:nvSpPr>
          <p:cNvPr id="31828" name="Text Box 238"/>
          <p:cNvSpPr txBox="1">
            <a:spLocks noChangeArrowheads="1"/>
          </p:cNvSpPr>
          <p:nvPr/>
        </p:nvSpPr>
        <p:spPr bwMode="auto">
          <a:xfrm>
            <a:off x="0" y="3851275"/>
            <a:ext cx="2436813" cy="461665"/>
          </a:xfrm>
          <a:prstGeom prst="rect">
            <a:avLst/>
          </a:prstGeom>
          <a:noFill/>
          <a:ln w="9525">
            <a:noFill/>
            <a:miter lim="800000"/>
            <a:headEnd/>
            <a:tailEnd/>
          </a:ln>
        </p:spPr>
        <p:txBody>
          <a:bodyPr>
            <a:spAutoFit/>
          </a:bodyPr>
          <a:lstStyle/>
          <a:p>
            <a:pPr>
              <a:spcBef>
                <a:spcPct val="50000"/>
              </a:spcBef>
            </a:pPr>
            <a:r>
              <a:rPr lang="ja-JP" altLang="en-US" sz="1800" dirty="0"/>
              <a:t>ウラシル</a:t>
            </a:r>
            <a:r>
              <a:rPr lang="ja-JP" altLang="en-US" dirty="0"/>
              <a:t>ｔ</a:t>
            </a:r>
            <a:r>
              <a:rPr lang="ja-JP" altLang="en-US" sz="1200" dirty="0"/>
              <a:t>０</a:t>
            </a:r>
            <a:r>
              <a:rPr lang="ja-JP" altLang="en-US" sz="1800" dirty="0"/>
              <a:t>の溶出量</a:t>
            </a:r>
          </a:p>
        </p:txBody>
      </p:sp>
      <p:pic>
        <p:nvPicPr>
          <p:cNvPr id="6164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78075"/>
          <a:stretch/>
        </p:blipFill>
        <p:spPr bwMode="auto">
          <a:xfrm>
            <a:off x="206303" y="3763963"/>
            <a:ext cx="3838720"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78" name="スライド番号プレースホルダ 4"/>
          <p:cNvSpPr txBox="1">
            <a:spLocks/>
          </p:cNvSpPr>
          <p:nvPr/>
        </p:nvSpPr>
        <p:spPr bwMode="auto">
          <a:xfrm>
            <a:off x="7010400" y="6381750"/>
            <a:ext cx="2133600" cy="476250"/>
          </a:xfrm>
          <a:prstGeom prst="rect">
            <a:avLst/>
          </a:prstGeom>
          <a:noFill/>
          <a:ln w="9525">
            <a:noFill/>
            <a:miter lim="800000"/>
            <a:headEnd/>
            <a:tailEnd/>
          </a:ln>
        </p:spPr>
        <p:txBody>
          <a:bodyPr/>
          <a:lstStyle/>
          <a:p>
            <a:pPr algn="r"/>
            <a:endParaRPr lang="en-US" altLang="ja-JP" sz="1400" dirty="0"/>
          </a:p>
        </p:txBody>
      </p:sp>
    </p:spTree>
  </p:cSld>
  <p:clrMapOvr>
    <a:masterClrMapping/>
  </p:clrMapOvr>
  <p:transition>
    <p:pull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スライド番号プレースホルダ 6"/>
          <p:cNvSpPr>
            <a:spLocks noGrp="1"/>
          </p:cNvSpPr>
          <p:nvPr>
            <p:ph type="sldNum" sz="quarter" idx="12"/>
          </p:nvPr>
        </p:nvSpPr>
        <p:spPr>
          <a:noFill/>
        </p:spPr>
        <p:txBody>
          <a:bodyPr/>
          <a:lstStyle/>
          <a:p>
            <a:fld id="{E6672883-EDB4-4F8C-9882-F51122AE8F64}" type="slidenum">
              <a:rPr lang="en-US" altLang="ja-JP" smtClean="0"/>
              <a:pPr/>
              <a:t>42</a:t>
            </a:fld>
            <a:endParaRPr lang="en-US" altLang="ja-JP" smtClean="0"/>
          </a:p>
        </p:txBody>
      </p:sp>
      <p:sp>
        <p:nvSpPr>
          <p:cNvPr id="74754" name="Rectangle 2"/>
          <p:cNvSpPr>
            <a:spLocks noGrp="1" noChangeArrowheads="1"/>
          </p:cNvSpPr>
          <p:nvPr>
            <p:ph type="title"/>
          </p:nvPr>
        </p:nvSpPr>
        <p:spPr>
          <a:xfrm>
            <a:off x="993263" y="0"/>
            <a:ext cx="7793039" cy="1143000"/>
          </a:xfrm>
        </p:spPr>
        <p:txBody>
          <a:bodyPr/>
          <a:lstStyle/>
          <a:p>
            <a:pPr eaLnBrk="1" hangingPunct="1">
              <a:defRPr/>
            </a:pPr>
            <a:r>
              <a:rPr lang="en-US" altLang="ja-JP" sz="3600" dirty="0" smtClean="0"/>
              <a:t>C18</a:t>
            </a:r>
            <a:r>
              <a:rPr lang="ja-JP" altLang="en-US" sz="3600" dirty="0" smtClean="0"/>
              <a:t>固定相への分配量（溶媒和量）</a:t>
            </a:r>
          </a:p>
        </p:txBody>
      </p:sp>
      <p:sp>
        <p:nvSpPr>
          <p:cNvPr id="9221" name="Text Box 3"/>
          <p:cNvSpPr txBox="1">
            <a:spLocks noChangeArrowheads="1"/>
          </p:cNvSpPr>
          <p:nvPr/>
        </p:nvSpPr>
        <p:spPr bwMode="auto">
          <a:xfrm>
            <a:off x="5499100" y="1485900"/>
            <a:ext cx="3016250" cy="952999"/>
          </a:xfrm>
          <a:prstGeom prst="rect">
            <a:avLst/>
          </a:prstGeom>
          <a:noFill/>
          <a:ln w="9525">
            <a:noFill/>
            <a:miter lim="800000"/>
            <a:headEnd/>
            <a:tailEnd/>
          </a:ln>
        </p:spPr>
        <p:txBody>
          <a:bodyPr lIns="62911" tIns="31455" rIns="62911" bIns="31455">
            <a:spAutoFit/>
          </a:bodyPr>
          <a:lstStyle/>
          <a:p>
            <a:pPr defTabSz="881063">
              <a:lnSpc>
                <a:spcPct val="80000"/>
              </a:lnSpc>
              <a:spcBef>
                <a:spcPct val="50000"/>
              </a:spcBef>
            </a:pPr>
            <a:r>
              <a:rPr lang="ja-JP" altLang="en-US" sz="1700" dirty="0"/>
              <a:t>カラム：</a:t>
            </a:r>
            <a:r>
              <a:rPr lang="en-US" altLang="ja-JP" sz="1700" dirty="0"/>
              <a:t>C18</a:t>
            </a:r>
            <a:r>
              <a:rPr lang="ja-JP" altLang="en-US" sz="1700" dirty="0" err="1" smtClean="0"/>
              <a:t>，</a:t>
            </a:r>
            <a:r>
              <a:rPr lang="en-US" altLang="ja-JP" sz="1700" dirty="0" smtClean="0"/>
              <a:t>C28, C8</a:t>
            </a:r>
            <a:r>
              <a:rPr lang="ja-JP" altLang="en-US" sz="1700" dirty="0"/>
              <a:t>　</a:t>
            </a:r>
          </a:p>
          <a:p>
            <a:pPr defTabSz="881063">
              <a:lnSpc>
                <a:spcPct val="80000"/>
              </a:lnSpc>
              <a:spcBef>
                <a:spcPct val="50000"/>
              </a:spcBef>
            </a:pPr>
            <a:r>
              <a:rPr lang="ja-JP" altLang="en-US" sz="1700" dirty="0"/>
              <a:t>　　　　　</a:t>
            </a:r>
            <a:r>
              <a:rPr lang="en-US" altLang="ja-JP" sz="1700" dirty="0"/>
              <a:t>4.6x150mm</a:t>
            </a:r>
          </a:p>
          <a:p>
            <a:pPr defTabSz="881063">
              <a:lnSpc>
                <a:spcPct val="80000"/>
              </a:lnSpc>
              <a:spcBef>
                <a:spcPct val="50000"/>
              </a:spcBef>
            </a:pPr>
            <a:endParaRPr lang="en-US" altLang="ja-JP" sz="1700" dirty="0"/>
          </a:p>
        </p:txBody>
      </p:sp>
      <p:sp>
        <p:nvSpPr>
          <p:cNvPr id="9222" name="Text Box 4"/>
          <p:cNvSpPr txBox="1">
            <a:spLocks noChangeArrowheads="1"/>
          </p:cNvSpPr>
          <p:nvPr/>
        </p:nvSpPr>
        <p:spPr bwMode="auto">
          <a:xfrm>
            <a:off x="5472113" y="2176463"/>
            <a:ext cx="3016250" cy="4746345"/>
          </a:xfrm>
          <a:prstGeom prst="rect">
            <a:avLst/>
          </a:prstGeom>
          <a:noFill/>
          <a:ln w="9525">
            <a:noFill/>
            <a:miter lim="800000"/>
            <a:headEnd/>
            <a:tailEnd/>
          </a:ln>
        </p:spPr>
        <p:txBody>
          <a:bodyPr lIns="62911" tIns="31455" rIns="62911" bIns="31455">
            <a:spAutoFit/>
          </a:bodyPr>
          <a:lstStyle/>
          <a:p>
            <a:pPr defTabSz="881063">
              <a:lnSpc>
                <a:spcPct val="80000"/>
              </a:lnSpc>
              <a:spcBef>
                <a:spcPct val="50000"/>
              </a:spcBef>
            </a:pPr>
            <a:r>
              <a:rPr lang="ja-JP" altLang="en-US" sz="1700" dirty="0"/>
              <a:t>１）</a:t>
            </a:r>
            <a:r>
              <a:rPr lang="en-US" altLang="ja-JP" sz="1700" dirty="0"/>
              <a:t>4.6x150mm</a:t>
            </a:r>
            <a:r>
              <a:rPr lang="ja-JP" altLang="en-US" sz="1700" dirty="0"/>
              <a:t>カラムに</a:t>
            </a:r>
            <a:r>
              <a:rPr lang="en-US" altLang="ja-JP" sz="1700" dirty="0"/>
              <a:t>C18</a:t>
            </a:r>
            <a:r>
              <a:rPr lang="ja-JP" altLang="en-US" sz="1700" dirty="0"/>
              <a:t>充填剤は約</a:t>
            </a:r>
            <a:r>
              <a:rPr lang="en-US" altLang="ja-JP" sz="1700" dirty="0"/>
              <a:t>1.5g</a:t>
            </a:r>
            <a:r>
              <a:rPr lang="ja-JP" altLang="en-US" sz="1700" dirty="0"/>
              <a:t>入っている</a:t>
            </a:r>
          </a:p>
          <a:p>
            <a:pPr defTabSz="881063">
              <a:lnSpc>
                <a:spcPct val="80000"/>
              </a:lnSpc>
              <a:spcBef>
                <a:spcPct val="50000"/>
              </a:spcBef>
            </a:pPr>
            <a:r>
              <a:rPr lang="ja-JP" altLang="en-US" sz="1700" dirty="0"/>
              <a:t>２）</a:t>
            </a:r>
            <a:r>
              <a:rPr lang="en-US" altLang="ja-JP" sz="1700" dirty="0"/>
              <a:t>C18</a:t>
            </a:r>
            <a:r>
              <a:rPr lang="ja-JP" altLang="en-US" sz="1700" dirty="0"/>
              <a:t>の炭素含有量</a:t>
            </a:r>
            <a:r>
              <a:rPr lang="en-US" altLang="ja-JP" sz="1700" dirty="0"/>
              <a:t>16%</a:t>
            </a:r>
            <a:r>
              <a:rPr lang="ja-JP" altLang="en-US" sz="1700" dirty="0"/>
              <a:t>　</a:t>
            </a:r>
          </a:p>
          <a:p>
            <a:pPr defTabSz="881063">
              <a:lnSpc>
                <a:spcPct val="80000"/>
              </a:lnSpc>
              <a:spcBef>
                <a:spcPct val="50000"/>
              </a:spcBef>
            </a:pPr>
            <a:r>
              <a:rPr lang="ja-JP" altLang="en-US" sz="1700" dirty="0"/>
              <a:t>　　</a:t>
            </a:r>
            <a:r>
              <a:rPr lang="en-US" altLang="ja-JP" sz="1700" dirty="0" smtClean="0"/>
              <a:t>C28</a:t>
            </a:r>
            <a:r>
              <a:rPr lang="ja-JP" altLang="en-US" sz="1700" dirty="0"/>
              <a:t>の炭素含有量</a:t>
            </a:r>
            <a:r>
              <a:rPr lang="en-US" altLang="ja-JP" sz="1700" dirty="0"/>
              <a:t>16%</a:t>
            </a:r>
          </a:p>
          <a:p>
            <a:pPr defTabSz="881063">
              <a:lnSpc>
                <a:spcPct val="80000"/>
              </a:lnSpc>
              <a:spcBef>
                <a:spcPct val="50000"/>
              </a:spcBef>
            </a:pPr>
            <a:r>
              <a:rPr lang="ja-JP" altLang="en-US" sz="1700" dirty="0"/>
              <a:t>カラム内のアルキル基の容量は約</a:t>
            </a:r>
            <a:r>
              <a:rPr lang="en-US" altLang="ja-JP" sz="1700" b="1" dirty="0"/>
              <a:t>0.35mL</a:t>
            </a:r>
            <a:r>
              <a:rPr lang="ja-JP" altLang="en-US" sz="1700" dirty="0"/>
              <a:t>と計算される</a:t>
            </a:r>
          </a:p>
          <a:p>
            <a:pPr defTabSz="881063">
              <a:lnSpc>
                <a:spcPct val="80000"/>
              </a:lnSpc>
              <a:spcBef>
                <a:spcPct val="50000"/>
              </a:spcBef>
            </a:pPr>
            <a:endParaRPr lang="ja-JP" altLang="en-US" sz="1700" dirty="0"/>
          </a:p>
          <a:p>
            <a:pPr defTabSz="881063">
              <a:lnSpc>
                <a:spcPct val="80000"/>
              </a:lnSpc>
              <a:spcBef>
                <a:spcPct val="50000"/>
              </a:spcBef>
            </a:pPr>
            <a:r>
              <a:rPr lang="ja-JP" altLang="en-US" sz="1700" dirty="0"/>
              <a:t>有機溶媒濃度</a:t>
            </a:r>
            <a:r>
              <a:rPr lang="en-US" altLang="ja-JP" sz="1700" dirty="0"/>
              <a:t>20%</a:t>
            </a:r>
            <a:r>
              <a:rPr lang="ja-JP" altLang="en-US" sz="1700" dirty="0"/>
              <a:t>でメタノールは約</a:t>
            </a:r>
            <a:r>
              <a:rPr lang="en-US" altLang="ja-JP" sz="1700" dirty="0"/>
              <a:t>0.04mL</a:t>
            </a:r>
            <a:r>
              <a:rPr lang="ja-JP" altLang="en-US" sz="1700" dirty="0" err="1"/>
              <a:t>，</a:t>
            </a:r>
            <a:r>
              <a:rPr lang="ja-JP" altLang="en-US" sz="1700" dirty="0"/>
              <a:t>アセトニトリルは約</a:t>
            </a:r>
            <a:r>
              <a:rPr lang="en-US" altLang="ja-JP" sz="1700" dirty="0"/>
              <a:t>0.1mL</a:t>
            </a:r>
            <a:r>
              <a:rPr lang="ja-JP" altLang="en-US" sz="1700" dirty="0" err="1"/>
              <a:t>，</a:t>
            </a:r>
            <a:r>
              <a:rPr lang="ja-JP" altLang="en-US" sz="1700" dirty="0"/>
              <a:t>テトラヒドロフランは約</a:t>
            </a:r>
            <a:r>
              <a:rPr lang="en-US" altLang="ja-JP" sz="1700" dirty="0"/>
              <a:t>0.15mL</a:t>
            </a:r>
            <a:r>
              <a:rPr lang="ja-JP" altLang="en-US" sz="1700" dirty="0"/>
              <a:t>溶媒和している。</a:t>
            </a:r>
          </a:p>
          <a:p>
            <a:pPr defTabSz="881063">
              <a:lnSpc>
                <a:spcPct val="80000"/>
              </a:lnSpc>
              <a:spcBef>
                <a:spcPct val="50000"/>
              </a:spcBef>
            </a:pPr>
            <a:r>
              <a:rPr lang="en-US" altLang="ja-JP" sz="1700" b="1" dirty="0">
                <a:solidFill>
                  <a:srgbClr val="CC0066"/>
                </a:solidFill>
              </a:rPr>
              <a:t>82%</a:t>
            </a:r>
            <a:r>
              <a:rPr lang="ja-JP" altLang="en-US" sz="1700" b="1" dirty="0">
                <a:solidFill>
                  <a:srgbClr val="CC0066"/>
                </a:solidFill>
              </a:rPr>
              <a:t>メタノールの溶媒和量を</a:t>
            </a:r>
            <a:r>
              <a:rPr lang="en-US" altLang="ja-JP" sz="1700" b="1" dirty="0">
                <a:solidFill>
                  <a:srgbClr val="CC0066"/>
                </a:solidFill>
              </a:rPr>
              <a:t>0.06mL</a:t>
            </a:r>
            <a:r>
              <a:rPr lang="ja-JP" altLang="en-US" sz="1700" b="1" dirty="0">
                <a:solidFill>
                  <a:srgbClr val="CC0066"/>
                </a:solidFill>
              </a:rPr>
              <a:t>と仮定すると，ウラシルの溶出量から</a:t>
            </a:r>
            <a:r>
              <a:rPr lang="en-US" altLang="ja-JP" sz="1700" b="1" dirty="0">
                <a:solidFill>
                  <a:srgbClr val="CC0066"/>
                </a:solidFill>
              </a:rPr>
              <a:t>74%</a:t>
            </a:r>
            <a:r>
              <a:rPr lang="ja-JP" altLang="en-US" sz="1700" b="1" dirty="0">
                <a:solidFill>
                  <a:srgbClr val="CC0066"/>
                </a:solidFill>
              </a:rPr>
              <a:t>アセトニトリルと</a:t>
            </a:r>
            <a:r>
              <a:rPr lang="en-US" altLang="ja-JP" sz="1700" b="1" dirty="0">
                <a:solidFill>
                  <a:srgbClr val="CC0066"/>
                </a:solidFill>
              </a:rPr>
              <a:t>50%THF</a:t>
            </a:r>
            <a:r>
              <a:rPr lang="ja-JP" altLang="en-US" sz="1700" b="1" dirty="0">
                <a:solidFill>
                  <a:srgbClr val="CC0066"/>
                </a:solidFill>
              </a:rPr>
              <a:t>の溶媒和量はそれぞれ</a:t>
            </a:r>
            <a:r>
              <a:rPr lang="en-US" altLang="ja-JP" sz="1700" b="1" dirty="0">
                <a:solidFill>
                  <a:srgbClr val="CC0066"/>
                </a:solidFill>
              </a:rPr>
              <a:t>0.15mL</a:t>
            </a:r>
            <a:r>
              <a:rPr lang="ja-JP" altLang="en-US" sz="1700" b="1" dirty="0">
                <a:solidFill>
                  <a:srgbClr val="CC0066"/>
                </a:solidFill>
              </a:rPr>
              <a:t>と</a:t>
            </a:r>
            <a:r>
              <a:rPr lang="en-US" altLang="ja-JP" sz="1700" b="1" dirty="0">
                <a:solidFill>
                  <a:srgbClr val="CC0066"/>
                </a:solidFill>
              </a:rPr>
              <a:t>0.31mL</a:t>
            </a:r>
            <a:r>
              <a:rPr lang="ja-JP" altLang="en-US" sz="1700" b="1" dirty="0">
                <a:solidFill>
                  <a:srgbClr val="CC0066"/>
                </a:solidFill>
              </a:rPr>
              <a:t>となる</a:t>
            </a:r>
          </a:p>
          <a:p>
            <a:pPr defTabSz="881063">
              <a:lnSpc>
                <a:spcPct val="80000"/>
              </a:lnSpc>
              <a:spcBef>
                <a:spcPct val="50000"/>
              </a:spcBef>
            </a:pPr>
            <a:endParaRPr lang="en-US" altLang="ja-JP" sz="1700" b="1" dirty="0">
              <a:solidFill>
                <a:srgbClr val="CC0066"/>
              </a:solidFill>
            </a:endParaRPr>
          </a:p>
        </p:txBody>
      </p:sp>
      <p:sp>
        <p:nvSpPr>
          <p:cNvPr id="9223" name="Line 120"/>
          <p:cNvSpPr>
            <a:spLocks noChangeShapeType="1"/>
          </p:cNvSpPr>
          <p:nvPr/>
        </p:nvSpPr>
        <p:spPr bwMode="auto">
          <a:xfrm>
            <a:off x="-19050" y="495300"/>
            <a:ext cx="0" cy="2076450"/>
          </a:xfrm>
          <a:prstGeom prst="line">
            <a:avLst/>
          </a:prstGeom>
          <a:noFill/>
          <a:ln w="9525">
            <a:solidFill>
              <a:schemeClr val="tx1"/>
            </a:solidFill>
            <a:round/>
            <a:headEnd/>
            <a:tailEnd/>
          </a:ln>
        </p:spPr>
        <p:txBody>
          <a:bodyPr/>
          <a:lstStyle/>
          <a:p>
            <a:endParaRPr lang="ja-JP" altLang="en-US"/>
          </a:p>
        </p:txBody>
      </p:sp>
      <p:grpSp>
        <p:nvGrpSpPr>
          <p:cNvPr id="2" name="グループ化 93"/>
          <p:cNvGrpSpPr>
            <a:grpSpLocks/>
          </p:cNvGrpSpPr>
          <p:nvPr/>
        </p:nvGrpSpPr>
        <p:grpSpPr bwMode="auto">
          <a:xfrm>
            <a:off x="219075" y="1228725"/>
            <a:ext cx="5157788" cy="5629275"/>
            <a:chOff x="219076" y="1228725"/>
            <a:chExt cx="5157787" cy="5629275"/>
          </a:xfrm>
        </p:grpSpPr>
        <p:grpSp>
          <p:nvGrpSpPr>
            <p:cNvPr id="3" name="Group 131"/>
            <p:cNvGrpSpPr>
              <a:grpSpLocks/>
            </p:cNvGrpSpPr>
            <p:nvPr/>
          </p:nvGrpSpPr>
          <p:grpSpPr bwMode="auto">
            <a:xfrm>
              <a:off x="219076" y="1228725"/>
              <a:ext cx="5157787" cy="5629275"/>
              <a:chOff x="138" y="774"/>
              <a:chExt cx="3249" cy="3546"/>
            </a:xfrm>
          </p:grpSpPr>
          <p:graphicFrame>
            <p:nvGraphicFramePr>
              <p:cNvPr id="9218" name="Object 52"/>
              <p:cNvGraphicFramePr>
                <a:graphicFrameLocks noChangeAspect="1"/>
              </p:cNvGraphicFramePr>
              <p:nvPr/>
            </p:nvGraphicFramePr>
            <p:xfrm>
              <a:off x="138" y="774"/>
              <a:ext cx="3249" cy="3546"/>
            </p:xfrm>
            <a:graphic>
              <a:graphicData uri="http://schemas.openxmlformats.org/presentationml/2006/ole">
                <mc:AlternateContent xmlns:mc="http://schemas.openxmlformats.org/markup-compatibility/2006">
                  <mc:Choice xmlns:v="urn:schemas-microsoft-com:vml" Requires="v">
                    <p:oleObj spid="_x0000_s536601" name="グラフ" r:id="rId5" imgW="4829251" imgH="5686349" progId="Excel.Sheet.8">
                      <p:embed/>
                    </p:oleObj>
                  </mc:Choice>
                  <mc:Fallback>
                    <p:oleObj name="グラフ" r:id="rId5" imgW="4829251" imgH="5686349" progId="Excel.Sheet.8">
                      <p:embed/>
                      <p:pic>
                        <p:nvPicPr>
                          <p:cNvPr id="0" name="Object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 y="774"/>
                            <a:ext cx="3249" cy="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48" name="Oval 64"/>
              <p:cNvSpPr>
                <a:spLocks noChangeArrowheads="1"/>
              </p:cNvSpPr>
              <p:nvPr/>
            </p:nvSpPr>
            <p:spPr bwMode="auto">
              <a:xfrm>
                <a:off x="1931" y="2163"/>
                <a:ext cx="77" cy="77"/>
              </a:xfrm>
              <a:prstGeom prst="ellipse">
                <a:avLst/>
              </a:prstGeom>
              <a:noFill/>
              <a:ln w="31750">
                <a:solidFill>
                  <a:srgbClr val="3366FF"/>
                </a:solidFill>
                <a:round/>
                <a:headEnd/>
                <a:tailEnd/>
              </a:ln>
            </p:spPr>
            <p:txBody>
              <a:bodyPr wrap="none" anchor="ctr"/>
              <a:lstStyle/>
              <a:p>
                <a:endParaRPr lang="ja-JP" altLang="en-US"/>
              </a:p>
            </p:txBody>
          </p:sp>
          <p:sp>
            <p:nvSpPr>
              <p:cNvPr id="9249" name="Freeform 65"/>
              <p:cNvSpPr>
                <a:spLocks/>
              </p:cNvSpPr>
              <p:nvPr/>
            </p:nvSpPr>
            <p:spPr bwMode="auto">
              <a:xfrm>
                <a:off x="1335" y="3483"/>
                <a:ext cx="1620" cy="120"/>
              </a:xfrm>
              <a:custGeom>
                <a:avLst/>
                <a:gdLst>
                  <a:gd name="T0" fmla="*/ 0 w 1620"/>
                  <a:gd name="T1" fmla="*/ 20 h 217"/>
                  <a:gd name="T2" fmla="*/ 282 w 1620"/>
                  <a:gd name="T3" fmla="*/ 14 h 217"/>
                  <a:gd name="T4" fmla="*/ 690 w 1620"/>
                  <a:gd name="T5" fmla="*/ 7 h 217"/>
                  <a:gd name="T6" fmla="*/ 1344 w 1620"/>
                  <a:gd name="T7" fmla="*/ 1 h 217"/>
                  <a:gd name="T8" fmla="*/ 1620 w 1620"/>
                  <a:gd name="T9" fmla="*/ 1 h 217"/>
                  <a:gd name="T10" fmla="*/ 0 60000 65536"/>
                  <a:gd name="T11" fmla="*/ 0 60000 65536"/>
                  <a:gd name="T12" fmla="*/ 0 60000 65536"/>
                  <a:gd name="T13" fmla="*/ 0 60000 65536"/>
                  <a:gd name="T14" fmla="*/ 0 60000 65536"/>
                  <a:gd name="T15" fmla="*/ 0 w 1620"/>
                  <a:gd name="T16" fmla="*/ 0 h 217"/>
                  <a:gd name="T17" fmla="*/ 1620 w 1620"/>
                  <a:gd name="T18" fmla="*/ 217 h 217"/>
                </a:gdLst>
                <a:ahLst/>
                <a:cxnLst>
                  <a:cxn ang="T10">
                    <a:pos x="T0" y="T1"/>
                  </a:cxn>
                  <a:cxn ang="T11">
                    <a:pos x="T2" y="T3"/>
                  </a:cxn>
                  <a:cxn ang="T12">
                    <a:pos x="T4" y="T5"/>
                  </a:cxn>
                  <a:cxn ang="T13">
                    <a:pos x="T6" y="T7"/>
                  </a:cxn>
                  <a:cxn ang="T14">
                    <a:pos x="T8" y="T9"/>
                  </a:cxn>
                </a:cxnLst>
                <a:rect l="T15" t="T16" r="T17" b="T18"/>
                <a:pathLst>
                  <a:path w="1620" h="217">
                    <a:moveTo>
                      <a:pt x="0" y="217"/>
                    </a:moveTo>
                    <a:cubicBezTo>
                      <a:pt x="83" y="195"/>
                      <a:pt x="167" y="174"/>
                      <a:pt x="282" y="151"/>
                    </a:cubicBezTo>
                    <a:cubicBezTo>
                      <a:pt x="397" y="128"/>
                      <a:pt x="513" y="102"/>
                      <a:pt x="690" y="79"/>
                    </a:cubicBezTo>
                    <a:cubicBezTo>
                      <a:pt x="867" y="56"/>
                      <a:pt x="1189" y="26"/>
                      <a:pt x="1344" y="13"/>
                    </a:cubicBezTo>
                    <a:cubicBezTo>
                      <a:pt x="1499" y="0"/>
                      <a:pt x="1574" y="3"/>
                      <a:pt x="1620" y="1"/>
                    </a:cubicBezTo>
                  </a:path>
                </a:pathLst>
              </a:custGeom>
              <a:noFill/>
              <a:ln w="31750" cap="flat">
                <a:solidFill>
                  <a:srgbClr val="000080"/>
                </a:solidFill>
                <a:prstDash val="sysDot"/>
                <a:round/>
                <a:headEnd/>
                <a:tailEnd/>
              </a:ln>
            </p:spPr>
            <p:txBody>
              <a:bodyPr/>
              <a:lstStyle/>
              <a:p>
                <a:endParaRPr lang="ja-JP" altLang="en-US"/>
              </a:p>
            </p:txBody>
          </p:sp>
          <p:sp>
            <p:nvSpPr>
              <p:cNvPr id="9250" name="Oval 66"/>
              <p:cNvSpPr>
                <a:spLocks noChangeArrowheads="1"/>
              </p:cNvSpPr>
              <p:nvPr/>
            </p:nvSpPr>
            <p:spPr bwMode="auto">
              <a:xfrm>
                <a:off x="2198" y="1932"/>
                <a:ext cx="77" cy="77"/>
              </a:xfrm>
              <a:prstGeom prst="ellipse">
                <a:avLst/>
              </a:prstGeom>
              <a:noFill/>
              <a:ln w="31750">
                <a:solidFill>
                  <a:srgbClr val="3366FF"/>
                </a:solidFill>
                <a:round/>
                <a:headEnd/>
                <a:tailEnd/>
              </a:ln>
            </p:spPr>
            <p:txBody>
              <a:bodyPr wrap="none" anchor="ctr"/>
              <a:lstStyle/>
              <a:p>
                <a:endParaRPr lang="ja-JP" altLang="en-US"/>
              </a:p>
            </p:txBody>
          </p:sp>
          <p:sp>
            <p:nvSpPr>
              <p:cNvPr id="9251" name="Oval 67"/>
              <p:cNvSpPr>
                <a:spLocks noChangeArrowheads="1"/>
              </p:cNvSpPr>
              <p:nvPr/>
            </p:nvSpPr>
            <p:spPr bwMode="auto">
              <a:xfrm>
                <a:off x="2429" y="1905"/>
                <a:ext cx="77" cy="77"/>
              </a:xfrm>
              <a:prstGeom prst="ellipse">
                <a:avLst/>
              </a:prstGeom>
              <a:noFill/>
              <a:ln w="31750">
                <a:solidFill>
                  <a:srgbClr val="3366FF"/>
                </a:solidFill>
                <a:round/>
                <a:headEnd/>
                <a:tailEnd/>
              </a:ln>
            </p:spPr>
            <p:txBody>
              <a:bodyPr wrap="none" anchor="ctr"/>
              <a:lstStyle/>
              <a:p>
                <a:endParaRPr lang="ja-JP" altLang="en-US"/>
              </a:p>
            </p:txBody>
          </p:sp>
          <p:grpSp>
            <p:nvGrpSpPr>
              <p:cNvPr id="4" name="Group 68"/>
              <p:cNvGrpSpPr>
                <a:grpSpLocks/>
              </p:cNvGrpSpPr>
              <p:nvPr/>
            </p:nvGrpSpPr>
            <p:grpSpPr bwMode="auto">
              <a:xfrm>
                <a:off x="2691" y="3401"/>
                <a:ext cx="78" cy="166"/>
                <a:chOff x="3312" y="3704"/>
                <a:chExt cx="78" cy="166"/>
              </a:xfrm>
            </p:grpSpPr>
            <p:sp>
              <p:nvSpPr>
                <p:cNvPr id="9308" name="Oval 69"/>
                <p:cNvSpPr>
                  <a:spLocks noChangeArrowheads="1"/>
                </p:cNvSpPr>
                <p:nvPr/>
              </p:nvSpPr>
              <p:spPr bwMode="auto">
                <a:xfrm flipV="1">
                  <a:off x="3312" y="3745"/>
                  <a:ext cx="78" cy="74"/>
                </a:xfrm>
                <a:prstGeom prst="ellipse">
                  <a:avLst/>
                </a:prstGeom>
                <a:noFill/>
                <a:ln w="31750">
                  <a:solidFill>
                    <a:srgbClr val="000080"/>
                  </a:solidFill>
                  <a:round/>
                  <a:headEnd/>
                  <a:tailEnd/>
                </a:ln>
              </p:spPr>
              <p:txBody>
                <a:bodyPr wrap="none" anchor="ctr"/>
                <a:lstStyle/>
                <a:p>
                  <a:endParaRPr lang="ja-JP" altLang="en-US"/>
                </a:p>
              </p:txBody>
            </p:sp>
            <p:sp>
              <p:nvSpPr>
                <p:cNvPr id="9309" name="Line 70"/>
                <p:cNvSpPr>
                  <a:spLocks noChangeShapeType="1"/>
                </p:cNvSpPr>
                <p:nvPr/>
              </p:nvSpPr>
              <p:spPr bwMode="auto">
                <a:xfrm>
                  <a:off x="3351" y="3704"/>
                  <a:ext cx="0" cy="161"/>
                </a:xfrm>
                <a:prstGeom prst="line">
                  <a:avLst/>
                </a:prstGeom>
                <a:noFill/>
                <a:ln w="9525">
                  <a:solidFill>
                    <a:schemeClr val="tx1"/>
                  </a:solidFill>
                  <a:round/>
                  <a:headEnd/>
                  <a:tailEnd/>
                </a:ln>
              </p:spPr>
              <p:txBody>
                <a:bodyPr/>
                <a:lstStyle/>
                <a:p>
                  <a:endParaRPr lang="ja-JP" altLang="en-US"/>
                </a:p>
              </p:txBody>
            </p:sp>
            <p:sp>
              <p:nvSpPr>
                <p:cNvPr id="9310" name="Line 71"/>
                <p:cNvSpPr>
                  <a:spLocks noChangeShapeType="1"/>
                </p:cNvSpPr>
                <p:nvPr/>
              </p:nvSpPr>
              <p:spPr bwMode="auto">
                <a:xfrm>
                  <a:off x="3324" y="3704"/>
                  <a:ext cx="51" cy="0"/>
                </a:xfrm>
                <a:prstGeom prst="line">
                  <a:avLst/>
                </a:prstGeom>
                <a:noFill/>
                <a:ln w="9525">
                  <a:solidFill>
                    <a:schemeClr val="tx1"/>
                  </a:solidFill>
                  <a:round/>
                  <a:headEnd/>
                  <a:tailEnd/>
                </a:ln>
              </p:spPr>
              <p:txBody>
                <a:bodyPr/>
                <a:lstStyle/>
                <a:p>
                  <a:endParaRPr lang="ja-JP" altLang="en-US"/>
                </a:p>
              </p:txBody>
            </p:sp>
            <p:sp>
              <p:nvSpPr>
                <p:cNvPr id="9311" name="Line 72"/>
                <p:cNvSpPr>
                  <a:spLocks noChangeShapeType="1"/>
                </p:cNvSpPr>
                <p:nvPr/>
              </p:nvSpPr>
              <p:spPr bwMode="auto">
                <a:xfrm>
                  <a:off x="3326" y="3870"/>
                  <a:ext cx="51" cy="0"/>
                </a:xfrm>
                <a:prstGeom prst="line">
                  <a:avLst/>
                </a:prstGeom>
                <a:noFill/>
                <a:ln w="9525">
                  <a:solidFill>
                    <a:schemeClr val="tx1"/>
                  </a:solidFill>
                  <a:round/>
                  <a:headEnd/>
                  <a:tailEnd/>
                </a:ln>
              </p:spPr>
              <p:txBody>
                <a:bodyPr/>
                <a:lstStyle/>
                <a:p>
                  <a:endParaRPr lang="ja-JP" altLang="en-US"/>
                </a:p>
              </p:txBody>
            </p:sp>
          </p:grpSp>
          <p:grpSp>
            <p:nvGrpSpPr>
              <p:cNvPr id="5" name="Group 73"/>
              <p:cNvGrpSpPr>
                <a:grpSpLocks/>
              </p:cNvGrpSpPr>
              <p:nvPr/>
            </p:nvGrpSpPr>
            <p:grpSpPr bwMode="auto">
              <a:xfrm>
                <a:off x="2512" y="2930"/>
                <a:ext cx="77" cy="161"/>
                <a:chOff x="2712" y="4040"/>
                <a:chExt cx="77" cy="161"/>
              </a:xfrm>
            </p:grpSpPr>
            <p:sp>
              <p:nvSpPr>
                <p:cNvPr id="9303" name="Oval 74"/>
                <p:cNvSpPr>
                  <a:spLocks noChangeArrowheads="1"/>
                </p:cNvSpPr>
                <p:nvPr/>
              </p:nvSpPr>
              <p:spPr bwMode="auto">
                <a:xfrm>
                  <a:off x="2712" y="4081"/>
                  <a:ext cx="77" cy="77"/>
                </a:xfrm>
                <a:prstGeom prst="ellipse">
                  <a:avLst/>
                </a:prstGeom>
                <a:noFill/>
                <a:ln w="31750">
                  <a:solidFill>
                    <a:srgbClr val="800080"/>
                  </a:solidFill>
                  <a:round/>
                  <a:headEnd/>
                  <a:tailEnd/>
                </a:ln>
              </p:spPr>
              <p:txBody>
                <a:bodyPr wrap="none" anchor="ctr"/>
                <a:lstStyle/>
                <a:p>
                  <a:endParaRPr lang="ja-JP" altLang="en-US"/>
                </a:p>
              </p:txBody>
            </p:sp>
            <p:grpSp>
              <p:nvGrpSpPr>
                <p:cNvPr id="6" name="Group 75"/>
                <p:cNvGrpSpPr>
                  <a:grpSpLocks/>
                </p:cNvGrpSpPr>
                <p:nvPr/>
              </p:nvGrpSpPr>
              <p:grpSpPr bwMode="auto">
                <a:xfrm>
                  <a:off x="2726" y="4040"/>
                  <a:ext cx="53" cy="161"/>
                  <a:chOff x="230" y="3928"/>
                  <a:chExt cx="53" cy="161"/>
                </a:xfrm>
              </p:grpSpPr>
              <p:sp>
                <p:nvSpPr>
                  <p:cNvPr id="9305" name="Line 76"/>
                  <p:cNvSpPr>
                    <a:spLocks noChangeShapeType="1"/>
                  </p:cNvSpPr>
                  <p:nvPr/>
                </p:nvSpPr>
                <p:spPr bwMode="auto">
                  <a:xfrm>
                    <a:off x="255" y="3928"/>
                    <a:ext cx="0" cy="161"/>
                  </a:xfrm>
                  <a:prstGeom prst="line">
                    <a:avLst/>
                  </a:prstGeom>
                  <a:noFill/>
                  <a:ln w="9525">
                    <a:solidFill>
                      <a:schemeClr val="tx1"/>
                    </a:solidFill>
                    <a:round/>
                    <a:headEnd/>
                    <a:tailEnd/>
                  </a:ln>
                </p:spPr>
                <p:txBody>
                  <a:bodyPr/>
                  <a:lstStyle/>
                  <a:p>
                    <a:endParaRPr lang="ja-JP" altLang="en-US"/>
                  </a:p>
                </p:txBody>
              </p:sp>
              <p:sp>
                <p:nvSpPr>
                  <p:cNvPr id="9306" name="Line 77"/>
                  <p:cNvSpPr>
                    <a:spLocks noChangeShapeType="1"/>
                  </p:cNvSpPr>
                  <p:nvPr/>
                </p:nvSpPr>
                <p:spPr bwMode="auto">
                  <a:xfrm>
                    <a:off x="230" y="3928"/>
                    <a:ext cx="51" cy="0"/>
                  </a:xfrm>
                  <a:prstGeom prst="line">
                    <a:avLst/>
                  </a:prstGeom>
                  <a:noFill/>
                  <a:ln w="9525">
                    <a:solidFill>
                      <a:schemeClr val="tx1"/>
                    </a:solidFill>
                    <a:round/>
                    <a:headEnd/>
                    <a:tailEnd/>
                  </a:ln>
                </p:spPr>
                <p:txBody>
                  <a:bodyPr/>
                  <a:lstStyle/>
                  <a:p>
                    <a:endParaRPr lang="ja-JP" altLang="en-US"/>
                  </a:p>
                </p:txBody>
              </p:sp>
              <p:sp>
                <p:nvSpPr>
                  <p:cNvPr id="9307" name="Line 78"/>
                  <p:cNvSpPr>
                    <a:spLocks noChangeShapeType="1"/>
                  </p:cNvSpPr>
                  <p:nvPr/>
                </p:nvSpPr>
                <p:spPr bwMode="auto">
                  <a:xfrm>
                    <a:off x="232" y="4088"/>
                    <a:ext cx="51" cy="0"/>
                  </a:xfrm>
                  <a:prstGeom prst="line">
                    <a:avLst/>
                  </a:prstGeom>
                  <a:noFill/>
                  <a:ln w="9525">
                    <a:solidFill>
                      <a:schemeClr val="tx1"/>
                    </a:solidFill>
                    <a:round/>
                    <a:headEnd/>
                    <a:tailEnd/>
                  </a:ln>
                </p:spPr>
                <p:txBody>
                  <a:bodyPr/>
                  <a:lstStyle/>
                  <a:p>
                    <a:endParaRPr lang="ja-JP" altLang="en-US"/>
                  </a:p>
                </p:txBody>
              </p:sp>
            </p:grpSp>
          </p:grpSp>
          <p:grpSp>
            <p:nvGrpSpPr>
              <p:cNvPr id="7" name="Group 79"/>
              <p:cNvGrpSpPr>
                <a:grpSpLocks/>
              </p:cNvGrpSpPr>
              <p:nvPr/>
            </p:nvGrpSpPr>
            <p:grpSpPr bwMode="auto">
              <a:xfrm>
                <a:off x="1943" y="2116"/>
                <a:ext cx="53" cy="197"/>
                <a:chOff x="230" y="3928"/>
                <a:chExt cx="53" cy="161"/>
              </a:xfrm>
            </p:grpSpPr>
            <p:sp>
              <p:nvSpPr>
                <p:cNvPr id="9300" name="Line 80"/>
                <p:cNvSpPr>
                  <a:spLocks noChangeShapeType="1"/>
                </p:cNvSpPr>
                <p:nvPr/>
              </p:nvSpPr>
              <p:spPr bwMode="auto">
                <a:xfrm>
                  <a:off x="255" y="3928"/>
                  <a:ext cx="0" cy="161"/>
                </a:xfrm>
                <a:prstGeom prst="line">
                  <a:avLst/>
                </a:prstGeom>
                <a:noFill/>
                <a:ln w="9525">
                  <a:solidFill>
                    <a:schemeClr val="tx1"/>
                  </a:solidFill>
                  <a:round/>
                  <a:headEnd/>
                  <a:tailEnd/>
                </a:ln>
              </p:spPr>
              <p:txBody>
                <a:bodyPr/>
                <a:lstStyle/>
                <a:p>
                  <a:endParaRPr lang="ja-JP" altLang="en-US"/>
                </a:p>
              </p:txBody>
            </p:sp>
            <p:sp>
              <p:nvSpPr>
                <p:cNvPr id="9301" name="Line 81"/>
                <p:cNvSpPr>
                  <a:spLocks noChangeShapeType="1"/>
                </p:cNvSpPr>
                <p:nvPr/>
              </p:nvSpPr>
              <p:spPr bwMode="auto">
                <a:xfrm>
                  <a:off x="230" y="3928"/>
                  <a:ext cx="51" cy="0"/>
                </a:xfrm>
                <a:prstGeom prst="line">
                  <a:avLst/>
                </a:prstGeom>
                <a:noFill/>
                <a:ln w="9525">
                  <a:solidFill>
                    <a:schemeClr val="tx1"/>
                  </a:solidFill>
                  <a:round/>
                  <a:headEnd/>
                  <a:tailEnd/>
                </a:ln>
              </p:spPr>
              <p:txBody>
                <a:bodyPr/>
                <a:lstStyle/>
                <a:p>
                  <a:endParaRPr lang="ja-JP" altLang="en-US"/>
                </a:p>
              </p:txBody>
            </p:sp>
            <p:sp>
              <p:nvSpPr>
                <p:cNvPr id="9302" name="Line 82"/>
                <p:cNvSpPr>
                  <a:spLocks noChangeShapeType="1"/>
                </p:cNvSpPr>
                <p:nvPr/>
              </p:nvSpPr>
              <p:spPr bwMode="auto">
                <a:xfrm>
                  <a:off x="232" y="4088"/>
                  <a:ext cx="51" cy="0"/>
                </a:xfrm>
                <a:prstGeom prst="line">
                  <a:avLst/>
                </a:prstGeom>
                <a:noFill/>
                <a:ln w="9525">
                  <a:solidFill>
                    <a:schemeClr val="tx1"/>
                  </a:solidFill>
                  <a:round/>
                  <a:headEnd/>
                  <a:tailEnd/>
                </a:ln>
              </p:spPr>
              <p:txBody>
                <a:bodyPr/>
                <a:lstStyle/>
                <a:p>
                  <a:endParaRPr lang="ja-JP" altLang="en-US"/>
                </a:p>
              </p:txBody>
            </p:sp>
          </p:grpSp>
          <p:grpSp>
            <p:nvGrpSpPr>
              <p:cNvPr id="8" name="Group 83"/>
              <p:cNvGrpSpPr>
                <a:grpSpLocks/>
              </p:cNvGrpSpPr>
              <p:nvPr/>
            </p:nvGrpSpPr>
            <p:grpSpPr bwMode="auto">
              <a:xfrm>
                <a:off x="2443" y="1861"/>
                <a:ext cx="53" cy="197"/>
                <a:chOff x="230" y="3928"/>
                <a:chExt cx="53" cy="161"/>
              </a:xfrm>
            </p:grpSpPr>
            <p:sp>
              <p:nvSpPr>
                <p:cNvPr id="9297" name="Line 84"/>
                <p:cNvSpPr>
                  <a:spLocks noChangeShapeType="1"/>
                </p:cNvSpPr>
                <p:nvPr/>
              </p:nvSpPr>
              <p:spPr bwMode="auto">
                <a:xfrm>
                  <a:off x="255" y="3928"/>
                  <a:ext cx="0" cy="161"/>
                </a:xfrm>
                <a:prstGeom prst="line">
                  <a:avLst/>
                </a:prstGeom>
                <a:noFill/>
                <a:ln w="9525">
                  <a:solidFill>
                    <a:schemeClr val="tx1"/>
                  </a:solidFill>
                  <a:round/>
                  <a:headEnd/>
                  <a:tailEnd/>
                </a:ln>
              </p:spPr>
              <p:txBody>
                <a:bodyPr/>
                <a:lstStyle/>
                <a:p>
                  <a:endParaRPr lang="ja-JP" altLang="en-US"/>
                </a:p>
              </p:txBody>
            </p:sp>
            <p:sp>
              <p:nvSpPr>
                <p:cNvPr id="9298" name="Line 85"/>
                <p:cNvSpPr>
                  <a:spLocks noChangeShapeType="1"/>
                </p:cNvSpPr>
                <p:nvPr/>
              </p:nvSpPr>
              <p:spPr bwMode="auto">
                <a:xfrm>
                  <a:off x="230" y="3928"/>
                  <a:ext cx="51" cy="0"/>
                </a:xfrm>
                <a:prstGeom prst="line">
                  <a:avLst/>
                </a:prstGeom>
                <a:noFill/>
                <a:ln w="9525">
                  <a:solidFill>
                    <a:schemeClr val="tx1"/>
                  </a:solidFill>
                  <a:round/>
                  <a:headEnd/>
                  <a:tailEnd/>
                </a:ln>
              </p:spPr>
              <p:txBody>
                <a:bodyPr/>
                <a:lstStyle/>
                <a:p>
                  <a:endParaRPr lang="ja-JP" altLang="en-US"/>
                </a:p>
              </p:txBody>
            </p:sp>
            <p:sp>
              <p:nvSpPr>
                <p:cNvPr id="9299" name="Line 86"/>
                <p:cNvSpPr>
                  <a:spLocks noChangeShapeType="1"/>
                </p:cNvSpPr>
                <p:nvPr/>
              </p:nvSpPr>
              <p:spPr bwMode="auto">
                <a:xfrm>
                  <a:off x="232" y="4088"/>
                  <a:ext cx="51" cy="0"/>
                </a:xfrm>
                <a:prstGeom prst="line">
                  <a:avLst/>
                </a:prstGeom>
                <a:noFill/>
                <a:ln w="9525">
                  <a:solidFill>
                    <a:schemeClr val="tx1"/>
                  </a:solidFill>
                  <a:round/>
                  <a:headEnd/>
                  <a:tailEnd/>
                </a:ln>
              </p:spPr>
              <p:txBody>
                <a:bodyPr/>
                <a:lstStyle/>
                <a:p>
                  <a:endParaRPr lang="ja-JP" altLang="en-US"/>
                </a:p>
              </p:txBody>
            </p:sp>
          </p:grpSp>
          <p:sp>
            <p:nvSpPr>
              <p:cNvPr id="9256" name="Freeform 87"/>
              <p:cNvSpPr>
                <a:spLocks/>
              </p:cNvSpPr>
              <p:nvPr/>
            </p:nvSpPr>
            <p:spPr bwMode="auto">
              <a:xfrm>
                <a:off x="1281" y="1941"/>
                <a:ext cx="1194" cy="1071"/>
              </a:xfrm>
              <a:custGeom>
                <a:avLst/>
                <a:gdLst>
                  <a:gd name="T0" fmla="*/ 0 w 1230"/>
                  <a:gd name="T1" fmla="*/ 417 h 1466"/>
                  <a:gd name="T2" fmla="*/ 618 w 1230"/>
                  <a:gd name="T3" fmla="*/ 96 h 1466"/>
                  <a:gd name="T4" fmla="*/ 826 w 1230"/>
                  <a:gd name="T5" fmla="*/ 16 h 1466"/>
                  <a:gd name="T6" fmla="*/ 1092 w 1230"/>
                  <a:gd name="T7" fmla="*/ 1 h 1466"/>
                  <a:gd name="T8" fmla="*/ 0 60000 65536"/>
                  <a:gd name="T9" fmla="*/ 0 60000 65536"/>
                  <a:gd name="T10" fmla="*/ 0 60000 65536"/>
                  <a:gd name="T11" fmla="*/ 0 60000 65536"/>
                  <a:gd name="T12" fmla="*/ 0 w 1230"/>
                  <a:gd name="T13" fmla="*/ 0 h 1466"/>
                  <a:gd name="T14" fmla="*/ 1230 w 1230"/>
                  <a:gd name="T15" fmla="*/ 1466 h 1466"/>
                </a:gdLst>
                <a:ahLst/>
                <a:cxnLst>
                  <a:cxn ang="T8">
                    <a:pos x="T0" y="T1"/>
                  </a:cxn>
                  <a:cxn ang="T9">
                    <a:pos x="T2" y="T3"/>
                  </a:cxn>
                  <a:cxn ang="T10">
                    <a:pos x="T4" y="T5"/>
                  </a:cxn>
                  <a:cxn ang="T11">
                    <a:pos x="T6" y="T7"/>
                  </a:cxn>
                </a:cxnLst>
                <a:rect l="T12" t="T13" r="T14" b="T15"/>
                <a:pathLst>
                  <a:path w="1230" h="1466">
                    <a:moveTo>
                      <a:pt x="0" y="1466"/>
                    </a:moveTo>
                    <a:cubicBezTo>
                      <a:pt x="270" y="1019"/>
                      <a:pt x="541" y="573"/>
                      <a:pt x="696" y="338"/>
                    </a:cubicBezTo>
                    <a:cubicBezTo>
                      <a:pt x="851" y="103"/>
                      <a:pt x="841" y="112"/>
                      <a:pt x="930" y="56"/>
                    </a:cubicBezTo>
                    <a:cubicBezTo>
                      <a:pt x="1019" y="0"/>
                      <a:pt x="1180" y="11"/>
                      <a:pt x="1230" y="2"/>
                    </a:cubicBezTo>
                  </a:path>
                </a:pathLst>
              </a:custGeom>
              <a:noFill/>
              <a:ln w="31750" cap="flat">
                <a:solidFill>
                  <a:srgbClr val="008080"/>
                </a:solidFill>
                <a:prstDash val="sysDot"/>
                <a:round/>
                <a:headEnd/>
                <a:tailEnd/>
              </a:ln>
            </p:spPr>
            <p:txBody>
              <a:bodyPr/>
              <a:lstStyle/>
              <a:p>
                <a:endParaRPr lang="ja-JP" altLang="en-US"/>
              </a:p>
            </p:txBody>
          </p:sp>
          <p:grpSp>
            <p:nvGrpSpPr>
              <p:cNvPr id="9" name="Group 88"/>
              <p:cNvGrpSpPr>
                <a:grpSpLocks/>
              </p:cNvGrpSpPr>
              <p:nvPr/>
            </p:nvGrpSpPr>
            <p:grpSpPr bwMode="auto">
              <a:xfrm>
                <a:off x="2211" y="1878"/>
                <a:ext cx="53" cy="197"/>
                <a:chOff x="230" y="3928"/>
                <a:chExt cx="53" cy="161"/>
              </a:xfrm>
            </p:grpSpPr>
            <p:sp>
              <p:nvSpPr>
                <p:cNvPr id="9294" name="Line 89"/>
                <p:cNvSpPr>
                  <a:spLocks noChangeShapeType="1"/>
                </p:cNvSpPr>
                <p:nvPr/>
              </p:nvSpPr>
              <p:spPr bwMode="auto">
                <a:xfrm>
                  <a:off x="255" y="3928"/>
                  <a:ext cx="0" cy="161"/>
                </a:xfrm>
                <a:prstGeom prst="line">
                  <a:avLst/>
                </a:prstGeom>
                <a:noFill/>
                <a:ln w="9525">
                  <a:solidFill>
                    <a:schemeClr val="tx1"/>
                  </a:solidFill>
                  <a:round/>
                  <a:headEnd/>
                  <a:tailEnd/>
                </a:ln>
              </p:spPr>
              <p:txBody>
                <a:bodyPr/>
                <a:lstStyle/>
                <a:p>
                  <a:endParaRPr lang="ja-JP" altLang="en-US"/>
                </a:p>
              </p:txBody>
            </p:sp>
            <p:sp>
              <p:nvSpPr>
                <p:cNvPr id="9295" name="Line 90"/>
                <p:cNvSpPr>
                  <a:spLocks noChangeShapeType="1"/>
                </p:cNvSpPr>
                <p:nvPr/>
              </p:nvSpPr>
              <p:spPr bwMode="auto">
                <a:xfrm>
                  <a:off x="230" y="3928"/>
                  <a:ext cx="51" cy="0"/>
                </a:xfrm>
                <a:prstGeom prst="line">
                  <a:avLst/>
                </a:prstGeom>
                <a:noFill/>
                <a:ln w="9525">
                  <a:solidFill>
                    <a:schemeClr val="tx1"/>
                  </a:solidFill>
                  <a:round/>
                  <a:headEnd/>
                  <a:tailEnd/>
                </a:ln>
              </p:spPr>
              <p:txBody>
                <a:bodyPr/>
                <a:lstStyle/>
                <a:p>
                  <a:endParaRPr lang="ja-JP" altLang="en-US"/>
                </a:p>
              </p:txBody>
            </p:sp>
            <p:sp>
              <p:nvSpPr>
                <p:cNvPr id="9296" name="Line 91"/>
                <p:cNvSpPr>
                  <a:spLocks noChangeShapeType="1"/>
                </p:cNvSpPr>
                <p:nvPr/>
              </p:nvSpPr>
              <p:spPr bwMode="auto">
                <a:xfrm>
                  <a:off x="232" y="4088"/>
                  <a:ext cx="51" cy="0"/>
                </a:xfrm>
                <a:prstGeom prst="line">
                  <a:avLst/>
                </a:prstGeom>
                <a:noFill/>
                <a:ln w="9525">
                  <a:solidFill>
                    <a:schemeClr val="tx1"/>
                  </a:solidFill>
                  <a:round/>
                  <a:headEnd/>
                  <a:tailEnd/>
                </a:ln>
              </p:spPr>
              <p:txBody>
                <a:bodyPr/>
                <a:lstStyle/>
                <a:p>
                  <a:endParaRPr lang="ja-JP" altLang="en-US"/>
                </a:p>
              </p:txBody>
            </p:sp>
          </p:grpSp>
          <p:sp>
            <p:nvSpPr>
              <p:cNvPr id="9258" name="Freeform 92"/>
              <p:cNvSpPr>
                <a:spLocks/>
              </p:cNvSpPr>
              <p:nvPr/>
            </p:nvSpPr>
            <p:spPr bwMode="auto">
              <a:xfrm rot="1531989">
                <a:off x="2522" y="1895"/>
                <a:ext cx="172" cy="94"/>
              </a:xfrm>
              <a:custGeom>
                <a:avLst/>
                <a:gdLst>
                  <a:gd name="T0" fmla="*/ 0 w 172"/>
                  <a:gd name="T1" fmla="*/ 1219908 h 4"/>
                  <a:gd name="T2" fmla="*/ 172 w 172"/>
                  <a:gd name="T3" fmla="*/ 0 h 4"/>
                  <a:gd name="T4" fmla="*/ 0 60000 65536"/>
                  <a:gd name="T5" fmla="*/ 0 60000 65536"/>
                  <a:gd name="T6" fmla="*/ 0 w 172"/>
                  <a:gd name="T7" fmla="*/ 0 h 4"/>
                  <a:gd name="T8" fmla="*/ 172 w 172"/>
                  <a:gd name="T9" fmla="*/ 4 h 4"/>
                </a:gdLst>
                <a:ahLst/>
                <a:cxnLst>
                  <a:cxn ang="T4">
                    <a:pos x="T0" y="T1"/>
                  </a:cxn>
                  <a:cxn ang="T5">
                    <a:pos x="T2" y="T3"/>
                  </a:cxn>
                </a:cxnLst>
                <a:rect l="T6" t="T7" r="T8" b="T9"/>
                <a:pathLst>
                  <a:path w="172" h="4">
                    <a:moveTo>
                      <a:pt x="0" y="4"/>
                    </a:moveTo>
                    <a:cubicBezTo>
                      <a:pt x="71" y="2"/>
                      <a:pt x="143" y="1"/>
                      <a:pt x="172" y="0"/>
                    </a:cubicBezTo>
                  </a:path>
                </a:pathLst>
              </a:custGeom>
              <a:noFill/>
              <a:ln w="31750" cap="flat">
                <a:solidFill>
                  <a:srgbClr val="008080"/>
                </a:solidFill>
                <a:prstDash val="sysDot"/>
                <a:round/>
                <a:headEnd/>
                <a:tailEnd/>
              </a:ln>
            </p:spPr>
            <p:txBody>
              <a:bodyPr/>
              <a:lstStyle/>
              <a:p>
                <a:endParaRPr lang="ja-JP" altLang="en-US"/>
              </a:p>
            </p:txBody>
          </p:sp>
          <p:sp>
            <p:nvSpPr>
              <p:cNvPr id="9259" name="Freeform 93"/>
              <p:cNvSpPr>
                <a:spLocks/>
              </p:cNvSpPr>
              <p:nvPr/>
            </p:nvSpPr>
            <p:spPr bwMode="auto">
              <a:xfrm>
                <a:off x="1262" y="3012"/>
                <a:ext cx="1525" cy="267"/>
              </a:xfrm>
              <a:custGeom>
                <a:avLst/>
                <a:gdLst>
                  <a:gd name="T0" fmla="*/ 0 w 1525"/>
                  <a:gd name="T1" fmla="*/ 135 h 335"/>
                  <a:gd name="T2" fmla="*/ 212 w 1525"/>
                  <a:gd name="T3" fmla="*/ 66 h 335"/>
                  <a:gd name="T4" fmla="*/ 504 w 1525"/>
                  <a:gd name="T5" fmla="*/ 26 h 335"/>
                  <a:gd name="T6" fmla="*/ 976 w 1525"/>
                  <a:gd name="T7" fmla="*/ 8 h 335"/>
                  <a:gd name="T8" fmla="*/ 1440 w 1525"/>
                  <a:gd name="T9" fmla="*/ 2 h 335"/>
                  <a:gd name="T10" fmla="*/ 1484 w 1525"/>
                  <a:gd name="T11" fmla="*/ 2 h 335"/>
                  <a:gd name="T12" fmla="*/ 0 60000 65536"/>
                  <a:gd name="T13" fmla="*/ 0 60000 65536"/>
                  <a:gd name="T14" fmla="*/ 0 60000 65536"/>
                  <a:gd name="T15" fmla="*/ 0 60000 65536"/>
                  <a:gd name="T16" fmla="*/ 0 60000 65536"/>
                  <a:gd name="T17" fmla="*/ 0 60000 65536"/>
                  <a:gd name="T18" fmla="*/ 0 w 1525"/>
                  <a:gd name="T19" fmla="*/ 0 h 335"/>
                  <a:gd name="T20" fmla="*/ 1525 w 1525"/>
                  <a:gd name="T21" fmla="*/ 335 h 335"/>
                </a:gdLst>
                <a:ahLst/>
                <a:cxnLst>
                  <a:cxn ang="T12">
                    <a:pos x="T0" y="T1"/>
                  </a:cxn>
                  <a:cxn ang="T13">
                    <a:pos x="T2" y="T3"/>
                  </a:cxn>
                  <a:cxn ang="T14">
                    <a:pos x="T4" y="T5"/>
                  </a:cxn>
                  <a:cxn ang="T15">
                    <a:pos x="T6" y="T7"/>
                  </a:cxn>
                  <a:cxn ang="T16">
                    <a:pos x="T8" y="T9"/>
                  </a:cxn>
                  <a:cxn ang="T17">
                    <a:pos x="T10" y="T11"/>
                  </a:cxn>
                </a:cxnLst>
                <a:rect l="T18" t="T19" r="T20" b="T21"/>
                <a:pathLst>
                  <a:path w="1525" h="335">
                    <a:moveTo>
                      <a:pt x="0" y="335"/>
                    </a:moveTo>
                    <a:cubicBezTo>
                      <a:pt x="64" y="271"/>
                      <a:pt x="128" y="208"/>
                      <a:pt x="212" y="163"/>
                    </a:cubicBezTo>
                    <a:cubicBezTo>
                      <a:pt x="296" y="118"/>
                      <a:pt x="377" y="91"/>
                      <a:pt x="504" y="67"/>
                    </a:cubicBezTo>
                    <a:cubicBezTo>
                      <a:pt x="631" y="43"/>
                      <a:pt x="820" y="30"/>
                      <a:pt x="976" y="19"/>
                    </a:cubicBezTo>
                    <a:cubicBezTo>
                      <a:pt x="1132" y="8"/>
                      <a:pt x="1355" y="6"/>
                      <a:pt x="1440" y="3"/>
                    </a:cubicBezTo>
                    <a:cubicBezTo>
                      <a:pt x="1525" y="0"/>
                      <a:pt x="1475" y="3"/>
                      <a:pt x="1484" y="3"/>
                    </a:cubicBezTo>
                  </a:path>
                </a:pathLst>
              </a:custGeom>
              <a:noFill/>
              <a:ln w="31750" cap="flat">
                <a:solidFill>
                  <a:srgbClr val="800080"/>
                </a:solidFill>
                <a:prstDash val="sysDot"/>
                <a:round/>
                <a:headEnd/>
                <a:tailEnd/>
              </a:ln>
            </p:spPr>
            <p:txBody>
              <a:bodyPr/>
              <a:lstStyle/>
              <a:p>
                <a:endParaRPr lang="ja-JP" altLang="en-US"/>
              </a:p>
            </p:txBody>
          </p:sp>
          <p:grpSp>
            <p:nvGrpSpPr>
              <p:cNvPr id="10" name="Group 94"/>
              <p:cNvGrpSpPr>
                <a:grpSpLocks/>
              </p:cNvGrpSpPr>
              <p:nvPr/>
            </p:nvGrpSpPr>
            <p:grpSpPr bwMode="auto">
              <a:xfrm>
                <a:off x="2411" y="3221"/>
                <a:ext cx="78" cy="166"/>
                <a:chOff x="3312" y="3704"/>
                <a:chExt cx="78" cy="166"/>
              </a:xfrm>
            </p:grpSpPr>
            <p:sp>
              <p:nvSpPr>
                <p:cNvPr id="9290" name="Oval 95"/>
                <p:cNvSpPr>
                  <a:spLocks noChangeArrowheads="1"/>
                </p:cNvSpPr>
                <p:nvPr/>
              </p:nvSpPr>
              <p:spPr bwMode="auto">
                <a:xfrm flipV="1">
                  <a:off x="3312" y="3745"/>
                  <a:ext cx="78" cy="74"/>
                </a:xfrm>
                <a:prstGeom prst="ellipse">
                  <a:avLst/>
                </a:prstGeom>
                <a:noFill/>
                <a:ln w="31750">
                  <a:solidFill>
                    <a:srgbClr val="993300"/>
                  </a:solidFill>
                  <a:round/>
                  <a:headEnd/>
                  <a:tailEnd/>
                </a:ln>
              </p:spPr>
              <p:txBody>
                <a:bodyPr wrap="none" anchor="ctr"/>
                <a:lstStyle/>
                <a:p>
                  <a:endParaRPr lang="ja-JP" altLang="en-US"/>
                </a:p>
              </p:txBody>
            </p:sp>
            <p:sp>
              <p:nvSpPr>
                <p:cNvPr id="9291" name="Line 96"/>
                <p:cNvSpPr>
                  <a:spLocks noChangeShapeType="1"/>
                </p:cNvSpPr>
                <p:nvPr/>
              </p:nvSpPr>
              <p:spPr bwMode="auto">
                <a:xfrm>
                  <a:off x="3351" y="3704"/>
                  <a:ext cx="0" cy="161"/>
                </a:xfrm>
                <a:prstGeom prst="line">
                  <a:avLst/>
                </a:prstGeom>
                <a:noFill/>
                <a:ln w="9525">
                  <a:solidFill>
                    <a:schemeClr val="tx1"/>
                  </a:solidFill>
                  <a:round/>
                  <a:headEnd/>
                  <a:tailEnd/>
                </a:ln>
              </p:spPr>
              <p:txBody>
                <a:bodyPr/>
                <a:lstStyle/>
                <a:p>
                  <a:endParaRPr lang="ja-JP" altLang="en-US"/>
                </a:p>
              </p:txBody>
            </p:sp>
            <p:sp>
              <p:nvSpPr>
                <p:cNvPr id="9292" name="Line 97"/>
                <p:cNvSpPr>
                  <a:spLocks noChangeShapeType="1"/>
                </p:cNvSpPr>
                <p:nvPr/>
              </p:nvSpPr>
              <p:spPr bwMode="auto">
                <a:xfrm>
                  <a:off x="3324" y="3704"/>
                  <a:ext cx="51" cy="0"/>
                </a:xfrm>
                <a:prstGeom prst="line">
                  <a:avLst/>
                </a:prstGeom>
                <a:noFill/>
                <a:ln w="9525">
                  <a:solidFill>
                    <a:schemeClr val="tx1"/>
                  </a:solidFill>
                  <a:round/>
                  <a:headEnd/>
                  <a:tailEnd/>
                </a:ln>
              </p:spPr>
              <p:txBody>
                <a:bodyPr/>
                <a:lstStyle/>
                <a:p>
                  <a:endParaRPr lang="ja-JP" altLang="en-US"/>
                </a:p>
              </p:txBody>
            </p:sp>
            <p:sp>
              <p:nvSpPr>
                <p:cNvPr id="9293" name="Line 98"/>
                <p:cNvSpPr>
                  <a:spLocks noChangeShapeType="1"/>
                </p:cNvSpPr>
                <p:nvPr/>
              </p:nvSpPr>
              <p:spPr bwMode="auto">
                <a:xfrm>
                  <a:off x="3326" y="3870"/>
                  <a:ext cx="51" cy="0"/>
                </a:xfrm>
                <a:prstGeom prst="line">
                  <a:avLst/>
                </a:prstGeom>
                <a:noFill/>
                <a:ln w="9525">
                  <a:solidFill>
                    <a:schemeClr val="tx1"/>
                  </a:solidFill>
                  <a:round/>
                  <a:headEnd/>
                  <a:tailEnd/>
                </a:ln>
              </p:spPr>
              <p:txBody>
                <a:bodyPr/>
                <a:lstStyle/>
                <a:p>
                  <a:endParaRPr lang="ja-JP" altLang="en-US"/>
                </a:p>
              </p:txBody>
            </p:sp>
          </p:grpSp>
          <p:sp>
            <p:nvSpPr>
              <p:cNvPr id="9261" name="Freeform 99"/>
              <p:cNvSpPr>
                <a:spLocks/>
              </p:cNvSpPr>
              <p:nvPr/>
            </p:nvSpPr>
            <p:spPr bwMode="auto">
              <a:xfrm>
                <a:off x="1265" y="3294"/>
                <a:ext cx="1336" cy="237"/>
              </a:xfrm>
              <a:custGeom>
                <a:avLst/>
                <a:gdLst>
                  <a:gd name="T0" fmla="*/ 0 w 1336"/>
                  <a:gd name="T1" fmla="*/ 138 h 284"/>
                  <a:gd name="T2" fmla="*/ 400 w 1336"/>
                  <a:gd name="T3" fmla="*/ 86 h 284"/>
                  <a:gd name="T4" fmla="*/ 984 w 1336"/>
                  <a:gd name="T5" fmla="*/ 16 h 284"/>
                  <a:gd name="T6" fmla="*/ 1336 w 1336"/>
                  <a:gd name="T7" fmla="*/ 0 h 284"/>
                  <a:gd name="T8" fmla="*/ 0 60000 65536"/>
                  <a:gd name="T9" fmla="*/ 0 60000 65536"/>
                  <a:gd name="T10" fmla="*/ 0 60000 65536"/>
                  <a:gd name="T11" fmla="*/ 0 60000 65536"/>
                  <a:gd name="T12" fmla="*/ 0 w 1336"/>
                  <a:gd name="T13" fmla="*/ 0 h 284"/>
                  <a:gd name="T14" fmla="*/ 1336 w 1336"/>
                  <a:gd name="T15" fmla="*/ 284 h 284"/>
                </a:gdLst>
                <a:ahLst/>
                <a:cxnLst>
                  <a:cxn ang="T8">
                    <a:pos x="T0" y="T1"/>
                  </a:cxn>
                  <a:cxn ang="T9">
                    <a:pos x="T2" y="T3"/>
                  </a:cxn>
                  <a:cxn ang="T10">
                    <a:pos x="T4" y="T5"/>
                  </a:cxn>
                  <a:cxn ang="T11">
                    <a:pos x="T6" y="T7"/>
                  </a:cxn>
                </a:cxnLst>
                <a:rect l="T12" t="T13" r="T14" b="T15"/>
                <a:pathLst>
                  <a:path w="1336" h="284">
                    <a:moveTo>
                      <a:pt x="0" y="284"/>
                    </a:moveTo>
                    <a:cubicBezTo>
                      <a:pt x="118" y="251"/>
                      <a:pt x="236" y="218"/>
                      <a:pt x="400" y="176"/>
                    </a:cubicBezTo>
                    <a:cubicBezTo>
                      <a:pt x="564" y="134"/>
                      <a:pt x="828" y="61"/>
                      <a:pt x="984" y="32"/>
                    </a:cubicBezTo>
                    <a:cubicBezTo>
                      <a:pt x="1140" y="3"/>
                      <a:pt x="1277" y="6"/>
                      <a:pt x="1336" y="0"/>
                    </a:cubicBezTo>
                  </a:path>
                </a:pathLst>
              </a:custGeom>
              <a:noFill/>
              <a:ln w="31750" cap="flat">
                <a:solidFill>
                  <a:srgbClr val="993300"/>
                </a:solidFill>
                <a:prstDash val="sysDot"/>
                <a:round/>
                <a:headEnd/>
                <a:tailEnd/>
              </a:ln>
            </p:spPr>
            <p:txBody>
              <a:bodyPr/>
              <a:lstStyle/>
              <a:p>
                <a:endParaRPr lang="ja-JP" altLang="en-US"/>
              </a:p>
            </p:txBody>
          </p:sp>
          <p:sp>
            <p:nvSpPr>
              <p:cNvPr id="9262" name="Oval 104"/>
              <p:cNvSpPr>
                <a:spLocks noChangeArrowheads="1"/>
              </p:cNvSpPr>
              <p:nvPr/>
            </p:nvSpPr>
            <p:spPr bwMode="auto">
              <a:xfrm>
                <a:off x="2203" y="1264"/>
                <a:ext cx="77" cy="77"/>
              </a:xfrm>
              <a:prstGeom prst="ellipse">
                <a:avLst/>
              </a:prstGeom>
              <a:noFill/>
              <a:ln w="31750">
                <a:solidFill>
                  <a:srgbClr val="FF00FF"/>
                </a:solidFill>
                <a:round/>
                <a:headEnd/>
                <a:tailEnd/>
              </a:ln>
            </p:spPr>
            <p:txBody>
              <a:bodyPr wrap="none" anchor="ctr"/>
              <a:lstStyle/>
              <a:p>
                <a:endParaRPr lang="ja-JP" altLang="en-US"/>
              </a:p>
            </p:txBody>
          </p:sp>
          <p:sp>
            <p:nvSpPr>
              <p:cNvPr id="9263" name="Oval 106"/>
              <p:cNvSpPr>
                <a:spLocks noChangeArrowheads="1"/>
              </p:cNvSpPr>
              <p:nvPr/>
            </p:nvSpPr>
            <p:spPr bwMode="auto">
              <a:xfrm>
                <a:off x="2429" y="1249"/>
                <a:ext cx="77" cy="77"/>
              </a:xfrm>
              <a:prstGeom prst="ellipse">
                <a:avLst/>
              </a:prstGeom>
              <a:noFill/>
              <a:ln w="31750">
                <a:solidFill>
                  <a:srgbClr val="FF00FF"/>
                </a:solidFill>
                <a:round/>
                <a:headEnd/>
                <a:tailEnd/>
              </a:ln>
            </p:spPr>
            <p:txBody>
              <a:bodyPr wrap="none" anchor="ctr"/>
              <a:lstStyle/>
              <a:p>
                <a:endParaRPr lang="ja-JP" altLang="en-US"/>
              </a:p>
            </p:txBody>
          </p:sp>
          <p:grpSp>
            <p:nvGrpSpPr>
              <p:cNvPr id="11" name="Group 108"/>
              <p:cNvGrpSpPr>
                <a:grpSpLocks/>
              </p:cNvGrpSpPr>
              <p:nvPr/>
            </p:nvGrpSpPr>
            <p:grpSpPr bwMode="auto">
              <a:xfrm>
                <a:off x="2443" y="1191"/>
                <a:ext cx="53" cy="197"/>
                <a:chOff x="230" y="3928"/>
                <a:chExt cx="53" cy="161"/>
              </a:xfrm>
            </p:grpSpPr>
            <p:sp>
              <p:nvSpPr>
                <p:cNvPr id="9287" name="Line 109"/>
                <p:cNvSpPr>
                  <a:spLocks noChangeShapeType="1"/>
                </p:cNvSpPr>
                <p:nvPr/>
              </p:nvSpPr>
              <p:spPr bwMode="auto">
                <a:xfrm>
                  <a:off x="255" y="3928"/>
                  <a:ext cx="0" cy="161"/>
                </a:xfrm>
                <a:prstGeom prst="line">
                  <a:avLst/>
                </a:prstGeom>
                <a:noFill/>
                <a:ln w="9525">
                  <a:solidFill>
                    <a:schemeClr val="tx1"/>
                  </a:solidFill>
                  <a:round/>
                  <a:headEnd/>
                  <a:tailEnd/>
                </a:ln>
              </p:spPr>
              <p:txBody>
                <a:bodyPr/>
                <a:lstStyle/>
                <a:p>
                  <a:endParaRPr lang="ja-JP" altLang="en-US"/>
                </a:p>
              </p:txBody>
            </p:sp>
            <p:sp>
              <p:nvSpPr>
                <p:cNvPr id="9288" name="Line 110"/>
                <p:cNvSpPr>
                  <a:spLocks noChangeShapeType="1"/>
                </p:cNvSpPr>
                <p:nvPr/>
              </p:nvSpPr>
              <p:spPr bwMode="auto">
                <a:xfrm>
                  <a:off x="230" y="3928"/>
                  <a:ext cx="51" cy="0"/>
                </a:xfrm>
                <a:prstGeom prst="line">
                  <a:avLst/>
                </a:prstGeom>
                <a:noFill/>
                <a:ln w="9525">
                  <a:solidFill>
                    <a:schemeClr val="tx1"/>
                  </a:solidFill>
                  <a:round/>
                  <a:headEnd/>
                  <a:tailEnd/>
                </a:ln>
              </p:spPr>
              <p:txBody>
                <a:bodyPr/>
                <a:lstStyle/>
                <a:p>
                  <a:endParaRPr lang="ja-JP" altLang="en-US"/>
                </a:p>
              </p:txBody>
            </p:sp>
            <p:sp>
              <p:nvSpPr>
                <p:cNvPr id="9289" name="Line 111"/>
                <p:cNvSpPr>
                  <a:spLocks noChangeShapeType="1"/>
                </p:cNvSpPr>
                <p:nvPr/>
              </p:nvSpPr>
              <p:spPr bwMode="auto">
                <a:xfrm>
                  <a:off x="232" y="4088"/>
                  <a:ext cx="51" cy="0"/>
                </a:xfrm>
                <a:prstGeom prst="line">
                  <a:avLst/>
                </a:prstGeom>
                <a:noFill/>
                <a:ln w="9525">
                  <a:solidFill>
                    <a:schemeClr val="tx1"/>
                  </a:solidFill>
                  <a:round/>
                  <a:headEnd/>
                  <a:tailEnd/>
                </a:ln>
              </p:spPr>
              <p:txBody>
                <a:bodyPr/>
                <a:lstStyle/>
                <a:p>
                  <a:endParaRPr lang="ja-JP" altLang="en-US"/>
                </a:p>
              </p:txBody>
            </p:sp>
          </p:grpSp>
          <p:grpSp>
            <p:nvGrpSpPr>
              <p:cNvPr id="12" name="Group 112"/>
              <p:cNvGrpSpPr>
                <a:grpSpLocks/>
              </p:cNvGrpSpPr>
              <p:nvPr/>
            </p:nvGrpSpPr>
            <p:grpSpPr bwMode="auto">
              <a:xfrm>
                <a:off x="2221" y="1207"/>
                <a:ext cx="53" cy="197"/>
                <a:chOff x="230" y="3928"/>
                <a:chExt cx="53" cy="161"/>
              </a:xfrm>
            </p:grpSpPr>
            <p:sp>
              <p:nvSpPr>
                <p:cNvPr id="9284" name="Line 113"/>
                <p:cNvSpPr>
                  <a:spLocks noChangeShapeType="1"/>
                </p:cNvSpPr>
                <p:nvPr/>
              </p:nvSpPr>
              <p:spPr bwMode="auto">
                <a:xfrm>
                  <a:off x="255" y="3928"/>
                  <a:ext cx="0" cy="161"/>
                </a:xfrm>
                <a:prstGeom prst="line">
                  <a:avLst/>
                </a:prstGeom>
                <a:noFill/>
                <a:ln w="9525">
                  <a:solidFill>
                    <a:schemeClr val="tx1"/>
                  </a:solidFill>
                  <a:round/>
                  <a:headEnd/>
                  <a:tailEnd/>
                </a:ln>
              </p:spPr>
              <p:txBody>
                <a:bodyPr/>
                <a:lstStyle/>
                <a:p>
                  <a:endParaRPr lang="ja-JP" altLang="en-US"/>
                </a:p>
              </p:txBody>
            </p:sp>
            <p:sp>
              <p:nvSpPr>
                <p:cNvPr id="9285" name="Line 114"/>
                <p:cNvSpPr>
                  <a:spLocks noChangeShapeType="1"/>
                </p:cNvSpPr>
                <p:nvPr/>
              </p:nvSpPr>
              <p:spPr bwMode="auto">
                <a:xfrm>
                  <a:off x="230" y="3928"/>
                  <a:ext cx="51" cy="0"/>
                </a:xfrm>
                <a:prstGeom prst="line">
                  <a:avLst/>
                </a:prstGeom>
                <a:noFill/>
                <a:ln w="9525">
                  <a:solidFill>
                    <a:schemeClr val="tx1"/>
                  </a:solidFill>
                  <a:round/>
                  <a:headEnd/>
                  <a:tailEnd/>
                </a:ln>
              </p:spPr>
              <p:txBody>
                <a:bodyPr/>
                <a:lstStyle/>
                <a:p>
                  <a:endParaRPr lang="ja-JP" altLang="en-US"/>
                </a:p>
              </p:txBody>
            </p:sp>
            <p:sp>
              <p:nvSpPr>
                <p:cNvPr id="9286" name="Line 115"/>
                <p:cNvSpPr>
                  <a:spLocks noChangeShapeType="1"/>
                </p:cNvSpPr>
                <p:nvPr/>
              </p:nvSpPr>
              <p:spPr bwMode="auto">
                <a:xfrm>
                  <a:off x="232" y="4088"/>
                  <a:ext cx="51" cy="0"/>
                </a:xfrm>
                <a:prstGeom prst="line">
                  <a:avLst/>
                </a:prstGeom>
                <a:noFill/>
                <a:ln w="9525">
                  <a:solidFill>
                    <a:schemeClr val="tx1"/>
                  </a:solidFill>
                  <a:round/>
                  <a:headEnd/>
                  <a:tailEnd/>
                </a:ln>
              </p:spPr>
              <p:txBody>
                <a:bodyPr/>
                <a:lstStyle/>
                <a:p>
                  <a:endParaRPr lang="ja-JP" altLang="en-US"/>
                </a:p>
              </p:txBody>
            </p:sp>
          </p:grpSp>
          <p:sp>
            <p:nvSpPr>
              <p:cNvPr id="9266" name="Freeform 116"/>
              <p:cNvSpPr>
                <a:spLocks/>
              </p:cNvSpPr>
              <p:nvPr/>
            </p:nvSpPr>
            <p:spPr bwMode="auto">
              <a:xfrm>
                <a:off x="1293" y="1291"/>
                <a:ext cx="1110" cy="1557"/>
              </a:xfrm>
              <a:custGeom>
                <a:avLst/>
                <a:gdLst>
                  <a:gd name="T0" fmla="*/ 0 w 1230"/>
                  <a:gd name="T1" fmla="*/ 1866 h 1466"/>
                  <a:gd name="T2" fmla="*/ 462 w 1230"/>
                  <a:gd name="T3" fmla="*/ 430 h 1466"/>
                  <a:gd name="T4" fmla="*/ 616 w 1230"/>
                  <a:gd name="T5" fmla="*/ 71 h 1466"/>
                  <a:gd name="T6" fmla="*/ 816 w 1230"/>
                  <a:gd name="T7" fmla="*/ 2 h 1466"/>
                  <a:gd name="T8" fmla="*/ 0 60000 65536"/>
                  <a:gd name="T9" fmla="*/ 0 60000 65536"/>
                  <a:gd name="T10" fmla="*/ 0 60000 65536"/>
                  <a:gd name="T11" fmla="*/ 0 60000 65536"/>
                  <a:gd name="T12" fmla="*/ 0 w 1230"/>
                  <a:gd name="T13" fmla="*/ 0 h 1466"/>
                  <a:gd name="T14" fmla="*/ 1230 w 1230"/>
                  <a:gd name="T15" fmla="*/ 1466 h 1466"/>
                </a:gdLst>
                <a:ahLst/>
                <a:cxnLst>
                  <a:cxn ang="T8">
                    <a:pos x="T0" y="T1"/>
                  </a:cxn>
                  <a:cxn ang="T9">
                    <a:pos x="T2" y="T3"/>
                  </a:cxn>
                  <a:cxn ang="T10">
                    <a:pos x="T4" y="T5"/>
                  </a:cxn>
                  <a:cxn ang="T11">
                    <a:pos x="T6" y="T7"/>
                  </a:cxn>
                </a:cxnLst>
                <a:rect l="T12" t="T13" r="T14" b="T15"/>
                <a:pathLst>
                  <a:path w="1230" h="1466">
                    <a:moveTo>
                      <a:pt x="0" y="1466"/>
                    </a:moveTo>
                    <a:cubicBezTo>
                      <a:pt x="270" y="1019"/>
                      <a:pt x="541" y="573"/>
                      <a:pt x="696" y="338"/>
                    </a:cubicBezTo>
                    <a:cubicBezTo>
                      <a:pt x="851" y="103"/>
                      <a:pt x="841" y="112"/>
                      <a:pt x="930" y="56"/>
                    </a:cubicBezTo>
                    <a:cubicBezTo>
                      <a:pt x="1019" y="0"/>
                      <a:pt x="1180" y="11"/>
                      <a:pt x="1230" y="2"/>
                    </a:cubicBezTo>
                  </a:path>
                </a:pathLst>
              </a:custGeom>
              <a:noFill/>
              <a:ln w="31750" cap="flat">
                <a:solidFill>
                  <a:srgbClr val="FF00FF"/>
                </a:solidFill>
                <a:prstDash val="sysDot"/>
                <a:round/>
                <a:headEnd/>
                <a:tailEnd/>
              </a:ln>
            </p:spPr>
            <p:txBody>
              <a:bodyPr/>
              <a:lstStyle/>
              <a:p>
                <a:endParaRPr lang="ja-JP" altLang="en-US"/>
              </a:p>
            </p:txBody>
          </p:sp>
          <p:sp>
            <p:nvSpPr>
              <p:cNvPr id="9267" name="Line 117"/>
              <p:cNvSpPr>
                <a:spLocks noChangeShapeType="1"/>
              </p:cNvSpPr>
              <p:nvPr/>
            </p:nvSpPr>
            <p:spPr bwMode="auto">
              <a:xfrm flipV="1">
                <a:off x="2415" y="1284"/>
                <a:ext cx="270" cy="12"/>
              </a:xfrm>
              <a:prstGeom prst="line">
                <a:avLst/>
              </a:prstGeom>
              <a:noFill/>
              <a:ln w="31750">
                <a:solidFill>
                  <a:srgbClr val="FF00FF"/>
                </a:solidFill>
                <a:prstDash val="sysDot"/>
                <a:round/>
                <a:headEnd/>
                <a:tailEnd/>
              </a:ln>
            </p:spPr>
            <p:txBody>
              <a:bodyPr/>
              <a:lstStyle/>
              <a:p>
                <a:endParaRPr lang="ja-JP" altLang="en-US"/>
              </a:p>
            </p:txBody>
          </p:sp>
          <p:grpSp>
            <p:nvGrpSpPr>
              <p:cNvPr id="13" name="Group 100"/>
              <p:cNvGrpSpPr>
                <a:grpSpLocks/>
              </p:cNvGrpSpPr>
              <p:nvPr/>
            </p:nvGrpSpPr>
            <p:grpSpPr bwMode="auto">
              <a:xfrm>
                <a:off x="1955" y="1397"/>
                <a:ext cx="53" cy="197"/>
                <a:chOff x="230" y="3928"/>
                <a:chExt cx="53" cy="161"/>
              </a:xfrm>
            </p:grpSpPr>
            <p:sp>
              <p:nvSpPr>
                <p:cNvPr id="9281" name="Line 101"/>
                <p:cNvSpPr>
                  <a:spLocks noChangeShapeType="1"/>
                </p:cNvSpPr>
                <p:nvPr/>
              </p:nvSpPr>
              <p:spPr bwMode="auto">
                <a:xfrm>
                  <a:off x="255" y="3928"/>
                  <a:ext cx="0" cy="161"/>
                </a:xfrm>
                <a:prstGeom prst="line">
                  <a:avLst/>
                </a:prstGeom>
                <a:noFill/>
                <a:ln w="9525">
                  <a:solidFill>
                    <a:schemeClr val="tx1"/>
                  </a:solidFill>
                  <a:round/>
                  <a:headEnd/>
                  <a:tailEnd/>
                </a:ln>
              </p:spPr>
              <p:txBody>
                <a:bodyPr/>
                <a:lstStyle/>
                <a:p>
                  <a:endParaRPr lang="ja-JP" altLang="en-US"/>
                </a:p>
              </p:txBody>
            </p:sp>
            <p:sp>
              <p:nvSpPr>
                <p:cNvPr id="9282" name="Line 102"/>
                <p:cNvSpPr>
                  <a:spLocks noChangeShapeType="1"/>
                </p:cNvSpPr>
                <p:nvPr/>
              </p:nvSpPr>
              <p:spPr bwMode="auto">
                <a:xfrm>
                  <a:off x="230" y="3928"/>
                  <a:ext cx="51" cy="0"/>
                </a:xfrm>
                <a:prstGeom prst="line">
                  <a:avLst/>
                </a:prstGeom>
                <a:noFill/>
                <a:ln w="9525">
                  <a:solidFill>
                    <a:schemeClr val="tx1"/>
                  </a:solidFill>
                  <a:round/>
                  <a:headEnd/>
                  <a:tailEnd/>
                </a:ln>
              </p:spPr>
              <p:txBody>
                <a:bodyPr/>
                <a:lstStyle/>
                <a:p>
                  <a:endParaRPr lang="ja-JP" altLang="en-US"/>
                </a:p>
              </p:txBody>
            </p:sp>
            <p:sp>
              <p:nvSpPr>
                <p:cNvPr id="9283" name="Line 103"/>
                <p:cNvSpPr>
                  <a:spLocks noChangeShapeType="1"/>
                </p:cNvSpPr>
                <p:nvPr/>
              </p:nvSpPr>
              <p:spPr bwMode="auto">
                <a:xfrm>
                  <a:off x="232" y="4088"/>
                  <a:ext cx="51" cy="0"/>
                </a:xfrm>
                <a:prstGeom prst="line">
                  <a:avLst/>
                </a:prstGeom>
                <a:noFill/>
                <a:ln w="9525">
                  <a:solidFill>
                    <a:schemeClr val="tx1"/>
                  </a:solidFill>
                  <a:round/>
                  <a:headEnd/>
                  <a:tailEnd/>
                </a:ln>
              </p:spPr>
              <p:txBody>
                <a:bodyPr/>
                <a:lstStyle/>
                <a:p>
                  <a:endParaRPr lang="ja-JP" altLang="en-US"/>
                </a:p>
              </p:txBody>
            </p:sp>
          </p:grpSp>
          <p:sp>
            <p:nvSpPr>
              <p:cNvPr id="9269" name="Oval 107"/>
              <p:cNvSpPr>
                <a:spLocks noChangeArrowheads="1"/>
              </p:cNvSpPr>
              <p:nvPr/>
            </p:nvSpPr>
            <p:spPr bwMode="auto">
              <a:xfrm>
                <a:off x="1949" y="1467"/>
                <a:ext cx="77" cy="77"/>
              </a:xfrm>
              <a:prstGeom prst="ellipse">
                <a:avLst/>
              </a:prstGeom>
              <a:noFill/>
              <a:ln w="31750">
                <a:solidFill>
                  <a:srgbClr val="FF00FF"/>
                </a:solidFill>
                <a:round/>
                <a:headEnd/>
                <a:tailEnd/>
              </a:ln>
            </p:spPr>
            <p:txBody>
              <a:bodyPr wrap="none" anchor="ctr"/>
              <a:lstStyle/>
              <a:p>
                <a:endParaRPr lang="ja-JP" altLang="en-US"/>
              </a:p>
            </p:txBody>
          </p:sp>
          <p:grpSp>
            <p:nvGrpSpPr>
              <p:cNvPr id="14" name="Group 124"/>
              <p:cNvGrpSpPr>
                <a:grpSpLocks/>
              </p:cNvGrpSpPr>
              <p:nvPr/>
            </p:nvGrpSpPr>
            <p:grpSpPr bwMode="auto">
              <a:xfrm>
                <a:off x="867" y="1027"/>
                <a:ext cx="1708" cy="1067"/>
                <a:chOff x="182" y="423"/>
                <a:chExt cx="1708" cy="1067"/>
              </a:xfrm>
            </p:grpSpPr>
            <p:sp>
              <p:nvSpPr>
                <p:cNvPr id="9271" name="Line 56"/>
                <p:cNvSpPr>
                  <a:spLocks noChangeShapeType="1"/>
                </p:cNvSpPr>
                <p:nvPr/>
              </p:nvSpPr>
              <p:spPr bwMode="auto">
                <a:xfrm>
                  <a:off x="182" y="709"/>
                  <a:ext cx="262" cy="0"/>
                </a:xfrm>
                <a:prstGeom prst="line">
                  <a:avLst/>
                </a:prstGeom>
                <a:noFill/>
                <a:ln w="38100">
                  <a:solidFill>
                    <a:srgbClr val="009999"/>
                  </a:solidFill>
                  <a:round/>
                  <a:headEnd/>
                  <a:tailEnd/>
                </a:ln>
              </p:spPr>
              <p:txBody>
                <a:bodyPr/>
                <a:lstStyle/>
                <a:p>
                  <a:endParaRPr lang="ja-JP" altLang="en-US"/>
                </a:p>
              </p:txBody>
            </p:sp>
            <p:sp>
              <p:nvSpPr>
                <p:cNvPr id="9272" name="Line 57"/>
                <p:cNvSpPr>
                  <a:spLocks noChangeShapeType="1"/>
                </p:cNvSpPr>
                <p:nvPr/>
              </p:nvSpPr>
              <p:spPr bwMode="auto">
                <a:xfrm>
                  <a:off x="194" y="952"/>
                  <a:ext cx="262" cy="0"/>
                </a:xfrm>
                <a:prstGeom prst="line">
                  <a:avLst/>
                </a:prstGeom>
                <a:noFill/>
                <a:ln w="38100">
                  <a:solidFill>
                    <a:srgbClr val="800080"/>
                  </a:solidFill>
                  <a:round/>
                  <a:headEnd/>
                  <a:tailEnd/>
                </a:ln>
              </p:spPr>
              <p:txBody>
                <a:bodyPr/>
                <a:lstStyle/>
                <a:p>
                  <a:endParaRPr lang="ja-JP" altLang="en-US"/>
                </a:p>
              </p:txBody>
            </p:sp>
            <p:sp>
              <p:nvSpPr>
                <p:cNvPr id="9273" name="Line 58"/>
                <p:cNvSpPr>
                  <a:spLocks noChangeShapeType="1"/>
                </p:cNvSpPr>
                <p:nvPr/>
              </p:nvSpPr>
              <p:spPr bwMode="auto">
                <a:xfrm>
                  <a:off x="184" y="1414"/>
                  <a:ext cx="262" cy="0"/>
                </a:xfrm>
                <a:prstGeom prst="line">
                  <a:avLst/>
                </a:prstGeom>
                <a:noFill/>
                <a:ln w="38100">
                  <a:solidFill>
                    <a:srgbClr val="000080"/>
                  </a:solidFill>
                  <a:round/>
                  <a:headEnd/>
                  <a:tailEnd/>
                </a:ln>
              </p:spPr>
              <p:txBody>
                <a:bodyPr/>
                <a:lstStyle/>
                <a:p>
                  <a:endParaRPr lang="ja-JP" altLang="en-US"/>
                </a:p>
              </p:txBody>
            </p:sp>
            <p:sp>
              <p:nvSpPr>
                <p:cNvPr id="9274" name="Line 59"/>
                <p:cNvSpPr>
                  <a:spLocks noChangeShapeType="1"/>
                </p:cNvSpPr>
                <p:nvPr/>
              </p:nvSpPr>
              <p:spPr bwMode="auto">
                <a:xfrm>
                  <a:off x="189" y="1178"/>
                  <a:ext cx="262" cy="0"/>
                </a:xfrm>
                <a:prstGeom prst="line">
                  <a:avLst/>
                </a:prstGeom>
                <a:noFill/>
                <a:ln w="38100">
                  <a:solidFill>
                    <a:srgbClr val="800000"/>
                  </a:solidFill>
                  <a:round/>
                  <a:headEnd/>
                  <a:tailEnd/>
                </a:ln>
              </p:spPr>
              <p:txBody>
                <a:bodyPr/>
                <a:lstStyle/>
                <a:p>
                  <a:endParaRPr lang="ja-JP" altLang="en-US"/>
                </a:p>
              </p:txBody>
            </p:sp>
            <p:sp>
              <p:nvSpPr>
                <p:cNvPr id="9275" name="Text Box 60"/>
                <p:cNvSpPr txBox="1">
                  <a:spLocks noChangeArrowheads="1"/>
                </p:cNvSpPr>
                <p:nvPr/>
              </p:nvSpPr>
              <p:spPr bwMode="auto">
                <a:xfrm>
                  <a:off x="468" y="625"/>
                  <a:ext cx="1004" cy="155"/>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200"/>
                    <a:t>テトラヒドロフラン </a:t>
                  </a:r>
                  <a:r>
                    <a:rPr lang="en-US" altLang="ja-JP" sz="1200"/>
                    <a:t>THF</a:t>
                  </a:r>
                </a:p>
              </p:txBody>
            </p:sp>
            <p:sp>
              <p:nvSpPr>
                <p:cNvPr id="9276" name="Text Box 61"/>
                <p:cNvSpPr txBox="1">
                  <a:spLocks noChangeArrowheads="1"/>
                </p:cNvSpPr>
                <p:nvPr/>
              </p:nvSpPr>
              <p:spPr bwMode="auto">
                <a:xfrm>
                  <a:off x="471" y="1335"/>
                  <a:ext cx="1005" cy="155"/>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200"/>
                    <a:t>メタノール</a:t>
                  </a:r>
                </a:p>
              </p:txBody>
            </p:sp>
            <p:sp>
              <p:nvSpPr>
                <p:cNvPr id="9277" name="Text Box 62"/>
                <p:cNvSpPr txBox="1">
                  <a:spLocks noChangeArrowheads="1"/>
                </p:cNvSpPr>
                <p:nvPr/>
              </p:nvSpPr>
              <p:spPr bwMode="auto">
                <a:xfrm>
                  <a:off x="457" y="1107"/>
                  <a:ext cx="1005" cy="155"/>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200"/>
                    <a:t>エタノール</a:t>
                  </a:r>
                </a:p>
              </p:txBody>
            </p:sp>
            <p:sp>
              <p:nvSpPr>
                <p:cNvPr id="9278" name="Text Box 63"/>
                <p:cNvSpPr txBox="1">
                  <a:spLocks noChangeArrowheads="1"/>
                </p:cNvSpPr>
                <p:nvPr/>
              </p:nvSpPr>
              <p:spPr bwMode="auto">
                <a:xfrm>
                  <a:off x="452" y="867"/>
                  <a:ext cx="1005" cy="155"/>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200"/>
                    <a:t>アセトニトリル</a:t>
                  </a:r>
                </a:p>
              </p:txBody>
            </p:sp>
            <p:sp>
              <p:nvSpPr>
                <p:cNvPr id="9279" name="Line 118"/>
                <p:cNvSpPr>
                  <a:spLocks noChangeShapeType="1"/>
                </p:cNvSpPr>
                <p:nvPr/>
              </p:nvSpPr>
              <p:spPr bwMode="auto">
                <a:xfrm>
                  <a:off x="185" y="493"/>
                  <a:ext cx="262" cy="0"/>
                </a:xfrm>
                <a:prstGeom prst="line">
                  <a:avLst/>
                </a:prstGeom>
                <a:noFill/>
                <a:ln w="38100">
                  <a:solidFill>
                    <a:srgbClr val="FF00FF"/>
                  </a:solidFill>
                  <a:round/>
                  <a:headEnd/>
                  <a:tailEnd/>
                </a:ln>
              </p:spPr>
              <p:txBody>
                <a:bodyPr/>
                <a:lstStyle/>
                <a:p>
                  <a:endParaRPr lang="ja-JP" altLang="en-US"/>
                </a:p>
              </p:txBody>
            </p:sp>
            <p:sp>
              <p:nvSpPr>
                <p:cNvPr id="9280" name="Text Box 119"/>
                <p:cNvSpPr txBox="1">
                  <a:spLocks noChangeArrowheads="1"/>
                </p:cNvSpPr>
                <p:nvPr/>
              </p:nvSpPr>
              <p:spPr bwMode="auto">
                <a:xfrm>
                  <a:off x="478" y="423"/>
                  <a:ext cx="1412" cy="155"/>
                </a:xfrm>
                <a:prstGeom prst="rect">
                  <a:avLst/>
                </a:prstGeom>
                <a:noFill/>
                <a:ln w="9525">
                  <a:noFill/>
                  <a:miter lim="800000"/>
                  <a:headEnd/>
                  <a:tailEnd/>
                </a:ln>
              </p:spPr>
              <p:txBody>
                <a:bodyPr lIns="62911" tIns="31455" rIns="62911" bIns="31455">
                  <a:spAutoFit/>
                </a:bodyPr>
                <a:lstStyle/>
                <a:p>
                  <a:pPr defTabSz="881063">
                    <a:spcBef>
                      <a:spcPct val="50000"/>
                    </a:spcBef>
                  </a:pPr>
                  <a:r>
                    <a:rPr lang="ja-JP" altLang="en-US" sz="1200"/>
                    <a:t>テトラヒドロフラン </a:t>
                  </a:r>
                  <a:r>
                    <a:rPr lang="en-US" altLang="ja-JP" sz="1200"/>
                    <a:t>THF(C28)</a:t>
                  </a:r>
                </a:p>
              </p:txBody>
            </p:sp>
          </p:grpSp>
        </p:grpSp>
        <p:grpSp>
          <p:nvGrpSpPr>
            <p:cNvPr id="15" name="Group 86"/>
            <p:cNvGrpSpPr>
              <a:grpSpLocks/>
            </p:cNvGrpSpPr>
            <p:nvPr/>
          </p:nvGrpSpPr>
          <p:grpSpPr bwMode="auto">
            <a:xfrm>
              <a:off x="2347356" y="3569983"/>
              <a:ext cx="1948314" cy="1393904"/>
              <a:chOff x="1298" y="1843"/>
              <a:chExt cx="1052" cy="582"/>
            </a:xfrm>
          </p:grpSpPr>
          <p:sp>
            <p:nvSpPr>
              <p:cNvPr id="9231" name="Oval 87"/>
              <p:cNvSpPr>
                <a:spLocks noChangeArrowheads="1"/>
              </p:cNvSpPr>
              <p:nvPr/>
            </p:nvSpPr>
            <p:spPr bwMode="auto">
              <a:xfrm>
                <a:off x="2128" y="1869"/>
                <a:ext cx="68" cy="53"/>
              </a:xfrm>
              <a:prstGeom prst="ellipse">
                <a:avLst/>
              </a:prstGeom>
              <a:noFill/>
              <a:ln w="31750">
                <a:solidFill>
                  <a:srgbClr val="008000"/>
                </a:solidFill>
                <a:round/>
                <a:headEnd/>
                <a:tailEnd/>
              </a:ln>
            </p:spPr>
            <p:txBody>
              <a:bodyPr wrap="none" anchor="ctr"/>
              <a:lstStyle/>
              <a:p>
                <a:endParaRPr lang="ja-JP" altLang="en-US"/>
              </a:p>
            </p:txBody>
          </p:sp>
          <p:grpSp>
            <p:nvGrpSpPr>
              <p:cNvPr id="16" name="Group 88"/>
              <p:cNvGrpSpPr>
                <a:grpSpLocks/>
              </p:cNvGrpSpPr>
              <p:nvPr/>
            </p:nvGrpSpPr>
            <p:grpSpPr bwMode="auto">
              <a:xfrm>
                <a:off x="1710" y="2061"/>
                <a:ext cx="52" cy="146"/>
                <a:chOff x="205" y="3920"/>
                <a:chExt cx="52" cy="171"/>
              </a:xfrm>
            </p:grpSpPr>
            <p:sp>
              <p:nvSpPr>
                <p:cNvPr id="9245" name="Line 89"/>
                <p:cNvSpPr>
                  <a:spLocks noChangeShapeType="1"/>
                </p:cNvSpPr>
                <p:nvPr/>
              </p:nvSpPr>
              <p:spPr bwMode="auto">
                <a:xfrm>
                  <a:off x="228" y="3930"/>
                  <a:ext cx="0" cy="161"/>
                </a:xfrm>
                <a:prstGeom prst="line">
                  <a:avLst/>
                </a:prstGeom>
                <a:noFill/>
                <a:ln w="9525">
                  <a:solidFill>
                    <a:schemeClr val="tx1"/>
                  </a:solidFill>
                  <a:round/>
                  <a:headEnd/>
                  <a:tailEnd/>
                </a:ln>
              </p:spPr>
              <p:txBody>
                <a:bodyPr/>
                <a:lstStyle/>
                <a:p>
                  <a:endParaRPr lang="ja-JP" altLang="en-US"/>
                </a:p>
              </p:txBody>
            </p:sp>
            <p:sp>
              <p:nvSpPr>
                <p:cNvPr id="9246" name="Line 90"/>
                <p:cNvSpPr>
                  <a:spLocks noChangeShapeType="1"/>
                </p:cNvSpPr>
                <p:nvPr/>
              </p:nvSpPr>
              <p:spPr bwMode="auto">
                <a:xfrm>
                  <a:off x="206" y="3920"/>
                  <a:ext cx="51" cy="0"/>
                </a:xfrm>
                <a:prstGeom prst="line">
                  <a:avLst/>
                </a:prstGeom>
                <a:noFill/>
                <a:ln w="9525">
                  <a:solidFill>
                    <a:schemeClr val="tx1"/>
                  </a:solidFill>
                  <a:round/>
                  <a:headEnd/>
                  <a:tailEnd/>
                </a:ln>
              </p:spPr>
              <p:txBody>
                <a:bodyPr/>
                <a:lstStyle/>
                <a:p>
                  <a:endParaRPr lang="ja-JP" altLang="en-US"/>
                </a:p>
              </p:txBody>
            </p:sp>
            <p:sp>
              <p:nvSpPr>
                <p:cNvPr id="9247" name="Line 91"/>
                <p:cNvSpPr>
                  <a:spLocks noChangeShapeType="1"/>
                </p:cNvSpPr>
                <p:nvPr/>
              </p:nvSpPr>
              <p:spPr bwMode="auto">
                <a:xfrm>
                  <a:off x="205" y="4082"/>
                  <a:ext cx="51" cy="0"/>
                </a:xfrm>
                <a:prstGeom prst="line">
                  <a:avLst/>
                </a:prstGeom>
                <a:noFill/>
                <a:ln w="9525">
                  <a:solidFill>
                    <a:schemeClr val="tx1"/>
                  </a:solidFill>
                  <a:round/>
                  <a:headEnd/>
                  <a:tailEnd/>
                </a:ln>
              </p:spPr>
              <p:txBody>
                <a:bodyPr/>
                <a:lstStyle/>
                <a:p>
                  <a:endParaRPr lang="ja-JP" altLang="en-US"/>
                </a:p>
              </p:txBody>
            </p:sp>
          </p:grpSp>
          <p:sp>
            <p:nvSpPr>
              <p:cNvPr id="9233" name="Freeform 92"/>
              <p:cNvSpPr>
                <a:spLocks/>
              </p:cNvSpPr>
              <p:nvPr/>
            </p:nvSpPr>
            <p:spPr bwMode="auto">
              <a:xfrm>
                <a:off x="1298" y="1897"/>
                <a:ext cx="982" cy="528"/>
              </a:xfrm>
              <a:custGeom>
                <a:avLst/>
                <a:gdLst>
                  <a:gd name="T0" fmla="*/ 0 w 1230"/>
                  <a:gd name="T1" fmla="*/ 1 h 1466"/>
                  <a:gd name="T2" fmla="*/ 144 w 1230"/>
                  <a:gd name="T3" fmla="*/ 0 h 1466"/>
                  <a:gd name="T4" fmla="*/ 192 w 1230"/>
                  <a:gd name="T5" fmla="*/ 0 h 1466"/>
                  <a:gd name="T6" fmla="*/ 255 w 1230"/>
                  <a:gd name="T7" fmla="*/ 0 h 1466"/>
                  <a:gd name="T8" fmla="*/ 0 60000 65536"/>
                  <a:gd name="T9" fmla="*/ 0 60000 65536"/>
                  <a:gd name="T10" fmla="*/ 0 60000 65536"/>
                  <a:gd name="T11" fmla="*/ 0 60000 65536"/>
                  <a:gd name="T12" fmla="*/ 0 w 1230"/>
                  <a:gd name="T13" fmla="*/ 0 h 1466"/>
                  <a:gd name="T14" fmla="*/ 1230 w 1230"/>
                  <a:gd name="T15" fmla="*/ 1466 h 1466"/>
                </a:gdLst>
                <a:ahLst/>
                <a:cxnLst>
                  <a:cxn ang="T8">
                    <a:pos x="T0" y="T1"/>
                  </a:cxn>
                  <a:cxn ang="T9">
                    <a:pos x="T2" y="T3"/>
                  </a:cxn>
                  <a:cxn ang="T10">
                    <a:pos x="T4" y="T5"/>
                  </a:cxn>
                  <a:cxn ang="T11">
                    <a:pos x="T6" y="T7"/>
                  </a:cxn>
                </a:cxnLst>
                <a:rect l="T12" t="T13" r="T14" b="T15"/>
                <a:pathLst>
                  <a:path w="1230" h="1466">
                    <a:moveTo>
                      <a:pt x="0" y="1466"/>
                    </a:moveTo>
                    <a:cubicBezTo>
                      <a:pt x="270" y="1019"/>
                      <a:pt x="541" y="573"/>
                      <a:pt x="696" y="338"/>
                    </a:cubicBezTo>
                    <a:cubicBezTo>
                      <a:pt x="851" y="103"/>
                      <a:pt x="841" y="112"/>
                      <a:pt x="930" y="56"/>
                    </a:cubicBezTo>
                    <a:cubicBezTo>
                      <a:pt x="1019" y="0"/>
                      <a:pt x="1180" y="11"/>
                      <a:pt x="1230" y="2"/>
                    </a:cubicBezTo>
                  </a:path>
                </a:pathLst>
              </a:custGeom>
              <a:noFill/>
              <a:ln w="31750">
                <a:solidFill>
                  <a:srgbClr val="008000"/>
                </a:solidFill>
                <a:prstDash val="sysDot"/>
                <a:round/>
                <a:headEnd/>
                <a:tailEnd/>
              </a:ln>
            </p:spPr>
            <p:txBody>
              <a:bodyPr/>
              <a:lstStyle/>
              <a:p>
                <a:endParaRPr lang="ja-JP" altLang="en-US"/>
              </a:p>
            </p:txBody>
          </p:sp>
          <p:sp>
            <p:nvSpPr>
              <p:cNvPr id="9234" name="Line 93"/>
              <p:cNvSpPr>
                <a:spLocks noChangeShapeType="1"/>
              </p:cNvSpPr>
              <p:nvPr/>
            </p:nvSpPr>
            <p:spPr bwMode="auto">
              <a:xfrm flipV="1">
                <a:off x="2249" y="1895"/>
                <a:ext cx="101" cy="2"/>
              </a:xfrm>
              <a:prstGeom prst="line">
                <a:avLst/>
              </a:prstGeom>
              <a:noFill/>
              <a:ln w="31750">
                <a:solidFill>
                  <a:srgbClr val="008000"/>
                </a:solidFill>
                <a:prstDash val="sysDot"/>
                <a:round/>
                <a:headEnd/>
                <a:tailEnd/>
              </a:ln>
            </p:spPr>
            <p:txBody>
              <a:bodyPr/>
              <a:lstStyle/>
              <a:p>
                <a:endParaRPr lang="ja-JP" altLang="en-US"/>
              </a:p>
            </p:txBody>
          </p:sp>
          <p:sp>
            <p:nvSpPr>
              <p:cNvPr id="9235" name="Oval 94"/>
              <p:cNvSpPr>
                <a:spLocks noChangeArrowheads="1"/>
              </p:cNvSpPr>
              <p:nvPr/>
            </p:nvSpPr>
            <p:spPr bwMode="auto">
              <a:xfrm>
                <a:off x="1922" y="1925"/>
                <a:ext cx="69" cy="53"/>
              </a:xfrm>
              <a:prstGeom prst="ellipse">
                <a:avLst/>
              </a:prstGeom>
              <a:noFill/>
              <a:ln w="31750">
                <a:solidFill>
                  <a:srgbClr val="008000"/>
                </a:solidFill>
                <a:round/>
                <a:headEnd/>
                <a:tailEnd/>
              </a:ln>
            </p:spPr>
            <p:txBody>
              <a:bodyPr wrap="none" anchor="ctr"/>
              <a:lstStyle/>
              <a:p>
                <a:endParaRPr lang="ja-JP" altLang="en-US"/>
              </a:p>
            </p:txBody>
          </p:sp>
          <p:sp>
            <p:nvSpPr>
              <p:cNvPr id="9236" name="Oval 95"/>
              <p:cNvSpPr>
                <a:spLocks noChangeArrowheads="1"/>
              </p:cNvSpPr>
              <p:nvPr/>
            </p:nvSpPr>
            <p:spPr bwMode="auto">
              <a:xfrm>
                <a:off x="1698" y="2096"/>
                <a:ext cx="68" cy="53"/>
              </a:xfrm>
              <a:prstGeom prst="ellipse">
                <a:avLst/>
              </a:prstGeom>
              <a:noFill/>
              <a:ln w="31750">
                <a:solidFill>
                  <a:srgbClr val="008000"/>
                </a:solidFill>
                <a:round/>
                <a:headEnd/>
                <a:tailEnd/>
              </a:ln>
            </p:spPr>
            <p:txBody>
              <a:bodyPr wrap="none" anchor="ctr"/>
              <a:lstStyle/>
              <a:p>
                <a:endParaRPr lang="ja-JP" altLang="en-US"/>
              </a:p>
            </p:txBody>
          </p:sp>
          <p:grpSp>
            <p:nvGrpSpPr>
              <p:cNvPr id="17" name="Group 96"/>
              <p:cNvGrpSpPr>
                <a:grpSpLocks/>
              </p:cNvGrpSpPr>
              <p:nvPr/>
            </p:nvGrpSpPr>
            <p:grpSpPr bwMode="auto">
              <a:xfrm>
                <a:off x="1930" y="1889"/>
                <a:ext cx="57" cy="137"/>
                <a:chOff x="202" y="3928"/>
                <a:chExt cx="57" cy="161"/>
              </a:xfrm>
            </p:grpSpPr>
            <p:sp>
              <p:nvSpPr>
                <p:cNvPr id="9242" name="Line 97"/>
                <p:cNvSpPr>
                  <a:spLocks noChangeShapeType="1"/>
                </p:cNvSpPr>
                <p:nvPr/>
              </p:nvSpPr>
              <p:spPr bwMode="auto">
                <a:xfrm>
                  <a:off x="228" y="3928"/>
                  <a:ext cx="0" cy="161"/>
                </a:xfrm>
                <a:prstGeom prst="line">
                  <a:avLst/>
                </a:prstGeom>
                <a:noFill/>
                <a:ln w="9525">
                  <a:solidFill>
                    <a:schemeClr val="tx1"/>
                  </a:solidFill>
                  <a:round/>
                  <a:headEnd/>
                  <a:tailEnd/>
                </a:ln>
              </p:spPr>
              <p:txBody>
                <a:bodyPr/>
                <a:lstStyle/>
                <a:p>
                  <a:endParaRPr lang="ja-JP" altLang="en-US"/>
                </a:p>
              </p:txBody>
            </p:sp>
            <p:sp>
              <p:nvSpPr>
                <p:cNvPr id="9243" name="Line 98"/>
                <p:cNvSpPr>
                  <a:spLocks noChangeShapeType="1"/>
                </p:cNvSpPr>
                <p:nvPr/>
              </p:nvSpPr>
              <p:spPr bwMode="auto">
                <a:xfrm>
                  <a:off x="208" y="3928"/>
                  <a:ext cx="51" cy="0"/>
                </a:xfrm>
                <a:prstGeom prst="line">
                  <a:avLst/>
                </a:prstGeom>
                <a:noFill/>
                <a:ln w="9525">
                  <a:solidFill>
                    <a:schemeClr val="tx1"/>
                  </a:solidFill>
                  <a:round/>
                  <a:headEnd/>
                  <a:tailEnd/>
                </a:ln>
              </p:spPr>
              <p:txBody>
                <a:bodyPr/>
                <a:lstStyle/>
                <a:p>
                  <a:endParaRPr lang="ja-JP" altLang="en-US"/>
                </a:p>
              </p:txBody>
            </p:sp>
            <p:sp>
              <p:nvSpPr>
                <p:cNvPr id="9244" name="Line 99"/>
                <p:cNvSpPr>
                  <a:spLocks noChangeShapeType="1"/>
                </p:cNvSpPr>
                <p:nvPr/>
              </p:nvSpPr>
              <p:spPr bwMode="auto">
                <a:xfrm>
                  <a:off x="202" y="4088"/>
                  <a:ext cx="51" cy="0"/>
                </a:xfrm>
                <a:prstGeom prst="line">
                  <a:avLst/>
                </a:prstGeom>
                <a:noFill/>
                <a:ln w="9525">
                  <a:solidFill>
                    <a:schemeClr val="tx1"/>
                  </a:solidFill>
                  <a:round/>
                  <a:headEnd/>
                  <a:tailEnd/>
                </a:ln>
              </p:spPr>
              <p:txBody>
                <a:bodyPr/>
                <a:lstStyle/>
                <a:p>
                  <a:endParaRPr lang="ja-JP" altLang="en-US"/>
                </a:p>
              </p:txBody>
            </p:sp>
          </p:grpSp>
          <p:grpSp>
            <p:nvGrpSpPr>
              <p:cNvPr id="18" name="Group 100"/>
              <p:cNvGrpSpPr>
                <a:grpSpLocks/>
              </p:cNvGrpSpPr>
              <p:nvPr/>
            </p:nvGrpSpPr>
            <p:grpSpPr bwMode="auto">
              <a:xfrm>
                <a:off x="2139" y="1843"/>
                <a:ext cx="53" cy="144"/>
                <a:chOff x="195" y="3915"/>
                <a:chExt cx="53" cy="168"/>
              </a:xfrm>
            </p:grpSpPr>
            <p:sp>
              <p:nvSpPr>
                <p:cNvPr id="9239" name="Line 101"/>
                <p:cNvSpPr>
                  <a:spLocks noChangeShapeType="1"/>
                </p:cNvSpPr>
                <p:nvPr/>
              </p:nvSpPr>
              <p:spPr bwMode="auto">
                <a:xfrm>
                  <a:off x="222" y="3922"/>
                  <a:ext cx="0" cy="161"/>
                </a:xfrm>
                <a:prstGeom prst="line">
                  <a:avLst/>
                </a:prstGeom>
                <a:noFill/>
                <a:ln w="9525">
                  <a:solidFill>
                    <a:schemeClr val="tx1"/>
                  </a:solidFill>
                  <a:round/>
                  <a:headEnd/>
                  <a:tailEnd/>
                </a:ln>
              </p:spPr>
              <p:txBody>
                <a:bodyPr/>
                <a:lstStyle/>
                <a:p>
                  <a:endParaRPr lang="ja-JP" altLang="en-US"/>
                </a:p>
              </p:txBody>
            </p:sp>
            <p:sp>
              <p:nvSpPr>
                <p:cNvPr id="9240" name="Line 102"/>
                <p:cNvSpPr>
                  <a:spLocks noChangeShapeType="1"/>
                </p:cNvSpPr>
                <p:nvPr/>
              </p:nvSpPr>
              <p:spPr bwMode="auto">
                <a:xfrm>
                  <a:off x="195" y="3915"/>
                  <a:ext cx="51" cy="0"/>
                </a:xfrm>
                <a:prstGeom prst="line">
                  <a:avLst/>
                </a:prstGeom>
                <a:noFill/>
                <a:ln w="9525">
                  <a:solidFill>
                    <a:schemeClr val="tx1"/>
                  </a:solidFill>
                  <a:round/>
                  <a:headEnd/>
                  <a:tailEnd/>
                </a:ln>
              </p:spPr>
              <p:txBody>
                <a:bodyPr/>
                <a:lstStyle/>
                <a:p>
                  <a:endParaRPr lang="ja-JP" altLang="en-US"/>
                </a:p>
              </p:txBody>
            </p:sp>
            <p:sp>
              <p:nvSpPr>
                <p:cNvPr id="9241" name="Line 103"/>
                <p:cNvSpPr>
                  <a:spLocks noChangeShapeType="1"/>
                </p:cNvSpPr>
                <p:nvPr/>
              </p:nvSpPr>
              <p:spPr bwMode="auto">
                <a:xfrm>
                  <a:off x="197" y="4081"/>
                  <a:ext cx="51" cy="0"/>
                </a:xfrm>
                <a:prstGeom prst="line">
                  <a:avLst/>
                </a:prstGeom>
                <a:noFill/>
                <a:ln w="9525">
                  <a:solidFill>
                    <a:schemeClr val="tx1"/>
                  </a:solidFill>
                  <a:round/>
                  <a:headEnd/>
                  <a:tailEnd/>
                </a:ln>
              </p:spPr>
              <p:txBody>
                <a:bodyPr/>
                <a:lstStyle/>
                <a:p>
                  <a:endParaRPr lang="ja-JP" altLang="en-US"/>
                </a:p>
              </p:txBody>
            </p:sp>
          </p:grpSp>
        </p:grpSp>
      </p:grpSp>
      <p:sp>
        <p:nvSpPr>
          <p:cNvPr id="9226" name="テキスト ボックス 92"/>
          <p:cNvSpPr txBox="1">
            <a:spLocks noChangeArrowheads="1"/>
          </p:cNvSpPr>
          <p:nvPr/>
        </p:nvSpPr>
        <p:spPr bwMode="auto">
          <a:xfrm>
            <a:off x="4230688" y="3630613"/>
            <a:ext cx="860425" cy="276225"/>
          </a:xfrm>
          <a:prstGeom prst="rect">
            <a:avLst/>
          </a:prstGeom>
          <a:noFill/>
          <a:ln w="9525">
            <a:noFill/>
            <a:miter lim="800000"/>
            <a:headEnd/>
            <a:tailEnd/>
          </a:ln>
        </p:spPr>
        <p:txBody>
          <a:bodyPr>
            <a:spAutoFit/>
          </a:bodyPr>
          <a:lstStyle/>
          <a:p>
            <a:r>
              <a:rPr lang="en-US" altLang="ja-JP" sz="1200"/>
              <a:t>THF(C8)</a:t>
            </a:r>
            <a:endParaRPr lang="ja-JP" altLang="en-US" sz="1200"/>
          </a:p>
        </p:txBody>
      </p:sp>
      <p:sp>
        <p:nvSpPr>
          <p:cNvPr id="9227" name="テキスト ボックス 93"/>
          <p:cNvSpPr txBox="1">
            <a:spLocks noChangeArrowheads="1"/>
          </p:cNvSpPr>
          <p:nvPr/>
        </p:nvSpPr>
        <p:spPr bwMode="auto">
          <a:xfrm>
            <a:off x="4178300" y="2827338"/>
            <a:ext cx="860425" cy="277812"/>
          </a:xfrm>
          <a:prstGeom prst="rect">
            <a:avLst/>
          </a:prstGeom>
          <a:noFill/>
          <a:ln w="9525">
            <a:noFill/>
            <a:miter lim="800000"/>
            <a:headEnd/>
            <a:tailEnd/>
          </a:ln>
        </p:spPr>
        <p:txBody>
          <a:bodyPr>
            <a:spAutoFit/>
          </a:bodyPr>
          <a:lstStyle/>
          <a:p>
            <a:r>
              <a:rPr lang="en-US" altLang="ja-JP" sz="1200"/>
              <a:t>THF(C18)</a:t>
            </a:r>
            <a:endParaRPr lang="ja-JP" altLang="en-US" sz="1200"/>
          </a:p>
        </p:txBody>
      </p:sp>
      <p:sp>
        <p:nvSpPr>
          <p:cNvPr id="9228" name="テキスト ボックス 94"/>
          <p:cNvSpPr txBox="1">
            <a:spLocks noChangeArrowheads="1"/>
          </p:cNvSpPr>
          <p:nvPr/>
        </p:nvSpPr>
        <p:spPr bwMode="auto">
          <a:xfrm>
            <a:off x="4140200" y="2024063"/>
            <a:ext cx="1003300" cy="276225"/>
          </a:xfrm>
          <a:prstGeom prst="rect">
            <a:avLst/>
          </a:prstGeom>
          <a:noFill/>
          <a:ln w="9525">
            <a:noFill/>
            <a:miter lim="800000"/>
            <a:headEnd/>
            <a:tailEnd/>
          </a:ln>
        </p:spPr>
        <p:txBody>
          <a:bodyPr>
            <a:spAutoFit/>
          </a:bodyPr>
          <a:lstStyle/>
          <a:p>
            <a:r>
              <a:rPr lang="en-US" altLang="ja-JP" sz="1200"/>
              <a:t>THF(C28)</a:t>
            </a:r>
            <a:endParaRPr lang="ja-JP" altLang="en-US" sz="1200"/>
          </a:p>
        </p:txBody>
      </p:sp>
    </p:spTree>
  </p:cSld>
  <p:clrMapOvr>
    <a:masterClrMapping/>
  </p:clrMapOvr>
  <p:transition>
    <p:pull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45" t="-13759" r="81329" b="-10042"/>
          <a:stretch/>
        </p:blipFill>
        <p:spPr bwMode="auto">
          <a:xfrm>
            <a:off x="-264377" y="2222296"/>
            <a:ext cx="9105800" cy="450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47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26" t="-7400" r="79355" b="7400"/>
          <a:stretch/>
        </p:blipFill>
        <p:spPr bwMode="auto">
          <a:xfrm>
            <a:off x="170221" y="1912997"/>
            <a:ext cx="897378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タイトル 1"/>
          <p:cNvSpPr>
            <a:spLocks noGrp="1"/>
          </p:cNvSpPr>
          <p:nvPr>
            <p:ph type="title"/>
          </p:nvPr>
        </p:nvSpPr>
        <p:spPr>
          <a:xfrm>
            <a:off x="914400" y="306070"/>
            <a:ext cx="8229600" cy="1143000"/>
          </a:xfrm>
        </p:spPr>
        <p:txBody>
          <a:bodyPr/>
          <a:lstStyle/>
          <a:p>
            <a:r>
              <a:rPr lang="en-US" altLang="ja-JP" dirty="0" smtClean="0"/>
              <a:t>t</a:t>
            </a:r>
            <a:r>
              <a:rPr lang="en-US" altLang="ja-JP" sz="4000" dirty="0" smtClean="0"/>
              <a:t>o</a:t>
            </a:r>
            <a:r>
              <a:rPr lang="ja-JP" altLang="en-US" sz="4000" dirty="0" smtClean="0"/>
              <a:t>（ウラシル）の溶出時間の比較</a:t>
            </a:r>
            <a:r>
              <a:rPr lang="en-US" altLang="ja-JP" sz="3200" dirty="0" smtClean="0"/>
              <a:t/>
            </a:r>
            <a:br>
              <a:rPr lang="en-US" altLang="ja-JP" sz="3200" dirty="0" smtClean="0"/>
            </a:br>
            <a:endParaRPr lang="ja-JP" altLang="en-US" sz="2000" dirty="0" smtClean="0"/>
          </a:p>
        </p:txBody>
      </p:sp>
      <p:sp>
        <p:nvSpPr>
          <p:cNvPr id="32771" name="スライド番号プレースホルダ 2"/>
          <p:cNvSpPr>
            <a:spLocks noGrp="1"/>
          </p:cNvSpPr>
          <p:nvPr>
            <p:ph type="sldNum" sz="quarter" idx="12"/>
          </p:nvPr>
        </p:nvSpPr>
        <p:spPr>
          <a:xfrm>
            <a:off x="6858000" y="6400800"/>
            <a:ext cx="1905000" cy="457200"/>
          </a:xfrm>
          <a:noFill/>
        </p:spPr>
        <p:txBody>
          <a:bodyPr/>
          <a:lstStyle/>
          <a:p>
            <a:fld id="{8DF0E0A9-7D21-48FF-8D21-895FDDD6FF15}" type="slidenum">
              <a:rPr lang="en-US" altLang="ja-JP" smtClean="0"/>
              <a:pPr/>
              <a:t>43</a:t>
            </a:fld>
            <a:endParaRPr lang="en-US" altLang="ja-JP" smtClean="0"/>
          </a:p>
        </p:txBody>
      </p:sp>
      <p:sp>
        <p:nvSpPr>
          <p:cNvPr id="32779" name="Rectangle 19"/>
          <p:cNvSpPr>
            <a:spLocks noChangeArrowheads="1"/>
          </p:cNvSpPr>
          <p:nvPr/>
        </p:nvSpPr>
        <p:spPr bwMode="auto">
          <a:xfrm>
            <a:off x="2441575" y="5853113"/>
            <a:ext cx="225425" cy="246062"/>
          </a:xfrm>
          <a:prstGeom prst="rect">
            <a:avLst/>
          </a:prstGeom>
          <a:noFill/>
          <a:ln w="9525">
            <a:noFill/>
            <a:miter lim="800000"/>
            <a:headEnd/>
            <a:tailEnd/>
          </a:ln>
        </p:spPr>
        <p:txBody>
          <a:bodyPr lIns="0" tIns="0" rIns="0" bIns="0">
            <a:spAutoFit/>
          </a:bodyPr>
          <a:lstStyle/>
          <a:p>
            <a:r>
              <a:rPr lang="en-US" altLang="ja-JP" sz="1600">
                <a:latin typeface="Century Gothic" pitchFamily="34" charset="0"/>
              </a:rPr>
              <a:t>1</a:t>
            </a:r>
          </a:p>
        </p:txBody>
      </p:sp>
      <p:sp>
        <p:nvSpPr>
          <p:cNvPr id="32780" name="テキスト ボックス 95"/>
          <p:cNvSpPr txBox="1">
            <a:spLocks noChangeArrowheads="1"/>
          </p:cNvSpPr>
          <p:nvPr/>
        </p:nvSpPr>
        <p:spPr bwMode="auto">
          <a:xfrm>
            <a:off x="360998" y="2970213"/>
            <a:ext cx="2206625" cy="400110"/>
          </a:xfrm>
          <a:prstGeom prst="rect">
            <a:avLst/>
          </a:prstGeom>
          <a:noFill/>
          <a:ln w="9525">
            <a:noFill/>
            <a:miter lim="800000"/>
            <a:headEnd/>
            <a:tailEnd/>
          </a:ln>
        </p:spPr>
        <p:txBody>
          <a:bodyPr>
            <a:spAutoFit/>
          </a:bodyPr>
          <a:lstStyle/>
          <a:p>
            <a:r>
              <a:rPr lang="en-US" altLang="ja-JP" sz="2000" b="1" dirty="0">
                <a:solidFill>
                  <a:srgbClr val="FF33CC"/>
                </a:solidFill>
              </a:rPr>
              <a:t>82%</a:t>
            </a:r>
            <a:r>
              <a:rPr lang="ja-JP" altLang="en-US" sz="2000" b="1" dirty="0">
                <a:solidFill>
                  <a:srgbClr val="FF33CC"/>
                </a:solidFill>
              </a:rPr>
              <a:t>メタノール</a:t>
            </a:r>
          </a:p>
        </p:txBody>
      </p:sp>
      <p:sp>
        <p:nvSpPr>
          <p:cNvPr id="32781" name="テキスト ボックス 96"/>
          <p:cNvSpPr txBox="1">
            <a:spLocks noChangeArrowheads="1"/>
          </p:cNvSpPr>
          <p:nvPr/>
        </p:nvSpPr>
        <p:spPr bwMode="auto">
          <a:xfrm>
            <a:off x="369888" y="3384550"/>
            <a:ext cx="2205037" cy="400110"/>
          </a:xfrm>
          <a:prstGeom prst="rect">
            <a:avLst/>
          </a:prstGeom>
          <a:noFill/>
          <a:ln w="9525">
            <a:noFill/>
            <a:miter lim="800000"/>
            <a:headEnd/>
            <a:tailEnd/>
          </a:ln>
        </p:spPr>
        <p:txBody>
          <a:bodyPr>
            <a:spAutoFit/>
          </a:bodyPr>
          <a:lstStyle/>
          <a:p>
            <a:r>
              <a:rPr lang="en-US" altLang="ja-JP" sz="2000" b="1" dirty="0">
                <a:solidFill>
                  <a:srgbClr val="660066"/>
                </a:solidFill>
              </a:rPr>
              <a:t>70%</a:t>
            </a:r>
            <a:r>
              <a:rPr lang="ja-JP" altLang="en-US" sz="2000" b="1" dirty="0">
                <a:solidFill>
                  <a:srgbClr val="660066"/>
                </a:solidFill>
              </a:rPr>
              <a:t>エタノール</a:t>
            </a:r>
          </a:p>
        </p:txBody>
      </p:sp>
      <p:sp>
        <p:nvSpPr>
          <p:cNvPr id="98" name="テキスト ボックス 97"/>
          <p:cNvSpPr txBox="1"/>
          <p:nvPr/>
        </p:nvSpPr>
        <p:spPr>
          <a:xfrm>
            <a:off x="347663" y="3798888"/>
            <a:ext cx="2898457" cy="400110"/>
          </a:xfrm>
          <a:prstGeom prst="rect">
            <a:avLst/>
          </a:prstGeom>
          <a:noFill/>
        </p:spPr>
        <p:txBody>
          <a:bodyPr wrap="square">
            <a:spAutoFit/>
          </a:bodyPr>
          <a:lstStyle/>
          <a:p>
            <a:pPr>
              <a:defRPr/>
            </a:pPr>
            <a:r>
              <a:rPr lang="en-US" altLang="ja-JP" sz="2000" b="1" dirty="0">
                <a:solidFill>
                  <a:schemeClr val="accent4">
                    <a:lumMod val="65000"/>
                    <a:lumOff val="35000"/>
                  </a:schemeClr>
                </a:solidFill>
              </a:rPr>
              <a:t>58% 2-</a:t>
            </a:r>
            <a:r>
              <a:rPr lang="ja-JP" altLang="en-US" sz="2000" b="1" dirty="0">
                <a:solidFill>
                  <a:schemeClr val="accent4">
                    <a:lumMod val="65000"/>
                    <a:lumOff val="35000"/>
                  </a:schemeClr>
                </a:solidFill>
              </a:rPr>
              <a:t>プロパノール</a:t>
            </a:r>
          </a:p>
        </p:txBody>
      </p:sp>
      <p:sp>
        <p:nvSpPr>
          <p:cNvPr id="32783" name="テキスト ボックス 98"/>
          <p:cNvSpPr txBox="1">
            <a:spLocks noChangeArrowheads="1"/>
          </p:cNvSpPr>
          <p:nvPr/>
        </p:nvSpPr>
        <p:spPr bwMode="auto">
          <a:xfrm>
            <a:off x="369888" y="4197350"/>
            <a:ext cx="2982912" cy="400110"/>
          </a:xfrm>
          <a:prstGeom prst="rect">
            <a:avLst/>
          </a:prstGeom>
          <a:noFill/>
          <a:ln w="9525">
            <a:noFill/>
            <a:miter lim="800000"/>
            <a:headEnd/>
            <a:tailEnd/>
          </a:ln>
        </p:spPr>
        <p:txBody>
          <a:bodyPr wrap="square">
            <a:spAutoFit/>
          </a:bodyPr>
          <a:lstStyle/>
          <a:p>
            <a:r>
              <a:rPr lang="en-US" altLang="ja-JP" sz="2000" b="1" dirty="0">
                <a:solidFill>
                  <a:srgbClr val="FF0000"/>
                </a:solidFill>
              </a:rPr>
              <a:t>74%</a:t>
            </a:r>
            <a:r>
              <a:rPr lang="ja-JP" altLang="en-US" sz="2000" b="1" dirty="0">
                <a:solidFill>
                  <a:srgbClr val="FF0000"/>
                </a:solidFill>
              </a:rPr>
              <a:t>アセトニトリル</a:t>
            </a:r>
          </a:p>
        </p:txBody>
      </p:sp>
      <p:sp>
        <p:nvSpPr>
          <p:cNvPr id="32784" name="テキスト ボックス 99"/>
          <p:cNvSpPr txBox="1">
            <a:spLocks noChangeArrowheads="1"/>
          </p:cNvSpPr>
          <p:nvPr/>
        </p:nvSpPr>
        <p:spPr bwMode="auto">
          <a:xfrm>
            <a:off x="361950" y="4611688"/>
            <a:ext cx="2206625" cy="400110"/>
          </a:xfrm>
          <a:prstGeom prst="rect">
            <a:avLst/>
          </a:prstGeom>
          <a:noFill/>
          <a:ln w="9525">
            <a:noFill/>
            <a:miter lim="800000"/>
            <a:headEnd/>
            <a:tailEnd/>
          </a:ln>
        </p:spPr>
        <p:txBody>
          <a:bodyPr>
            <a:spAutoFit/>
          </a:bodyPr>
          <a:lstStyle/>
          <a:p>
            <a:r>
              <a:rPr lang="en-US" altLang="ja-JP" sz="2000" b="1" dirty="0">
                <a:solidFill>
                  <a:srgbClr val="000066"/>
                </a:solidFill>
              </a:rPr>
              <a:t>67%</a:t>
            </a:r>
            <a:r>
              <a:rPr lang="ja-JP" altLang="en-US" sz="2000" b="1" dirty="0">
                <a:solidFill>
                  <a:srgbClr val="000066"/>
                </a:solidFill>
              </a:rPr>
              <a:t>ジオキサン</a:t>
            </a:r>
          </a:p>
        </p:txBody>
      </p:sp>
      <p:sp>
        <p:nvSpPr>
          <p:cNvPr id="32785" name="テキスト ボックス 100"/>
          <p:cNvSpPr txBox="1">
            <a:spLocks noChangeArrowheads="1"/>
          </p:cNvSpPr>
          <p:nvPr/>
        </p:nvSpPr>
        <p:spPr bwMode="auto">
          <a:xfrm>
            <a:off x="339725" y="4995863"/>
            <a:ext cx="2206625" cy="400110"/>
          </a:xfrm>
          <a:prstGeom prst="rect">
            <a:avLst/>
          </a:prstGeom>
          <a:noFill/>
          <a:ln w="9525">
            <a:noFill/>
            <a:miter lim="800000"/>
            <a:headEnd/>
            <a:tailEnd/>
          </a:ln>
        </p:spPr>
        <p:txBody>
          <a:bodyPr>
            <a:spAutoFit/>
          </a:bodyPr>
          <a:lstStyle/>
          <a:p>
            <a:r>
              <a:rPr lang="en-US" altLang="ja-JP" sz="2000" b="1" dirty="0">
                <a:solidFill>
                  <a:srgbClr val="CC6600"/>
                </a:solidFill>
              </a:rPr>
              <a:t>50% THF</a:t>
            </a:r>
            <a:endParaRPr lang="ja-JP" altLang="en-US" sz="2000" b="1" dirty="0">
              <a:solidFill>
                <a:srgbClr val="CC6600"/>
              </a:solidFill>
            </a:endParaRPr>
          </a:p>
        </p:txBody>
      </p:sp>
      <p:sp>
        <p:nvSpPr>
          <p:cNvPr id="32786" name="Text Box 234"/>
          <p:cNvSpPr txBox="1">
            <a:spLocks noChangeArrowheads="1"/>
          </p:cNvSpPr>
          <p:nvPr/>
        </p:nvSpPr>
        <p:spPr bwMode="auto">
          <a:xfrm>
            <a:off x="762635" y="1350963"/>
            <a:ext cx="8078788" cy="876300"/>
          </a:xfrm>
          <a:prstGeom prst="rect">
            <a:avLst/>
          </a:prstGeom>
          <a:noFill/>
          <a:ln w="9525">
            <a:noFill/>
            <a:miter lim="800000"/>
            <a:headEnd/>
            <a:tailEnd/>
          </a:ln>
        </p:spPr>
        <p:txBody>
          <a:bodyPr>
            <a:spAutoFit/>
          </a:bodyPr>
          <a:lstStyle/>
          <a:p>
            <a:pPr>
              <a:lnSpc>
                <a:spcPts val="1400"/>
              </a:lnSpc>
              <a:spcBef>
                <a:spcPct val="50000"/>
              </a:spcBef>
            </a:pPr>
            <a:r>
              <a:rPr lang="ja-JP" altLang="en-US" sz="1600" dirty="0">
                <a:latin typeface="Century Schoolbook" pitchFamily="18" charset="0"/>
              </a:rPr>
              <a:t>カラム</a:t>
            </a:r>
            <a:r>
              <a:rPr lang="en-US" altLang="ja-JP" sz="1600" dirty="0">
                <a:latin typeface="Century Schoolbook" pitchFamily="18" charset="0"/>
              </a:rPr>
              <a:t>: </a:t>
            </a:r>
            <a:r>
              <a:rPr lang="en-US" altLang="ja-JP" sz="1600" dirty="0"/>
              <a:t>C18,</a:t>
            </a:r>
            <a:r>
              <a:rPr lang="en-US" altLang="ja-JP" sz="1200" dirty="0"/>
              <a:t> </a:t>
            </a:r>
            <a:r>
              <a:rPr lang="en-US" altLang="ja-JP" sz="1600" dirty="0">
                <a:latin typeface="Century Schoolbook" pitchFamily="18" charset="0"/>
              </a:rPr>
              <a:t>5</a:t>
            </a:r>
            <a:r>
              <a:rPr lang="en-US" altLang="ja-JP" sz="1600" dirty="0">
                <a:latin typeface="Symbol" pitchFamily="18" charset="2"/>
              </a:rPr>
              <a:t>m</a:t>
            </a:r>
            <a:r>
              <a:rPr lang="en-US" altLang="ja-JP" sz="1600" dirty="0">
                <a:latin typeface="Century Schoolbook" pitchFamily="18" charset="0"/>
              </a:rPr>
              <a:t>m, 4.6 x 150 mm </a:t>
            </a:r>
          </a:p>
          <a:p>
            <a:pPr>
              <a:lnSpc>
                <a:spcPts val="1400"/>
              </a:lnSpc>
              <a:spcBef>
                <a:spcPct val="50000"/>
              </a:spcBef>
            </a:pPr>
            <a:r>
              <a:rPr lang="ja-JP" altLang="en-US" sz="1600" dirty="0">
                <a:latin typeface="Century Schoolbook" pitchFamily="18" charset="0"/>
              </a:rPr>
              <a:t>カラム温度</a:t>
            </a:r>
            <a:r>
              <a:rPr lang="en-US" altLang="ja-JP" sz="1600" dirty="0">
                <a:latin typeface="Century Schoolbook" pitchFamily="18" charset="0"/>
              </a:rPr>
              <a:t>: 60 </a:t>
            </a:r>
            <a:r>
              <a:rPr lang="en-US" altLang="ja-JP" sz="1600" dirty="0">
                <a:latin typeface="Century Schoolbook" pitchFamily="18" charset="0"/>
                <a:cs typeface="Arial" charset="0"/>
              </a:rPr>
              <a:t>ºC, </a:t>
            </a:r>
            <a:r>
              <a:rPr lang="ja-JP" altLang="en-US" sz="1600" dirty="0">
                <a:latin typeface="Century Schoolbook" pitchFamily="18" charset="0"/>
                <a:cs typeface="Arial" charset="0"/>
              </a:rPr>
              <a:t>検出</a:t>
            </a:r>
            <a:r>
              <a:rPr lang="en-US" altLang="ja-JP" sz="1600" dirty="0">
                <a:latin typeface="Century Schoolbook" pitchFamily="18" charset="0"/>
                <a:cs typeface="Arial" charset="0"/>
              </a:rPr>
              <a:t>: UV @ 250 nm. </a:t>
            </a:r>
            <a:r>
              <a:rPr lang="ja-JP" altLang="en-US" sz="1600" dirty="0">
                <a:latin typeface="Century Schoolbook" pitchFamily="18" charset="0"/>
                <a:cs typeface="Arial" charset="0"/>
              </a:rPr>
              <a:t>試料</a:t>
            </a:r>
            <a:r>
              <a:rPr lang="en-US" altLang="ja-JP" sz="1600" dirty="0">
                <a:latin typeface="Century Schoolbook" pitchFamily="18" charset="0"/>
                <a:cs typeface="Arial" charset="0"/>
              </a:rPr>
              <a:t>: </a:t>
            </a:r>
            <a:r>
              <a:rPr lang="en-US" altLang="ja-JP" sz="1600" dirty="0">
                <a:latin typeface="Century Schoolbook" pitchFamily="18" charset="0"/>
              </a:rPr>
              <a:t>1. </a:t>
            </a:r>
            <a:r>
              <a:rPr lang="ja-JP" altLang="en-US" sz="1600" dirty="0">
                <a:latin typeface="Century Schoolbook" pitchFamily="18" charset="0"/>
              </a:rPr>
              <a:t>ウラシル，</a:t>
            </a:r>
            <a:r>
              <a:rPr lang="en-US" altLang="ja-JP" sz="1600" dirty="0">
                <a:latin typeface="Century Schoolbook" pitchFamily="18" charset="0"/>
              </a:rPr>
              <a:t>2.  </a:t>
            </a:r>
            <a:r>
              <a:rPr lang="ja-JP" altLang="en-US" sz="1600" dirty="0">
                <a:latin typeface="Century Schoolbook" pitchFamily="18" charset="0"/>
              </a:rPr>
              <a:t>カフェイン，</a:t>
            </a:r>
            <a:r>
              <a:rPr lang="en-US" altLang="ja-JP" sz="1600" dirty="0">
                <a:latin typeface="Century Schoolbook" pitchFamily="18" charset="0"/>
              </a:rPr>
              <a:t>3. </a:t>
            </a:r>
            <a:r>
              <a:rPr lang="ja-JP" altLang="en-US" sz="1600" dirty="0">
                <a:latin typeface="Century Schoolbook" pitchFamily="18" charset="0"/>
              </a:rPr>
              <a:t>フェノール</a:t>
            </a:r>
            <a:endParaRPr lang="en-US" altLang="ja-JP" sz="1600" dirty="0">
              <a:latin typeface="Century Schoolbook" pitchFamily="18" charset="0"/>
              <a:cs typeface="Arial" charset="0"/>
            </a:endParaRPr>
          </a:p>
          <a:p>
            <a:pPr>
              <a:lnSpc>
                <a:spcPts val="1400"/>
              </a:lnSpc>
              <a:spcBef>
                <a:spcPct val="50000"/>
              </a:spcBef>
            </a:pPr>
            <a:r>
              <a:rPr lang="ja-JP" altLang="en-US" sz="1600" dirty="0">
                <a:latin typeface="Century Schoolbook" pitchFamily="18" charset="0"/>
                <a:cs typeface="Arial" charset="0"/>
              </a:rPr>
              <a:t>アミルベンゼンの溶出量が約</a:t>
            </a:r>
            <a:r>
              <a:rPr lang="en-US" altLang="ja-JP" sz="1600" dirty="0">
                <a:latin typeface="Century Schoolbook" pitchFamily="18" charset="0"/>
                <a:cs typeface="Arial" charset="0"/>
              </a:rPr>
              <a:t>8mL</a:t>
            </a:r>
            <a:r>
              <a:rPr lang="ja-JP" altLang="en-US" sz="1600" dirty="0">
                <a:latin typeface="Century Schoolbook" pitchFamily="18" charset="0"/>
                <a:cs typeface="Arial" charset="0"/>
              </a:rPr>
              <a:t>になるように有機溶媒と水との混合比を決定</a:t>
            </a:r>
          </a:p>
        </p:txBody>
      </p:sp>
      <p:sp>
        <p:nvSpPr>
          <p:cNvPr id="32787" name="テキスト ボックス 102"/>
          <p:cNvSpPr txBox="1">
            <a:spLocks noChangeArrowheads="1"/>
          </p:cNvSpPr>
          <p:nvPr/>
        </p:nvSpPr>
        <p:spPr bwMode="auto">
          <a:xfrm>
            <a:off x="6891338" y="2319338"/>
            <a:ext cx="2033587" cy="646331"/>
          </a:xfrm>
          <a:prstGeom prst="rect">
            <a:avLst/>
          </a:prstGeom>
          <a:noFill/>
          <a:ln w="9525">
            <a:noFill/>
            <a:miter lim="800000"/>
            <a:headEnd/>
            <a:tailEnd/>
          </a:ln>
        </p:spPr>
        <p:txBody>
          <a:bodyPr>
            <a:spAutoFit/>
          </a:bodyPr>
          <a:lstStyle/>
          <a:p>
            <a:pPr algn="ctr"/>
            <a:r>
              <a:rPr lang="ja-JP" altLang="en-US" sz="1800" dirty="0"/>
              <a:t>有機溶媒の疎水性　　　　　　</a:t>
            </a:r>
            <a:r>
              <a:rPr lang="en-US" altLang="ja-JP" sz="1800" dirty="0">
                <a:latin typeface="Times New Roman" pitchFamily="18" charset="0"/>
                <a:cs typeface="Times New Roman" pitchFamily="18" charset="0"/>
              </a:rPr>
              <a:t>(Log P)</a:t>
            </a:r>
            <a:endParaRPr lang="ja-JP" altLang="en-US" sz="1800" dirty="0">
              <a:latin typeface="Times New Roman" pitchFamily="18" charset="0"/>
              <a:cs typeface="Times New Roman" pitchFamily="18" charset="0"/>
            </a:endParaRPr>
          </a:p>
        </p:txBody>
      </p:sp>
      <p:sp>
        <p:nvSpPr>
          <p:cNvPr id="106" name="正方形/長方形 105"/>
          <p:cNvSpPr/>
          <p:nvPr/>
        </p:nvSpPr>
        <p:spPr>
          <a:xfrm>
            <a:off x="7182167" y="2947670"/>
            <a:ext cx="1961833" cy="2448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789" name="正方形/長方形 103"/>
          <p:cNvSpPr>
            <a:spLocks noChangeArrowheads="1"/>
          </p:cNvSpPr>
          <p:nvPr/>
        </p:nvSpPr>
        <p:spPr bwMode="auto">
          <a:xfrm>
            <a:off x="7585028" y="5114925"/>
            <a:ext cx="633507" cy="276999"/>
          </a:xfrm>
          <a:prstGeom prst="rect">
            <a:avLst/>
          </a:prstGeom>
          <a:noFill/>
          <a:ln w="9525">
            <a:noFill/>
            <a:miter lim="800000"/>
            <a:headEnd/>
            <a:tailEnd/>
          </a:ln>
        </p:spPr>
        <p:txBody>
          <a:bodyPr wrap="none">
            <a:spAutoFit/>
          </a:bodyPr>
          <a:lstStyle/>
          <a:p>
            <a:pPr algn="ctr" defTabSz="820738">
              <a:lnSpc>
                <a:spcPct val="60000"/>
              </a:lnSpc>
              <a:spcBef>
                <a:spcPct val="20000"/>
              </a:spcBef>
            </a:pPr>
            <a:r>
              <a:rPr lang="en-US" altLang="ja-JP" sz="2000" dirty="0">
                <a:latin typeface="Times New Roman" pitchFamily="18" charset="0"/>
                <a:ea typeface="HG丸ｺﾞｼｯｸM-PRO" pitchFamily="50" charset="-128"/>
                <a:cs typeface="Times New Roman" pitchFamily="18" charset="0"/>
              </a:rPr>
              <a:t>0.46</a:t>
            </a:r>
          </a:p>
        </p:txBody>
      </p:sp>
      <p:sp>
        <p:nvSpPr>
          <p:cNvPr id="32790" name="正方形/長方形 104"/>
          <p:cNvSpPr>
            <a:spLocks noChangeArrowheads="1"/>
          </p:cNvSpPr>
          <p:nvPr/>
        </p:nvSpPr>
        <p:spPr bwMode="auto">
          <a:xfrm>
            <a:off x="7542549" y="4719638"/>
            <a:ext cx="718466" cy="276999"/>
          </a:xfrm>
          <a:prstGeom prst="rect">
            <a:avLst/>
          </a:prstGeom>
          <a:noFill/>
          <a:ln w="9525">
            <a:noFill/>
            <a:miter lim="800000"/>
            <a:headEnd/>
            <a:tailEnd/>
          </a:ln>
        </p:spPr>
        <p:txBody>
          <a:bodyPr wrap="none">
            <a:spAutoFit/>
          </a:bodyPr>
          <a:lstStyle/>
          <a:p>
            <a:pPr algn="ctr" defTabSz="820738">
              <a:lnSpc>
                <a:spcPct val="60000"/>
              </a:lnSpc>
              <a:spcBef>
                <a:spcPct val="20000"/>
              </a:spcBef>
            </a:pPr>
            <a:r>
              <a:rPr lang="en-US" altLang="ja-JP" sz="2000" dirty="0">
                <a:latin typeface="Times New Roman" pitchFamily="18" charset="0"/>
                <a:ea typeface="HG丸ｺﾞｼｯｸM-PRO" pitchFamily="50" charset="-128"/>
                <a:cs typeface="Times New Roman" pitchFamily="18" charset="0"/>
              </a:rPr>
              <a:t>-0.42</a:t>
            </a:r>
          </a:p>
        </p:txBody>
      </p:sp>
      <p:sp>
        <p:nvSpPr>
          <p:cNvPr id="32791" name="正方形/長方形 106"/>
          <p:cNvSpPr>
            <a:spLocks noChangeArrowheads="1"/>
          </p:cNvSpPr>
          <p:nvPr/>
        </p:nvSpPr>
        <p:spPr bwMode="auto">
          <a:xfrm>
            <a:off x="7529055" y="4337050"/>
            <a:ext cx="718466" cy="276999"/>
          </a:xfrm>
          <a:prstGeom prst="rect">
            <a:avLst/>
          </a:prstGeom>
          <a:noFill/>
          <a:ln w="9525">
            <a:noFill/>
            <a:miter lim="800000"/>
            <a:headEnd/>
            <a:tailEnd/>
          </a:ln>
        </p:spPr>
        <p:txBody>
          <a:bodyPr wrap="none">
            <a:spAutoFit/>
          </a:bodyPr>
          <a:lstStyle/>
          <a:p>
            <a:pPr algn="ctr" defTabSz="820738">
              <a:lnSpc>
                <a:spcPct val="60000"/>
              </a:lnSpc>
              <a:spcBef>
                <a:spcPct val="20000"/>
              </a:spcBef>
            </a:pPr>
            <a:r>
              <a:rPr lang="en-US" altLang="ja-JP" sz="2000" dirty="0">
                <a:latin typeface="Times New Roman" pitchFamily="18" charset="0"/>
                <a:ea typeface="HG丸ｺﾞｼｯｸM-PRO" pitchFamily="50" charset="-128"/>
                <a:cs typeface="Times New Roman" pitchFamily="18" charset="0"/>
              </a:rPr>
              <a:t>-0.34</a:t>
            </a:r>
          </a:p>
        </p:txBody>
      </p:sp>
      <p:sp>
        <p:nvSpPr>
          <p:cNvPr id="32792" name="正方形/長方形 107"/>
          <p:cNvSpPr>
            <a:spLocks noChangeArrowheads="1"/>
          </p:cNvSpPr>
          <p:nvPr/>
        </p:nvSpPr>
        <p:spPr bwMode="auto">
          <a:xfrm>
            <a:off x="7558088" y="3462338"/>
            <a:ext cx="718466" cy="400110"/>
          </a:xfrm>
          <a:prstGeom prst="rect">
            <a:avLst/>
          </a:prstGeom>
          <a:noFill/>
          <a:ln w="9525">
            <a:noFill/>
            <a:miter lim="800000"/>
            <a:headEnd/>
            <a:tailEnd/>
          </a:ln>
        </p:spPr>
        <p:txBody>
          <a:bodyPr wrap="none">
            <a:spAutoFit/>
          </a:bodyPr>
          <a:lstStyle/>
          <a:p>
            <a:r>
              <a:rPr lang="en-US" altLang="ja-JP" sz="2000" dirty="0">
                <a:latin typeface="Times New Roman" pitchFamily="18" charset="0"/>
                <a:ea typeface="HG丸ｺﾞｼｯｸM-PRO" pitchFamily="50" charset="-128"/>
                <a:cs typeface="Times New Roman" pitchFamily="18" charset="0"/>
              </a:rPr>
              <a:t>-0.31</a:t>
            </a:r>
            <a:endParaRPr lang="ja-JP" altLang="en-US" sz="2000" dirty="0">
              <a:latin typeface="Times New Roman" pitchFamily="18" charset="0"/>
              <a:ea typeface="HG丸ｺﾞｼｯｸM-PRO" pitchFamily="50" charset="-128"/>
              <a:cs typeface="Times New Roman" pitchFamily="18" charset="0"/>
            </a:endParaRPr>
          </a:p>
        </p:txBody>
      </p:sp>
      <p:sp>
        <p:nvSpPr>
          <p:cNvPr id="32793" name="正方形/長方形 108"/>
          <p:cNvSpPr>
            <a:spLocks noChangeArrowheads="1"/>
          </p:cNvSpPr>
          <p:nvPr/>
        </p:nvSpPr>
        <p:spPr bwMode="auto">
          <a:xfrm>
            <a:off x="7556837" y="3108325"/>
            <a:ext cx="718465" cy="276999"/>
          </a:xfrm>
          <a:prstGeom prst="rect">
            <a:avLst/>
          </a:prstGeom>
          <a:noFill/>
          <a:ln w="9525">
            <a:noFill/>
            <a:miter lim="800000"/>
            <a:headEnd/>
            <a:tailEnd/>
          </a:ln>
        </p:spPr>
        <p:txBody>
          <a:bodyPr wrap="none">
            <a:spAutoFit/>
          </a:bodyPr>
          <a:lstStyle/>
          <a:p>
            <a:pPr algn="ctr" defTabSz="820738">
              <a:lnSpc>
                <a:spcPct val="60000"/>
              </a:lnSpc>
              <a:spcBef>
                <a:spcPct val="20000"/>
              </a:spcBef>
            </a:pPr>
            <a:r>
              <a:rPr lang="en-US" altLang="ja-JP" sz="2000" dirty="0">
                <a:latin typeface="Times New Roman" pitchFamily="18" charset="0"/>
                <a:ea typeface="HG丸ｺﾞｼｯｸM-PRO" pitchFamily="50" charset="-128"/>
                <a:cs typeface="Times New Roman" pitchFamily="18" charset="0"/>
              </a:rPr>
              <a:t>-0.77</a:t>
            </a:r>
          </a:p>
        </p:txBody>
      </p:sp>
      <p:sp>
        <p:nvSpPr>
          <p:cNvPr id="32795" name="テキスト ボックス 110"/>
          <p:cNvSpPr txBox="1">
            <a:spLocks noChangeArrowheads="1"/>
          </p:cNvSpPr>
          <p:nvPr/>
        </p:nvSpPr>
        <p:spPr bwMode="auto">
          <a:xfrm>
            <a:off x="2660650" y="6113463"/>
            <a:ext cx="3071813" cy="369887"/>
          </a:xfrm>
          <a:prstGeom prst="rect">
            <a:avLst/>
          </a:prstGeom>
          <a:noFill/>
          <a:ln w="9525">
            <a:noFill/>
            <a:miter lim="800000"/>
            <a:headEnd/>
            <a:tailEnd/>
          </a:ln>
        </p:spPr>
        <p:txBody>
          <a:bodyPr>
            <a:spAutoFit/>
          </a:bodyPr>
          <a:lstStyle/>
          <a:p>
            <a:r>
              <a:rPr lang="en-US" altLang="ja-JP">
                <a:latin typeface="Century Gothic" pitchFamily="34" charset="0"/>
              </a:rPr>
              <a:t>Retention time/min</a:t>
            </a:r>
            <a:endParaRPr lang="ja-JP" altLang="en-US">
              <a:latin typeface="Century Gothic" pitchFamily="34" charset="0"/>
            </a:endParaRPr>
          </a:p>
        </p:txBody>
      </p:sp>
      <p:sp>
        <p:nvSpPr>
          <p:cNvPr id="115" name="正方形/長方形 114"/>
          <p:cNvSpPr/>
          <p:nvPr/>
        </p:nvSpPr>
        <p:spPr>
          <a:xfrm>
            <a:off x="3816350" y="2170113"/>
            <a:ext cx="795338" cy="192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6" name="正方形/長方形 115"/>
          <p:cNvSpPr/>
          <p:nvPr/>
        </p:nvSpPr>
        <p:spPr>
          <a:xfrm>
            <a:off x="3802063" y="5868988"/>
            <a:ext cx="795337"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174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1952" t="55306" r="28970" b="-55306"/>
          <a:stretch/>
        </p:blipFill>
        <p:spPr bwMode="auto">
          <a:xfrm>
            <a:off x="-60008" y="6598920"/>
            <a:ext cx="8163702"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スライド番号プレースホルダ 7"/>
          <p:cNvSpPr>
            <a:spLocks noGrp="1"/>
          </p:cNvSpPr>
          <p:nvPr>
            <p:ph type="sldNum" sz="quarter" idx="12"/>
          </p:nvPr>
        </p:nvSpPr>
        <p:spPr>
          <a:xfrm>
            <a:off x="7010400" y="6129338"/>
            <a:ext cx="2133600" cy="476250"/>
          </a:xfrm>
          <a:noFill/>
        </p:spPr>
        <p:txBody>
          <a:bodyPr/>
          <a:lstStyle/>
          <a:p>
            <a:fld id="{5B94757D-FDC9-4C66-B9F9-4CD91C573068}" type="slidenum">
              <a:rPr lang="en-US" altLang="ja-JP" smtClean="0"/>
              <a:pPr/>
              <a:t>44</a:t>
            </a:fld>
            <a:endParaRPr lang="en-US" altLang="ja-JP" smtClean="0"/>
          </a:p>
        </p:txBody>
      </p:sp>
      <p:sp>
        <p:nvSpPr>
          <p:cNvPr id="21512" name="Rectangle 12"/>
          <p:cNvSpPr>
            <a:spLocks noGrp="1" noChangeArrowheads="1"/>
          </p:cNvSpPr>
          <p:nvPr>
            <p:ph type="title"/>
          </p:nvPr>
        </p:nvSpPr>
        <p:spPr>
          <a:xfrm>
            <a:off x="506566" y="0"/>
            <a:ext cx="8239227" cy="1143000"/>
          </a:xfrm>
        </p:spPr>
        <p:txBody>
          <a:bodyPr/>
          <a:lstStyle/>
          <a:p>
            <a:pPr eaLnBrk="1" hangingPunct="1"/>
            <a:r>
              <a:rPr lang="ja-JP" altLang="en-US" sz="3600" dirty="0" smtClean="0"/>
              <a:t>メタノールとテトラヒドロフラン（</a:t>
            </a:r>
            <a:r>
              <a:rPr lang="en-US" altLang="ja-JP" sz="3600" dirty="0" smtClean="0"/>
              <a:t>THF)</a:t>
            </a:r>
            <a:r>
              <a:rPr lang="ja-JP" altLang="en-US" sz="3600" dirty="0" smtClean="0"/>
              <a:t>の差</a:t>
            </a:r>
          </a:p>
        </p:txBody>
      </p:sp>
      <p:sp>
        <p:nvSpPr>
          <p:cNvPr id="21513" name="Text Box 16"/>
          <p:cNvSpPr txBox="1">
            <a:spLocks noChangeArrowheads="1"/>
          </p:cNvSpPr>
          <p:nvPr/>
        </p:nvSpPr>
        <p:spPr bwMode="auto">
          <a:xfrm>
            <a:off x="6183313" y="1557338"/>
            <a:ext cx="1333500" cy="228600"/>
          </a:xfrm>
          <a:prstGeom prst="rect">
            <a:avLst/>
          </a:prstGeom>
          <a:noFill/>
          <a:ln w="9525">
            <a:noFill/>
            <a:miter lim="800000"/>
            <a:headEnd/>
            <a:tailEnd/>
          </a:ln>
        </p:spPr>
        <p:txBody>
          <a:bodyPr>
            <a:spAutoFit/>
          </a:bodyPr>
          <a:lstStyle/>
          <a:p>
            <a:pPr defTabSz="1014413">
              <a:spcBef>
                <a:spcPct val="50000"/>
              </a:spcBef>
            </a:pPr>
            <a:endParaRPr lang="ja-JP" altLang="ja-JP" sz="900" i="1">
              <a:solidFill>
                <a:srgbClr val="CC0000"/>
              </a:solidFill>
            </a:endParaRPr>
          </a:p>
        </p:txBody>
      </p:sp>
      <p:grpSp>
        <p:nvGrpSpPr>
          <p:cNvPr id="8" name="Group 170"/>
          <p:cNvGrpSpPr>
            <a:grpSpLocks/>
          </p:cNvGrpSpPr>
          <p:nvPr/>
        </p:nvGrpSpPr>
        <p:grpSpPr bwMode="auto">
          <a:xfrm>
            <a:off x="1663700" y="3446463"/>
            <a:ext cx="3287713" cy="3032125"/>
            <a:chOff x="1048" y="2330"/>
            <a:chExt cx="2071" cy="1910"/>
          </a:xfrm>
        </p:grpSpPr>
        <p:grpSp>
          <p:nvGrpSpPr>
            <p:cNvPr id="9" name="Group 134"/>
            <p:cNvGrpSpPr>
              <a:grpSpLocks/>
            </p:cNvGrpSpPr>
            <p:nvPr/>
          </p:nvGrpSpPr>
          <p:grpSpPr bwMode="auto">
            <a:xfrm>
              <a:off x="1048" y="2330"/>
              <a:ext cx="1986" cy="1910"/>
              <a:chOff x="358" y="859"/>
              <a:chExt cx="2724" cy="1910"/>
            </a:xfrm>
          </p:grpSpPr>
          <p:graphicFrame>
            <p:nvGraphicFramePr>
              <p:cNvPr id="21508" name="Object 5"/>
              <p:cNvGraphicFramePr>
                <a:graphicFrameLocks noChangeAspect="1"/>
              </p:cNvGraphicFramePr>
              <p:nvPr/>
            </p:nvGraphicFramePr>
            <p:xfrm>
              <a:off x="359" y="859"/>
              <a:ext cx="2723" cy="1000"/>
            </p:xfrm>
            <a:graphic>
              <a:graphicData uri="http://schemas.openxmlformats.org/presentationml/2006/ole">
                <mc:AlternateContent xmlns:mc="http://schemas.openxmlformats.org/markup-compatibility/2006">
                  <mc:Choice xmlns:v="urn:schemas-microsoft-com:vml" Requires="v">
                    <p:oleObj spid="_x0000_s589947" name="グラフ" r:id="rId5" imgW="7553249" imgH="3771900" progId="Excel.Sheet.8">
                      <p:embed/>
                    </p:oleObj>
                  </mc:Choice>
                  <mc:Fallback>
                    <p:oleObj name="グラフ" r:id="rId5" imgW="7553249" imgH="3771900" progId="Excel.Shee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 y="859"/>
                            <a:ext cx="2723" cy="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9" name="Object 8"/>
              <p:cNvGraphicFramePr>
                <a:graphicFrameLocks noChangeAspect="1"/>
              </p:cNvGraphicFramePr>
              <p:nvPr/>
            </p:nvGraphicFramePr>
            <p:xfrm>
              <a:off x="383" y="1201"/>
              <a:ext cx="1977" cy="1088"/>
            </p:xfrm>
            <a:graphic>
              <a:graphicData uri="http://schemas.openxmlformats.org/presentationml/2006/ole">
                <mc:AlternateContent xmlns:mc="http://schemas.openxmlformats.org/markup-compatibility/2006">
                  <mc:Choice xmlns:v="urn:schemas-microsoft-com:vml" Requires="v">
                    <p:oleObj spid="_x0000_s589948" name="グラフ" r:id="rId8" imgW="7543800" imgH="3771900" progId="Excel.Sheet.8">
                      <p:embed/>
                    </p:oleObj>
                  </mc:Choice>
                  <mc:Fallback>
                    <p:oleObj name="グラフ" r:id="rId8" imgW="7543800" imgH="3771900" progId="Excel.Sheet.8">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 y="1201"/>
                            <a:ext cx="1977"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10" name="Object 11"/>
              <p:cNvGraphicFramePr>
                <a:graphicFrameLocks noChangeAspect="1"/>
              </p:cNvGraphicFramePr>
              <p:nvPr/>
            </p:nvGraphicFramePr>
            <p:xfrm>
              <a:off x="358" y="1819"/>
              <a:ext cx="2544" cy="950"/>
            </p:xfrm>
            <a:graphic>
              <a:graphicData uri="http://schemas.openxmlformats.org/presentationml/2006/ole">
                <mc:AlternateContent xmlns:mc="http://schemas.openxmlformats.org/markup-compatibility/2006">
                  <mc:Choice xmlns:v="urn:schemas-microsoft-com:vml" Requires="v">
                    <p:oleObj spid="_x0000_s589949" name="グラフ" r:id="rId11" imgW="7543800" imgH="3810000" progId="Excel.Sheet.8">
                      <p:embed/>
                    </p:oleObj>
                  </mc:Choice>
                  <mc:Fallback>
                    <p:oleObj name="グラフ" r:id="rId11" imgW="7543800" imgH="3810000" progId="Excel.Sheet.8">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 y="1819"/>
                            <a:ext cx="2544" cy="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1530" name="Text Box 139"/>
            <p:cNvSpPr txBox="1">
              <a:spLocks noChangeArrowheads="1"/>
            </p:cNvSpPr>
            <p:nvPr/>
          </p:nvSpPr>
          <p:spPr bwMode="auto">
            <a:xfrm>
              <a:off x="1188" y="3679"/>
              <a:ext cx="175"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2</a:t>
              </a:r>
            </a:p>
          </p:txBody>
        </p:sp>
        <p:sp>
          <p:nvSpPr>
            <p:cNvPr id="21531" name="Text Box 140"/>
            <p:cNvSpPr txBox="1">
              <a:spLocks noChangeArrowheads="1"/>
            </p:cNvSpPr>
            <p:nvPr/>
          </p:nvSpPr>
          <p:spPr bwMode="auto">
            <a:xfrm>
              <a:off x="1093" y="3733"/>
              <a:ext cx="131"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1</a:t>
              </a:r>
            </a:p>
          </p:txBody>
        </p:sp>
        <p:sp>
          <p:nvSpPr>
            <p:cNvPr id="21532" name="Text Box 141"/>
            <p:cNvSpPr txBox="1">
              <a:spLocks noChangeArrowheads="1"/>
            </p:cNvSpPr>
            <p:nvPr/>
          </p:nvSpPr>
          <p:spPr bwMode="auto">
            <a:xfrm>
              <a:off x="1277" y="3824"/>
              <a:ext cx="18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3</a:t>
              </a:r>
            </a:p>
          </p:txBody>
        </p:sp>
        <p:sp>
          <p:nvSpPr>
            <p:cNvPr id="21533" name="Text Box 142"/>
            <p:cNvSpPr txBox="1">
              <a:spLocks noChangeArrowheads="1"/>
            </p:cNvSpPr>
            <p:nvPr/>
          </p:nvSpPr>
          <p:spPr bwMode="auto">
            <a:xfrm>
              <a:off x="1765" y="3906"/>
              <a:ext cx="191"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4</a:t>
              </a:r>
            </a:p>
          </p:txBody>
        </p:sp>
        <p:sp>
          <p:nvSpPr>
            <p:cNvPr id="21534" name="Text Box 143"/>
            <p:cNvSpPr txBox="1">
              <a:spLocks noChangeArrowheads="1"/>
            </p:cNvSpPr>
            <p:nvPr/>
          </p:nvSpPr>
          <p:spPr bwMode="auto">
            <a:xfrm>
              <a:off x="1724" y="3739"/>
              <a:ext cx="198"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5</a:t>
              </a:r>
            </a:p>
          </p:txBody>
        </p:sp>
        <p:sp>
          <p:nvSpPr>
            <p:cNvPr id="21535" name="Text Box 144"/>
            <p:cNvSpPr txBox="1">
              <a:spLocks noChangeArrowheads="1"/>
            </p:cNvSpPr>
            <p:nvPr/>
          </p:nvSpPr>
          <p:spPr bwMode="auto">
            <a:xfrm>
              <a:off x="1873" y="3867"/>
              <a:ext cx="19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6</a:t>
              </a:r>
            </a:p>
          </p:txBody>
        </p:sp>
        <p:sp>
          <p:nvSpPr>
            <p:cNvPr id="21536" name="Text Box 145"/>
            <p:cNvSpPr txBox="1">
              <a:spLocks noChangeArrowheads="1"/>
            </p:cNvSpPr>
            <p:nvPr/>
          </p:nvSpPr>
          <p:spPr bwMode="auto">
            <a:xfrm>
              <a:off x="1577" y="3637"/>
              <a:ext cx="215"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7</a:t>
              </a:r>
            </a:p>
          </p:txBody>
        </p:sp>
        <p:sp>
          <p:nvSpPr>
            <p:cNvPr id="21537" name="Text Box 146"/>
            <p:cNvSpPr txBox="1">
              <a:spLocks noChangeArrowheads="1"/>
            </p:cNvSpPr>
            <p:nvPr/>
          </p:nvSpPr>
          <p:spPr bwMode="auto">
            <a:xfrm>
              <a:off x="2034" y="3721"/>
              <a:ext cx="1021" cy="154"/>
            </a:xfrm>
            <a:prstGeom prst="rect">
              <a:avLst/>
            </a:prstGeom>
            <a:noFill/>
            <a:ln w="9525">
              <a:noFill/>
              <a:miter lim="800000"/>
              <a:headEnd/>
              <a:tailEnd/>
            </a:ln>
          </p:spPr>
          <p:txBody>
            <a:bodyPr>
              <a:spAutoFit/>
            </a:bodyPr>
            <a:lstStyle/>
            <a:p>
              <a:pPr defTabSz="1014413">
                <a:spcBef>
                  <a:spcPct val="50000"/>
                </a:spcBef>
              </a:pPr>
              <a:r>
                <a:rPr lang="en-US" altLang="ja-JP" sz="1000" b="1">
                  <a:solidFill>
                    <a:srgbClr val="CC6600"/>
                  </a:solidFill>
                  <a:latin typeface="Century Gothic" pitchFamily="34" charset="0"/>
                </a:rPr>
                <a:t>Sunniest C8</a:t>
              </a:r>
              <a:r>
                <a:rPr lang="ja-JP" altLang="en-US" sz="1000" b="1">
                  <a:solidFill>
                    <a:srgbClr val="CC6600"/>
                  </a:solidFill>
                  <a:latin typeface="Century Gothic" pitchFamily="34" charset="0"/>
                </a:rPr>
                <a:t>　</a:t>
              </a:r>
              <a:r>
                <a:rPr lang="en-US" altLang="ja-JP" sz="1000" b="1">
                  <a:solidFill>
                    <a:srgbClr val="CC6600"/>
                  </a:solidFill>
                  <a:latin typeface="Century Gothic" pitchFamily="34" charset="0"/>
                </a:rPr>
                <a:t>%C</a:t>
              </a:r>
              <a:r>
                <a:rPr lang="ja-JP" altLang="en-US" sz="1000" b="1">
                  <a:solidFill>
                    <a:srgbClr val="CC6600"/>
                  </a:solidFill>
                  <a:latin typeface="Century Gothic" pitchFamily="34" charset="0"/>
                </a:rPr>
                <a:t>：</a:t>
              </a:r>
              <a:r>
                <a:rPr lang="en-US" altLang="ja-JP" sz="1000" b="1">
                  <a:solidFill>
                    <a:srgbClr val="CC6600"/>
                  </a:solidFill>
                  <a:latin typeface="Century Gothic" pitchFamily="34" charset="0"/>
                </a:rPr>
                <a:t>10%</a:t>
              </a:r>
            </a:p>
          </p:txBody>
        </p:sp>
        <p:sp>
          <p:nvSpPr>
            <p:cNvPr id="21538" name="Text Box 148"/>
            <p:cNvSpPr txBox="1">
              <a:spLocks noChangeArrowheads="1"/>
            </p:cNvSpPr>
            <p:nvPr/>
          </p:nvSpPr>
          <p:spPr bwMode="auto">
            <a:xfrm>
              <a:off x="1174" y="3245"/>
              <a:ext cx="211"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2</a:t>
              </a:r>
            </a:p>
          </p:txBody>
        </p:sp>
        <p:sp>
          <p:nvSpPr>
            <p:cNvPr id="21539" name="Text Box 149"/>
            <p:cNvSpPr txBox="1">
              <a:spLocks noChangeArrowheads="1"/>
            </p:cNvSpPr>
            <p:nvPr/>
          </p:nvSpPr>
          <p:spPr bwMode="auto">
            <a:xfrm>
              <a:off x="1079" y="3275"/>
              <a:ext cx="131"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1</a:t>
              </a:r>
            </a:p>
          </p:txBody>
        </p:sp>
        <p:sp>
          <p:nvSpPr>
            <p:cNvPr id="21540" name="Text Box 150"/>
            <p:cNvSpPr txBox="1">
              <a:spLocks noChangeArrowheads="1"/>
            </p:cNvSpPr>
            <p:nvPr/>
          </p:nvSpPr>
          <p:spPr bwMode="auto">
            <a:xfrm>
              <a:off x="1263" y="3375"/>
              <a:ext cx="18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3</a:t>
              </a:r>
            </a:p>
          </p:txBody>
        </p:sp>
        <p:sp>
          <p:nvSpPr>
            <p:cNvPr id="21541" name="Text Box 151"/>
            <p:cNvSpPr txBox="1">
              <a:spLocks noChangeArrowheads="1"/>
            </p:cNvSpPr>
            <p:nvPr/>
          </p:nvSpPr>
          <p:spPr bwMode="auto">
            <a:xfrm>
              <a:off x="1859" y="3502"/>
              <a:ext cx="191"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4</a:t>
              </a:r>
            </a:p>
          </p:txBody>
        </p:sp>
        <p:sp>
          <p:nvSpPr>
            <p:cNvPr id="21542" name="Text Box 152"/>
            <p:cNvSpPr txBox="1">
              <a:spLocks noChangeArrowheads="1"/>
            </p:cNvSpPr>
            <p:nvPr/>
          </p:nvSpPr>
          <p:spPr bwMode="auto">
            <a:xfrm>
              <a:off x="1806" y="3317"/>
              <a:ext cx="198"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5</a:t>
              </a:r>
            </a:p>
          </p:txBody>
        </p:sp>
        <p:sp>
          <p:nvSpPr>
            <p:cNvPr id="21543" name="Text Box 153"/>
            <p:cNvSpPr txBox="1">
              <a:spLocks noChangeArrowheads="1"/>
            </p:cNvSpPr>
            <p:nvPr/>
          </p:nvSpPr>
          <p:spPr bwMode="auto">
            <a:xfrm>
              <a:off x="2057" y="3475"/>
              <a:ext cx="19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6</a:t>
              </a:r>
            </a:p>
          </p:txBody>
        </p:sp>
        <p:sp>
          <p:nvSpPr>
            <p:cNvPr id="21544" name="Text Box 154"/>
            <p:cNvSpPr txBox="1">
              <a:spLocks noChangeArrowheads="1"/>
            </p:cNvSpPr>
            <p:nvPr/>
          </p:nvSpPr>
          <p:spPr bwMode="auto">
            <a:xfrm>
              <a:off x="1662" y="3239"/>
              <a:ext cx="215"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7</a:t>
              </a:r>
            </a:p>
          </p:txBody>
        </p:sp>
        <p:sp>
          <p:nvSpPr>
            <p:cNvPr id="21545" name="Text Box 155"/>
            <p:cNvSpPr txBox="1">
              <a:spLocks noChangeArrowheads="1"/>
            </p:cNvSpPr>
            <p:nvPr/>
          </p:nvSpPr>
          <p:spPr bwMode="auto">
            <a:xfrm>
              <a:off x="2044" y="3311"/>
              <a:ext cx="1021" cy="154"/>
            </a:xfrm>
            <a:prstGeom prst="rect">
              <a:avLst/>
            </a:prstGeom>
            <a:noFill/>
            <a:ln w="9525">
              <a:noFill/>
              <a:miter lim="800000"/>
              <a:headEnd/>
              <a:tailEnd/>
            </a:ln>
          </p:spPr>
          <p:txBody>
            <a:bodyPr>
              <a:spAutoFit/>
            </a:bodyPr>
            <a:lstStyle/>
            <a:p>
              <a:pPr defTabSz="1014413">
                <a:spcBef>
                  <a:spcPct val="50000"/>
                </a:spcBef>
              </a:pPr>
              <a:r>
                <a:rPr lang="en-US" altLang="ja-JP" sz="1000" b="1">
                  <a:solidFill>
                    <a:srgbClr val="CC0000"/>
                  </a:solidFill>
                  <a:latin typeface="Century Gothic" pitchFamily="34" charset="0"/>
                </a:rPr>
                <a:t>Sunniest C18</a:t>
              </a:r>
              <a:r>
                <a:rPr lang="ja-JP" altLang="en-US" sz="1000" b="1">
                  <a:solidFill>
                    <a:srgbClr val="CC0000"/>
                  </a:solidFill>
                  <a:latin typeface="Century Gothic" pitchFamily="34" charset="0"/>
                </a:rPr>
                <a:t>　</a:t>
              </a:r>
              <a:r>
                <a:rPr lang="en-US" altLang="ja-JP" sz="1000" b="1">
                  <a:solidFill>
                    <a:srgbClr val="CC0000"/>
                  </a:solidFill>
                  <a:latin typeface="Century Gothic" pitchFamily="34" charset="0"/>
                </a:rPr>
                <a:t>%C:16%</a:t>
              </a:r>
            </a:p>
          </p:txBody>
        </p:sp>
        <p:sp>
          <p:nvSpPr>
            <p:cNvPr id="21546" name="Text Box 156"/>
            <p:cNvSpPr txBox="1">
              <a:spLocks noChangeArrowheads="1"/>
            </p:cNvSpPr>
            <p:nvPr/>
          </p:nvSpPr>
          <p:spPr bwMode="auto">
            <a:xfrm>
              <a:off x="1183" y="2807"/>
              <a:ext cx="175"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2</a:t>
              </a:r>
            </a:p>
          </p:txBody>
        </p:sp>
        <p:sp>
          <p:nvSpPr>
            <p:cNvPr id="21547" name="Text Box 157"/>
            <p:cNvSpPr txBox="1">
              <a:spLocks noChangeArrowheads="1"/>
            </p:cNvSpPr>
            <p:nvPr/>
          </p:nvSpPr>
          <p:spPr bwMode="auto">
            <a:xfrm>
              <a:off x="1097" y="2837"/>
              <a:ext cx="131"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1</a:t>
              </a:r>
            </a:p>
          </p:txBody>
        </p:sp>
        <p:sp>
          <p:nvSpPr>
            <p:cNvPr id="21548" name="Text Box 158"/>
            <p:cNvSpPr txBox="1">
              <a:spLocks noChangeArrowheads="1"/>
            </p:cNvSpPr>
            <p:nvPr/>
          </p:nvSpPr>
          <p:spPr bwMode="auto">
            <a:xfrm>
              <a:off x="1269" y="2970"/>
              <a:ext cx="18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3</a:t>
              </a:r>
            </a:p>
          </p:txBody>
        </p:sp>
        <p:sp>
          <p:nvSpPr>
            <p:cNvPr id="21549" name="Text Box 159"/>
            <p:cNvSpPr txBox="1">
              <a:spLocks noChangeArrowheads="1"/>
            </p:cNvSpPr>
            <p:nvPr/>
          </p:nvSpPr>
          <p:spPr bwMode="auto">
            <a:xfrm>
              <a:off x="2189" y="3088"/>
              <a:ext cx="191"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4</a:t>
              </a:r>
            </a:p>
          </p:txBody>
        </p:sp>
        <p:sp>
          <p:nvSpPr>
            <p:cNvPr id="21550" name="Text Box 160"/>
            <p:cNvSpPr txBox="1">
              <a:spLocks noChangeArrowheads="1"/>
            </p:cNvSpPr>
            <p:nvPr/>
          </p:nvSpPr>
          <p:spPr bwMode="auto">
            <a:xfrm>
              <a:off x="2070" y="2957"/>
              <a:ext cx="198"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5</a:t>
              </a:r>
            </a:p>
          </p:txBody>
        </p:sp>
        <p:sp>
          <p:nvSpPr>
            <p:cNvPr id="21551" name="Text Box 161"/>
            <p:cNvSpPr txBox="1">
              <a:spLocks noChangeArrowheads="1"/>
            </p:cNvSpPr>
            <p:nvPr/>
          </p:nvSpPr>
          <p:spPr bwMode="auto">
            <a:xfrm>
              <a:off x="2477" y="3070"/>
              <a:ext cx="19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6</a:t>
              </a:r>
            </a:p>
          </p:txBody>
        </p:sp>
        <p:sp>
          <p:nvSpPr>
            <p:cNvPr id="21552" name="Text Box 162"/>
            <p:cNvSpPr txBox="1">
              <a:spLocks noChangeArrowheads="1"/>
            </p:cNvSpPr>
            <p:nvPr/>
          </p:nvSpPr>
          <p:spPr bwMode="auto">
            <a:xfrm>
              <a:off x="1791" y="2795"/>
              <a:ext cx="215"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7</a:t>
              </a:r>
            </a:p>
          </p:txBody>
        </p:sp>
        <p:sp>
          <p:nvSpPr>
            <p:cNvPr id="21553" name="Text Box 163"/>
            <p:cNvSpPr txBox="1">
              <a:spLocks noChangeArrowheads="1"/>
            </p:cNvSpPr>
            <p:nvPr/>
          </p:nvSpPr>
          <p:spPr bwMode="auto">
            <a:xfrm>
              <a:off x="2032" y="2777"/>
              <a:ext cx="1087" cy="154"/>
            </a:xfrm>
            <a:prstGeom prst="rect">
              <a:avLst/>
            </a:prstGeom>
            <a:noFill/>
            <a:ln w="9525">
              <a:noFill/>
              <a:miter lim="800000"/>
              <a:headEnd/>
              <a:tailEnd/>
            </a:ln>
          </p:spPr>
          <p:txBody>
            <a:bodyPr>
              <a:spAutoFit/>
            </a:bodyPr>
            <a:lstStyle/>
            <a:p>
              <a:pPr defTabSz="1014413">
                <a:spcBef>
                  <a:spcPct val="50000"/>
                </a:spcBef>
              </a:pPr>
              <a:r>
                <a:rPr lang="en-US" altLang="ja-JP" sz="1000" b="1">
                  <a:solidFill>
                    <a:srgbClr val="003300"/>
                  </a:solidFill>
                  <a:latin typeface="Century Gothic" pitchFamily="34" charset="0"/>
                </a:rPr>
                <a:t>Sunniest C28</a:t>
              </a:r>
              <a:r>
                <a:rPr lang="ja-JP" altLang="en-US" sz="1000" b="1">
                  <a:solidFill>
                    <a:srgbClr val="003300"/>
                  </a:solidFill>
                  <a:latin typeface="Century Gothic" pitchFamily="34" charset="0"/>
                </a:rPr>
                <a:t>　％</a:t>
              </a:r>
              <a:r>
                <a:rPr lang="en-US" altLang="ja-JP" sz="1000" b="1">
                  <a:solidFill>
                    <a:srgbClr val="003300"/>
                  </a:solidFill>
                  <a:latin typeface="Century Gothic" pitchFamily="34" charset="0"/>
                </a:rPr>
                <a:t>C:16%</a:t>
              </a:r>
            </a:p>
          </p:txBody>
        </p:sp>
      </p:grpSp>
      <p:sp>
        <p:nvSpPr>
          <p:cNvPr id="21516" name="Text Box 164"/>
          <p:cNvSpPr txBox="1">
            <a:spLocks noChangeArrowheads="1"/>
          </p:cNvSpPr>
          <p:nvPr/>
        </p:nvSpPr>
        <p:spPr bwMode="auto">
          <a:xfrm>
            <a:off x="2571750" y="6407150"/>
            <a:ext cx="1457325" cy="198438"/>
          </a:xfrm>
          <a:prstGeom prst="rect">
            <a:avLst/>
          </a:prstGeom>
          <a:noFill/>
          <a:ln w="9525">
            <a:noFill/>
            <a:miter lim="800000"/>
            <a:headEnd/>
            <a:tailEnd/>
          </a:ln>
        </p:spPr>
        <p:txBody>
          <a:bodyPr>
            <a:spAutoFit/>
          </a:bodyPr>
          <a:lstStyle/>
          <a:p>
            <a:r>
              <a:rPr lang="en-US" altLang="ja-JP" sz="700"/>
              <a:t>Retention time/min</a:t>
            </a:r>
          </a:p>
        </p:txBody>
      </p:sp>
      <p:sp>
        <p:nvSpPr>
          <p:cNvPr id="21517" name="Rectangle 171"/>
          <p:cNvSpPr>
            <a:spLocks noChangeArrowheads="1"/>
          </p:cNvSpPr>
          <p:nvPr/>
        </p:nvSpPr>
        <p:spPr bwMode="auto">
          <a:xfrm>
            <a:off x="382588" y="1381125"/>
            <a:ext cx="1255472" cy="400110"/>
          </a:xfrm>
          <a:prstGeom prst="rect">
            <a:avLst/>
          </a:prstGeom>
          <a:noFill/>
          <a:ln w="9525">
            <a:noFill/>
            <a:miter lim="800000"/>
            <a:headEnd/>
            <a:tailEnd/>
          </a:ln>
        </p:spPr>
        <p:txBody>
          <a:bodyPr wrap="none">
            <a:spAutoFit/>
          </a:bodyPr>
          <a:lstStyle/>
          <a:p>
            <a:r>
              <a:rPr lang="ja-JP" altLang="en-US" sz="2000" b="1" dirty="0"/>
              <a:t>メタノール</a:t>
            </a:r>
          </a:p>
        </p:txBody>
      </p:sp>
      <p:sp>
        <p:nvSpPr>
          <p:cNvPr id="21518" name="Rectangle 172"/>
          <p:cNvSpPr>
            <a:spLocks noChangeArrowheads="1"/>
          </p:cNvSpPr>
          <p:nvPr/>
        </p:nvSpPr>
        <p:spPr bwMode="auto">
          <a:xfrm>
            <a:off x="698500" y="3816350"/>
            <a:ext cx="639919" cy="400110"/>
          </a:xfrm>
          <a:prstGeom prst="rect">
            <a:avLst/>
          </a:prstGeom>
          <a:noFill/>
          <a:ln w="9525">
            <a:noFill/>
            <a:miter lim="800000"/>
            <a:headEnd/>
            <a:tailEnd/>
          </a:ln>
        </p:spPr>
        <p:txBody>
          <a:bodyPr wrap="none">
            <a:spAutoFit/>
          </a:bodyPr>
          <a:lstStyle/>
          <a:p>
            <a:r>
              <a:rPr lang="en-US" altLang="ja-JP" sz="2000" dirty="0"/>
              <a:t>THF</a:t>
            </a:r>
          </a:p>
        </p:txBody>
      </p:sp>
      <p:sp>
        <p:nvSpPr>
          <p:cNvPr id="21519" name="Text Box 17"/>
          <p:cNvSpPr txBox="1">
            <a:spLocks noChangeArrowheads="1"/>
          </p:cNvSpPr>
          <p:nvPr/>
        </p:nvSpPr>
        <p:spPr bwMode="auto">
          <a:xfrm>
            <a:off x="5373688" y="1438275"/>
            <a:ext cx="3770312" cy="3324225"/>
          </a:xfrm>
          <a:prstGeom prst="rect">
            <a:avLst/>
          </a:prstGeom>
          <a:noFill/>
          <a:ln w="9525">
            <a:noFill/>
            <a:miter lim="800000"/>
            <a:headEnd/>
            <a:tailEnd/>
          </a:ln>
        </p:spPr>
        <p:txBody>
          <a:bodyPr>
            <a:spAutoFit/>
          </a:bodyPr>
          <a:lstStyle/>
          <a:p>
            <a:pPr defTabSz="1014413"/>
            <a:r>
              <a:rPr lang="en-US" altLang="ja-JP" sz="1500" dirty="0">
                <a:latin typeface="Century Gothic" pitchFamily="34" charset="0"/>
              </a:rPr>
              <a:t>Column: Sunniest C28, C18, C8, 5</a:t>
            </a:r>
            <a:r>
              <a:rPr lang="en-US" altLang="ja-JP" sz="1500" dirty="0">
                <a:latin typeface="Symbol" pitchFamily="18" charset="2"/>
              </a:rPr>
              <a:t>m</a:t>
            </a:r>
            <a:r>
              <a:rPr lang="en-US" altLang="ja-JP" sz="1500" dirty="0">
                <a:latin typeface="Century Gothic" pitchFamily="34" charset="0"/>
              </a:rPr>
              <a:t>m</a:t>
            </a:r>
          </a:p>
          <a:p>
            <a:pPr defTabSz="1014413"/>
            <a:r>
              <a:rPr lang="ja-JP" altLang="en-US" sz="1500" dirty="0">
                <a:latin typeface="Century Gothic" pitchFamily="34" charset="0"/>
              </a:rPr>
              <a:t>　　　　　　  </a:t>
            </a:r>
            <a:r>
              <a:rPr lang="en-US" altLang="ja-JP" sz="1500" dirty="0">
                <a:latin typeface="Century Gothic" pitchFamily="34" charset="0"/>
              </a:rPr>
              <a:t>4.6x150 mm</a:t>
            </a:r>
          </a:p>
          <a:p>
            <a:pPr defTabSz="1014413"/>
            <a:r>
              <a:rPr lang="en-US" altLang="ja-JP" sz="1500" dirty="0">
                <a:latin typeface="Century Gothic" pitchFamily="34" charset="0"/>
              </a:rPr>
              <a:t>Mobile phase: </a:t>
            </a:r>
          </a:p>
          <a:p>
            <a:pPr defTabSz="1014413"/>
            <a:r>
              <a:rPr lang="ja-JP" altLang="en-US" sz="1500" dirty="0">
                <a:latin typeface="Century Gothic" pitchFamily="34" charset="0"/>
              </a:rPr>
              <a:t>　　　</a:t>
            </a:r>
            <a:r>
              <a:rPr lang="en-US" altLang="ja-JP" sz="1500" dirty="0">
                <a:latin typeface="Century Gothic" pitchFamily="34" charset="0"/>
              </a:rPr>
              <a:t>CH</a:t>
            </a:r>
            <a:r>
              <a:rPr lang="en-US" altLang="ja-JP" sz="1500" baseline="-25000" dirty="0">
                <a:latin typeface="Century Gothic" pitchFamily="34" charset="0"/>
              </a:rPr>
              <a:t>3</a:t>
            </a:r>
            <a:r>
              <a:rPr lang="en-US" altLang="ja-JP" sz="1500" dirty="0">
                <a:latin typeface="Century Gothic" pitchFamily="34" charset="0"/>
              </a:rPr>
              <a:t>OH/H</a:t>
            </a:r>
            <a:r>
              <a:rPr lang="en-US" altLang="ja-JP" sz="1500" baseline="-25000" dirty="0">
                <a:latin typeface="Century Gothic" pitchFamily="34" charset="0"/>
              </a:rPr>
              <a:t>2</a:t>
            </a:r>
            <a:r>
              <a:rPr lang="en-US" altLang="ja-JP" sz="1500" dirty="0">
                <a:latin typeface="Century Gothic" pitchFamily="34" charset="0"/>
              </a:rPr>
              <a:t>O=75/25</a:t>
            </a:r>
          </a:p>
          <a:p>
            <a:pPr defTabSz="1014413"/>
            <a:r>
              <a:rPr lang="ja-JP" altLang="en-US" sz="1500" dirty="0">
                <a:latin typeface="Century Gothic" pitchFamily="34" charset="0"/>
              </a:rPr>
              <a:t>　　　</a:t>
            </a:r>
            <a:r>
              <a:rPr lang="en-US" altLang="ja-JP" sz="1500" dirty="0">
                <a:latin typeface="Century Gothic" pitchFamily="34" charset="0"/>
              </a:rPr>
              <a:t>THF/H</a:t>
            </a:r>
            <a:r>
              <a:rPr lang="en-US" altLang="ja-JP" sz="1500" baseline="-25000" dirty="0">
                <a:latin typeface="Century Gothic" pitchFamily="34" charset="0"/>
              </a:rPr>
              <a:t>2</a:t>
            </a:r>
            <a:r>
              <a:rPr lang="en-US" altLang="ja-JP" sz="1500" dirty="0">
                <a:latin typeface="Century Gothic" pitchFamily="34" charset="0"/>
              </a:rPr>
              <a:t>O=50/50 </a:t>
            </a:r>
          </a:p>
          <a:p>
            <a:pPr defTabSz="1014413"/>
            <a:r>
              <a:rPr lang="en-US" altLang="ja-JP" sz="1500" dirty="0">
                <a:latin typeface="Century Gothic" pitchFamily="34" charset="0"/>
              </a:rPr>
              <a:t>Flow rate: 1.0 </a:t>
            </a:r>
            <a:r>
              <a:rPr lang="en-US" altLang="ja-JP" sz="1500" dirty="0" err="1">
                <a:latin typeface="Century Gothic" pitchFamily="34" charset="0"/>
              </a:rPr>
              <a:t>mL</a:t>
            </a:r>
            <a:r>
              <a:rPr lang="en-US" altLang="ja-JP" sz="1500" dirty="0">
                <a:latin typeface="Century Gothic" pitchFamily="34" charset="0"/>
              </a:rPr>
              <a:t>/min</a:t>
            </a:r>
          </a:p>
          <a:p>
            <a:pPr defTabSz="1014413"/>
            <a:r>
              <a:rPr lang="en-US" altLang="ja-JP" sz="1500" dirty="0">
                <a:latin typeface="Century Gothic" pitchFamily="34" charset="0"/>
              </a:rPr>
              <a:t>Temperature: 40 ºC </a:t>
            </a:r>
          </a:p>
          <a:p>
            <a:pPr defTabSz="1014413"/>
            <a:r>
              <a:rPr lang="en-US" altLang="ja-JP" sz="1500" dirty="0">
                <a:latin typeface="Century Gothic" pitchFamily="34" charset="0"/>
              </a:rPr>
              <a:t>Sample: 1 = </a:t>
            </a:r>
            <a:r>
              <a:rPr lang="en-US" altLang="ja-JP" sz="1500" dirty="0" err="1">
                <a:latin typeface="Century Gothic" pitchFamily="34" charset="0"/>
              </a:rPr>
              <a:t>Uracil</a:t>
            </a:r>
            <a:r>
              <a:rPr lang="en-US" altLang="ja-JP" sz="1500" dirty="0">
                <a:latin typeface="Century Gothic" pitchFamily="34" charset="0"/>
              </a:rPr>
              <a:t>, </a:t>
            </a:r>
          </a:p>
          <a:p>
            <a:pPr defTabSz="1014413"/>
            <a:r>
              <a:rPr lang="ja-JP" altLang="en-US" sz="1500" dirty="0">
                <a:latin typeface="Century Gothic" pitchFamily="34" charset="0"/>
              </a:rPr>
              <a:t>                </a:t>
            </a:r>
            <a:r>
              <a:rPr lang="en-US" altLang="ja-JP" sz="1500" dirty="0">
                <a:latin typeface="Century Gothic" pitchFamily="34" charset="0"/>
              </a:rPr>
              <a:t>2 = Caffeine,</a:t>
            </a:r>
          </a:p>
          <a:p>
            <a:pPr defTabSz="1014413"/>
            <a:r>
              <a:rPr lang="en-US" altLang="ja-JP" sz="1500" dirty="0">
                <a:latin typeface="Century Gothic" pitchFamily="34" charset="0"/>
              </a:rPr>
              <a:t>                3 = Phenol,</a:t>
            </a:r>
          </a:p>
          <a:p>
            <a:pPr defTabSz="1014413"/>
            <a:r>
              <a:rPr lang="ja-JP" altLang="en-US" sz="1500" dirty="0"/>
              <a:t>　　　    　  </a:t>
            </a:r>
            <a:r>
              <a:rPr lang="en-US" altLang="ja-JP" sz="1500" dirty="0">
                <a:latin typeface="Century Gothic" pitchFamily="34" charset="0"/>
              </a:rPr>
              <a:t>4 = </a:t>
            </a:r>
            <a:r>
              <a:rPr lang="en-US" altLang="ja-JP" sz="1500" dirty="0" err="1">
                <a:latin typeface="Century Gothic" pitchFamily="34" charset="0"/>
              </a:rPr>
              <a:t>Butylbenzene</a:t>
            </a:r>
            <a:r>
              <a:rPr lang="en-US" altLang="ja-JP" sz="1500" dirty="0">
                <a:latin typeface="Century Gothic" pitchFamily="34" charset="0"/>
              </a:rPr>
              <a:t>,</a:t>
            </a:r>
          </a:p>
          <a:p>
            <a:pPr defTabSz="1014413"/>
            <a:r>
              <a:rPr lang="ja-JP" altLang="en-US" sz="1500" dirty="0"/>
              <a:t>　　　　  </a:t>
            </a:r>
            <a:r>
              <a:rPr lang="ja-JP" altLang="en-US" sz="1500" dirty="0">
                <a:latin typeface="Century Gothic" pitchFamily="34" charset="0"/>
              </a:rPr>
              <a:t>    </a:t>
            </a:r>
            <a:r>
              <a:rPr lang="en-US" altLang="ja-JP" sz="1500" dirty="0">
                <a:latin typeface="Century Gothic" pitchFamily="34" charset="0"/>
              </a:rPr>
              <a:t>5 = o-</a:t>
            </a:r>
            <a:r>
              <a:rPr lang="en-US" altLang="ja-JP" sz="1500" dirty="0" err="1">
                <a:latin typeface="Century Gothic" pitchFamily="34" charset="0"/>
              </a:rPr>
              <a:t>Terphenyl</a:t>
            </a:r>
            <a:r>
              <a:rPr lang="en-US" altLang="ja-JP" sz="1500" dirty="0">
                <a:latin typeface="Century Gothic" pitchFamily="34" charset="0"/>
              </a:rPr>
              <a:t>,  </a:t>
            </a:r>
          </a:p>
          <a:p>
            <a:pPr defTabSz="1014413"/>
            <a:r>
              <a:rPr lang="ja-JP" altLang="en-US" sz="1500" dirty="0">
                <a:latin typeface="Century Gothic" pitchFamily="34" charset="0"/>
              </a:rPr>
              <a:t>                </a:t>
            </a:r>
            <a:r>
              <a:rPr lang="en-US" altLang="ja-JP" sz="1500" dirty="0">
                <a:latin typeface="Century Gothic" pitchFamily="34" charset="0"/>
              </a:rPr>
              <a:t>6 = </a:t>
            </a:r>
            <a:r>
              <a:rPr lang="en-US" altLang="ja-JP" sz="1500" dirty="0" err="1">
                <a:latin typeface="Century Gothic" pitchFamily="34" charset="0"/>
              </a:rPr>
              <a:t>Amylbenzene</a:t>
            </a:r>
            <a:r>
              <a:rPr lang="en-US" altLang="ja-JP" sz="1500" dirty="0">
                <a:latin typeface="Century Gothic" pitchFamily="34" charset="0"/>
              </a:rPr>
              <a:t>, </a:t>
            </a:r>
          </a:p>
          <a:p>
            <a:pPr defTabSz="1014413"/>
            <a:r>
              <a:rPr lang="en-US" altLang="ja-JP" sz="1500" dirty="0">
                <a:latin typeface="Century Gothic" pitchFamily="34" charset="0"/>
              </a:rPr>
              <a:t>                7 = </a:t>
            </a:r>
            <a:r>
              <a:rPr lang="en-US" altLang="ja-JP" sz="1500" dirty="0" err="1">
                <a:latin typeface="Century Gothic" pitchFamily="34" charset="0"/>
              </a:rPr>
              <a:t>Triphenylene</a:t>
            </a:r>
            <a:endParaRPr lang="en-US" altLang="ja-JP" sz="1400" dirty="0">
              <a:latin typeface="Century Gothic" pitchFamily="34" charset="0"/>
            </a:endParaRPr>
          </a:p>
        </p:txBody>
      </p:sp>
      <p:sp>
        <p:nvSpPr>
          <p:cNvPr id="21520" name="Line 173"/>
          <p:cNvSpPr>
            <a:spLocks noChangeShapeType="1"/>
          </p:cNvSpPr>
          <p:nvPr/>
        </p:nvSpPr>
        <p:spPr bwMode="auto">
          <a:xfrm flipH="1">
            <a:off x="2638425" y="3071813"/>
            <a:ext cx="215900" cy="254000"/>
          </a:xfrm>
          <a:prstGeom prst="line">
            <a:avLst/>
          </a:prstGeom>
          <a:noFill/>
          <a:ln w="44450">
            <a:solidFill>
              <a:srgbClr val="FF0000"/>
            </a:solidFill>
            <a:round/>
            <a:headEnd/>
            <a:tailEnd type="triangle" w="med" len="med"/>
          </a:ln>
        </p:spPr>
        <p:txBody>
          <a:bodyPr/>
          <a:lstStyle/>
          <a:p>
            <a:endParaRPr lang="ja-JP" altLang="en-US"/>
          </a:p>
        </p:txBody>
      </p:sp>
      <p:sp>
        <p:nvSpPr>
          <p:cNvPr id="21521" name="Line 174"/>
          <p:cNvSpPr>
            <a:spLocks noChangeShapeType="1"/>
          </p:cNvSpPr>
          <p:nvPr/>
        </p:nvSpPr>
        <p:spPr bwMode="auto">
          <a:xfrm flipH="1">
            <a:off x="3636963" y="2328863"/>
            <a:ext cx="215900" cy="254000"/>
          </a:xfrm>
          <a:prstGeom prst="line">
            <a:avLst/>
          </a:prstGeom>
          <a:noFill/>
          <a:ln w="44450">
            <a:solidFill>
              <a:srgbClr val="FF0000"/>
            </a:solidFill>
            <a:round/>
            <a:headEnd/>
            <a:tailEnd type="triangle" w="med" len="med"/>
          </a:ln>
        </p:spPr>
        <p:txBody>
          <a:bodyPr/>
          <a:lstStyle/>
          <a:p>
            <a:endParaRPr lang="ja-JP" altLang="en-US"/>
          </a:p>
        </p:txBody>
      </p:sp>
      <p:sp>
        <p:nvSpPr>
          <p:cNvPr id="21522" name="Line 175"/>
          <p:cNvSpPr>
            <a:spLocks noChangeShapeType="1"/>
          </p:cNvSpPr>
          <p:nvPr/>
        </p:nvSpPr>
        <p:spPr bwMode="auto">
          <a:xfrm flipH="1">
            <a:off x="3578225" y="1674813"/>
            <a:ext cx="215900" cy="254000"/>
          </a:xfrm>
          <a:prstGeom prst="line">
            <a:avLst/>
          </a:prstGeom>
          <a:noFill/>
          <a:ln w="44450">
            <a:solidFill>
              <a:srgbClr val="FF0000"/>
            </a:solidFill>
            <a:round/>
            <a:headEnd/>
            <a:tailEnd type="triangle" w="med" len="med"/>
          </a:ln>
        </p:spPr>
        <p:txBody>
          <a:bodyPr/>
          <a:lstStyle/>
          <a:p>
            <a:endParaRPr lang="ja-JP" altLang="en-US"/>
          </a:p>
        </p:txBody>
      </p:sp>
      <p:sp>
        <p:nvSpPr>
          <p:cNvPr id="21523" name="Line 176"/>
          <p:cNvSpPr>
            <a:spLocks noChangeShapeType="1"/>
          </p:cNvSpPr>
          <p:nvPr/>
        </p:nvSpPr>
        <p:spPr bwMode="auto">
          <a:xfrm flipH="1">
            <a:off x="4102100" y="4478338"/>
            <a:ext cx="215900" cy="254000"/>
          </a:xfrm>
          <a:prstGeom prst="line">
            <a:avLst/>
          </a:prstGeom>
          <a:noFill/>
          <a:ln w="44450">
            <a:solidFill>
              <a:srgbClr val="003300"/>
            </a:solidFill>
            <a:round/>
            <a:headEnd/>
            <a:tailEnd type="triangle" w="med" len="med"/>
          </a:ln>
        </p:spPr>
        <p:txBody>
          <a:bodyPr/>
          <a:lstStyle/>
          <a:p>
            <a:endParaRPr lang="ja-JP" altLang="en-US"/>
          </a:p>
        </p:txBody>
      </p:sp>
      <p:sp>
        <p:nvSpPr>
          <p:cNvPr id="21524" name="Line 177"/>
          <p:cNvSpPr>
            <a:spLocks noChangeShapeType="1"/>
          </p:cNvSpPr>
          <p:nvPr/>
        </p:nvSpPr>
        <p:spPr bwMode="auto">
          <a:xfrm flipH="1">
            <a:off x="3446463" y="5216525"/>
            <a:ext cx="215900" cy="254000"/>
          </a:xfrm>
          <a:prstGeom prst="line">
            <a:avLst/>
          </a:prstGeom>
          <a:noFill/>
          <a:ln w="44450">
            <a:solidFill>
              <a:srgbClr val="003300"/>
            </a:solidFill>
            <a:round/>
            <a:headEnd/>
            <a:tailEnd type="triangle" w="med" len="med"/>
          </a:ln>
        </p:spPr>
        <p:txBody>
          <a:bodyPr/>
          <a:lstStyle/>
          <a:p>
            <a:endParaRPr lang="ja-JP" altLang="en-US"/>
          </a:p>
        </p:txBody>
      </p:sp>
      <p:sp>
        <p:nvSpPr>
          <p:cNvPr id="21525" name="Line 178"/>
          <p:cNvSpPr>
            <a:spLocks noChangeShapeType="1"/>
          </p:cNvSpPr>
          <p:nvPr/>
        </p:nvSpPr>
        <p:spPr bwMode="auto">
          <a:xfrm flipH="1">
            <a:off x="3140075" y="5881688"/>
            <a:ext cx="215900" cy="254000"/>
          </a:xfrm>
          <a:prstGeom prst="line">
            <a:avLst/>
          </a:prstGeom>
          <a:noFill/>
          <a:ln w="44450">
            <a:solidFill>
              <a:srgbClr val="003300"/>
            </a:solidFill>
            <a:round/>
            <a:headEnd/>
            <a:tailEnd type="triangle" w="med" len="med"/>
          </a:ln>
        </p:spPr>
        <p:txBody>
          <a:bodyPr/>
          <a:lstStyle/>
          <a:p>
            <a:endParaRPr lang="ja-JP" altLang="en-US"/>
          </a:p>
        </p:txBody>
      </p:sp>
      <p:graphicFrame>
        <p:nvGraphicFramePr>
          <p:cNvPr id="21506" name="Object 179"/>
          <p:cNvGraphicFramePr>
            <a:graphicFrameLocks noChangeAspect="1"/>
          </p:cNvGraphicFramePr>
          <p:nvPr/>
        </p:nvGraphicFramePr>
        <p:xfrm>
          <a:off x="6002338" y="5016500"/>
          <a:ext cx="1079500" cy="949325"/>
        </p:xfrm>
        <a:graphic>
          <a:graphicData uri="http://schemas.openxmlformats.org/presentationml/2006/ole">
            <mc:AlternateContent xmlns:mc="http://schemas.openxmlformats.org/markup-compatibility/2006">
              <mc:Choice xmlns:v="urn:schemas-microsoft-com:vml" Requires="v">
                <p:oleObj spid="_x0000_s589950" name="ChemSketch" r:id="rId13" imgW="1402200" imgH="1231560" progId="ACD.ChemSketch.20">
                  <p:embed/>
                </p:oleObj>
              </mc:Choice>
              <mc:Fallback>
                <p:oleObj name="ChemSketch" r:id="rId13" imgW="1402200" imgH="1231560" progId="ACD.ChemSketch.20">
                  <p:embed/>
                  <p:pic>
                    <p:nvPicPr>
                      <p:cNvPr id="0" name="Object 17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02338" y="5016500"/>
                        <a:ext cx="1079500"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7" name="Object 180"/>
          <p:cNvGraphicFramePr>
            <a:graphicFrameLocks noChangeAspect="1"/>
          </p:cNvGraphicFramePr>
          <p:nvPr/>
        </p:nvGraphicFramePr>
        <p:xfrm>
          <a:off x="7118350" y="5016500"/>
          <a:ext cx="1079500" cy="949325"/>
        </p:xfrm>
        <a:graphic>
          <a:graphicData uri="http://schemas.openxmlformats.org/presentationml/2006/ole">
            <mc:AlternateContent xmlns:mc="http://schemas.openxmlformats.org/markup-compatibility/2006">
              <mc:Choice xmlns:v="urn:schemas-microsoft-com:vml" Requires="v">
                <p:oleObj spid="_x0000_s589951" name="ChemSketch" r:id="rId15" imgW="1402200" imgH="1231560" progId="ACD.ChemSketch.20">
                  <p:embed/>
                </p:oleObj>
              </mc:Choice>
              <mc:Fallback>
                <p:oleObj name="ChemSketch" r:id="rId15" imgW="1402200" imgH="1231560" progId="ACD.ChemSketch.20">
                  <p:embed/>
                  <p:pic>
                    <p:nvPicPr>
                      <p:cNvPr id="0" name="Object 18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18350" y="5016500"/>
                        <a:ext cx="1079500"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26" name="Text Box 181"/>
          <p:cNvSpPr txBox="1">
            <a:spLocks noChangeArrowheads="1"/>
          </p:cNvSpPr>
          <p:nvPr/>
        </p:nvSpPr>
        <p:spPr bwMode="auto">
          <a:xfrm>
            <a:off x="6205538" y="5988050"/>
            <a:ext cx="827087" cy="219075"/>
          </a:xfrm>
          <a:prstGeom prst="rect">
            <a:avLst/>
          </a:prstGeom>
          <a:noFill/>
          <a:ln w="9525">
            <a:noFill/>
            <a:miter lim="800000"/>
            <a:headEnd/>
            <a:tailEnd/>
          </a:ln>
        </p:spPr>
        <p:txBody>
          <a:bodyPr>
            <a:spAutoFit/>
          </a:bodyPr>
          <a:lstStyle/>
          <a:p>
            <a:pPr>
              <a:lnSpc>
                <a:spcPct val="60000"/>
              </a:lnSpc>
              <a:spcBef>
                <a:spcPct val="50000"/>
              </a:spcBef>
            </a:pPr>
            <a:r>
              <a:rPr lang="en-US" altLang="ja-JP" sz="1400" b="1">
                <a:solidFill>
                  <a:srgbClr val="CC0000"/>
                </a:solidFill>
                <a:latin typeface="Century Schoolbook" pitchFamily="18" charset="0"/>
              </a:rPr>
              <a:t>Peak 5</a:t>
            </a:r>
          </a:p>
        </p:txBody>
      </p:sp>
      <p:sp>
        <p:nvSpPr>
          <p:cNvPr id="21527" name="Text Box 182"/>
          <p:cNvSpPr txBox="1">
            <a:spLocks noChangeArrowheads="1"/>
          </p:cNvSpPr>
          <p:nvPr/>
        </p:nvSpPr>
        <p:spPr bwMode="auto">
          <a:xfrm>
            <a:off x="7337425" y="6002338"/>
            <a:ext cx="827088" cy="219075"/>
          </a:xfrm>
          <a:prstGeom prst="rect">
            <a:avLst/>
          </a:prstGeom>
          <a:noFill/>
          <a:ln w="9525">
            <a:noFill/>
            <a:miter lim="800000"/>
            <a:headEnd/>
            <a:tailEnd/>
          </a:ln>
        </p:spPr>
        <p:txBody>
          <a:bodyPr>
            <a:spAutoFit/>
          </a:bodyPr>
          <a:lstStyle/>
          <a:p>
            <a:pPr>
              <a:lnSpc>
                <a:spcPct val="60000"/>
              </a:lnSpc>
              <a:spcBef>
                <a:spcPct val="50000"/>
              </a:spcBef>
            </a:pPr>
            <a:r>
              <a:rPr lang="en-US" altLang="ja-JP" sz="1400" b="1">
                <a:solidFill>
                  <a:srgbClr val="CC0000"/>
                </a:solidFill>
                <a:latin typeface="Century Schoolbook" pitchFamily="18" charset="0"/>
              </a:rPr>
              <a:t>Peak7</a:t>
            </a:r>
          </a:p>
        </p:txBody>
      </p:sp>
      <p:pic>
        <p:nvPicPr>
          <p:cNvPr id="589876" name="Picture 5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78781" y="1469232"/>
            <a:ext cx="379888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2" name="スライド番号プレースホルダ 7"/>
          <p:cNvSpPr>
            <a:spLocks noGrp="1"/>
          </p:cNvSpPr>
          <p:nvPr>
            <p:ph type="sldNum" sz="quarter" idx="12"/>
          </p:nvPr>
        </p:nvSpPr>
        <p:spPr>
          <a:noFill/>
        </p:spPr>
        <p:txBody>
          <a:bodyPr/>
          <a:lstStyle/>
          <a:p>
            <a:fld id="{3C19AA68-569A-4C83-97BD-DBCD3FC8C4C4}" type="slidenum">
              <a:rPr lang="en-US" altLang="ja-JP" smtClean="0"/>
              <a:pPr/>
              <a:t>45</a:t>
            </a:fld>
            <a:endParaRPr lang="en-US" altLang="ja-JP" smtClean="0"/>
          </a:p>
        </p:txBody>
      </p:sp>
      <p:sp>
        <p:nvSpPr>
          <p:cNvPr id="11273" name="Rectangle 4"/>
          <p:cNvSpPr>
            <a:spLocks noGrp="1" noChangeArrowheads="1"/>
          </p:cNvSpPr>
          <p:nvPr>
            <p:ph type="title"/>
          </p:nvPr>
        </p:nvSpPr>
        <p:spPr>
          <a:xfrm>
            <a:off x="1350961" y="0"/>
            <a:ext cx="7793039" cy="1143000"/>
          </a:xfrm>
        </p:spPr>
        <p:txBody>
          <a:bodyPr/>
          <a:lstStyle/>
          <a:p>
            <a:pPr eaLnBrk="1" hangingPunct="1"/>
            <a:r>
              <a:rPr lang="en-US" altLang="ja-JP" dirty="0" smtClean="0"/>
              <a:t>C28,C18,C8</a:t>
            </a:r>
            <a:r>
              <a:rPr lang="ja-JP" altLang="en-US" dirty="0" smtClean="0"/>
              <a:t>固定相の状態</a:t>
            </a:r>
          </a:p>
        </p:txBody>
      </p:sp>
      <p:grpSp>
        <p:nvGrpSpPr>
          <p:cNvPr id="2" name="Group 134"/>
          <p:cNvGrpSpPr>
            <a:grpSpLocks/>
          </p:cNvGrpSpPr>
          <p:nvPr/>
        </p:nvGrpSpPr>
        <p:grpSpPr bwMode="auto">
          <a:xfrm>
            <a:off x="3490913" y="1765300"/>
            <a:ext cx="2184400" cy="1220788"/>
            <a:chOff x="2199" y="1112"/>
            <a:chExt cx="1376" cy="769"/>
          </a:xfrm>
        </p:grpSpPr>
        <p:graphicFrame>
          <p:nvGraphicFramePr>
            <p:cNvPr id="11271" name="Object 14"/>
            <p:cNvGraphicFramePr>
              <a:graphicFrameLocks noChangeAspect="1"/>
            </p:cNvGraphicFramePr>
            <p:nvPr/>
          </p:nvGraphicFramePr>
          <p:xfrm>
            <a:off x="2296" y="1179"/>
            <a:ext cx="1168" cy="540"/>
          </p:xfrm>
          <a:graphic>
            <a:graphicData uri="http://schemas.openxmlformats.org/presentationml/2006/ole">
              <mc:AlternateContent xmlns:mc="http://schemas.openxmlformats.org/markup-compatibility/2006">
                <mc:Choice xmlns:v="urn:schemas-microsoft-com:vml" Requires="v">
                  <p:oleObj spid="_x0000_s538764" name="ISIS/Draw Sketch" r:id="rId4" imgW="5114880" imgH="2199960" progId="ISISServer">
                    <p:embed/>
                  </p:oleObj>
                </mc:Choice>
                <mc:Fallback>
                  <p:oleObj name="ISIS/Draw Sketch" r:id="rId4" imgW="5114880" imgH="2199960" progId="ISISServer">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6" y="1179"/>
                          <a:ext cx="1168" cy="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57" name="Rectangle 15"/>
            <p:cNvSpPr>
              <a:spLocks noChangeArrowheads="1"/>
            </p:cNvSpPr>
            <p:nvPr/>
          </p:nvSpPr>
          <p:spPr bwMode="auto">
            <a:xfrm>
              <a:off x="2199" y="1694"/>
              <a:ext cx="1376" cy="187"/>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1358" name="Oval 16"/>
            <p:cNvSpPr>
              <a:spLocks noChangeArrowheads="1"/>
            </p:cNvSpPr>
            <p:nvPr/>
          </p:nvSpPr>
          <p:spPr bwMode="auto">
            <a:xfrm>
              <a:off x="2925" y="1112"/>
              <a:ext cx="55" cy="8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1359" name="Oval 17"/>
            <p:cNvSpPr>
              <a:spLocks noChangeArrowheads="1"/>
            </p:cNvSpPr>
            <p:nvPr/>
          </p:nvSpPr>
          <p:spPr bwMode="auto">
            <a:xfrm>
              <a:off x="3311" y="1120"/>
              <a:ext cx="54" cy="8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1360" name="Oval 18"/>
            <p:cNvSpPr>
              <a:spLocks noChangeArrowheads="1"/>
            </p:cNvSpPr>
            <p:nvPr/>
          </p:nvSpPr>
          <p:spPr bwMode="auto">
            <a:xfrm>
              <a:off x="2623" y="1146"/>
              <a:ext cx="55" cy="8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1361" name="Oval 19"/>
            <p:cNvSpPr>
              <a:spLocks noChangeArrowheads="1"/>
            </p:cNvSpPr>
            <p:nvPr/>
          </p:nvSpPr>
          <p:spPr bwMode="auto">
            <a:xfrm>
              <a:off x="2350" y="1115"/>
              <a:ext cx="55" cy="89"/>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pSp>
        <p:nvGrpSpPr>
          <p:cNvPr id="3" name="Group 33"/>
          <p:cNvGrpSpPr>
            <a:grpSpLocks/>
          </p:cNvGrpSpPr>
          <p:nvPr/>
        </p:nvGrpSpPr>
        <p:grpSpPr bwMode="auto">
          <a:xfrm>
            <a:off x="495300" y="1628775"/>
            <a:ext cx="2249488" cy="1301750"/>
            <a:chOff x="213" y="1097"/>
            <a:chExt cx="1417" cy="820"/>
          </a:xfrm>
        </p:grpSpPr>
        <p:graphicFrame>
          <p:nvGraphicFramePr>
            <p:cNvPr id="11270" name="Object 20"/>
            <p:cNvGraphicFramePr>
              <a:graphicFrameLocks noChangeAspect="1"/>
            </p:cNvGraphicFramePr>
            <p:nvPr/>
          </p:nvGraphicFramePr>
          <p:xfrm>
            <a:off x="356" y="1217"/>
            <a:ext cx="1269" cy="527"/>
          </p:xfrm>
          <a:graphic>
            <a:graphicData uri="http://schemas.openxmlformats.org/presentationml/2006/ole">
              <mc:AlternateContent xmlns:mc="http://schemas.openxmlformats.org/markup-compatibility/2006">
                <mc:Choice xmlns:v="urn:schemas-microsoft-com:vml" Requires="v">
                  <p:oleObj spid="_x0000_s538765" name="ISIS/Draw Sketch" r:id="rId6" imgW="5829120" imgH="2124000" progId="ISISServer">
                    <p:embed/>
                  </p:oleObj>
                </mc:Choice>
                <mc:Fallback>
                  <p:oleObj name="ISIS/Draw Sketch" r:id="rId6" imgW="5829120" imgH="2124000" progId="ISISServer">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 y="1217"/>
                          <a:ext cx="1269"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52" name="Rectangle 21"/>
            <p:cNvSpPr>
              <a:spLocks noChangeArrowheads="1"/>
            </p:cNvSpPr>
            <p:nvPr/>
          </p:nvSpPr>
          <p:spPr bwMode="auto">
            <a:xfrm>
              <a:off x="213" y="1738"/>
              <a:ext cx="1417" cy="179"/>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1353" name="Oval 22"/>
            <p:cNvSpPr>
              <a:spLocks noChangeArrowheads="1"/>
            </p:cNvSpPr>
            <p:nvPr/>
          </p:nvSpPr>
          <p:spPr bwMode="auto">
            <a:xfrm>
              <a:off x="1188" y="1132"/>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1354" name="Oval 23"/>
            <p:cNvSpPr>
              <a:spLocks noChangeArrowheads="1"/>
            </p:cNvSpPr>
            <p:nvPr/>
          </p:nvSpPr>
          <p:spPr bwMode="auto">
            <a:xfrm>
              <a:off x="1443" y="1121"/>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1355" name="Oval 24"/>
            <p:cNvSpPr>
              <a:spLocks noChangeArrowheads="1"/>
            </p:cNvSpPr>
            <p:nvPr/>
          </p:nvSpPr>
          <p:spPr bwMode="auto">
            <a:xfrm>
              <a:off x="801" y="1135"/>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1356" name="Oval 25"/>
            <p:cNvSpPr>
              <a:spLocks noChangeArrowheads="1"/>
            </p:cNvSpPr>
            <p:nvPr/>
          </p:nvSpPr>
          <p:spPr bwMode="auto">
            <a:xfrm>
              <a:off x="435" y="1097"/>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grpSp>
      <p:sp>
        <p:nvSpPr>
          <p:cNvPr id="11276" name="Text Box 26"/>
          <p:cNvSpPr txBox="1">
            <a:spLocks noChangeArrowheads="1"/>
          </p:cNvSpPr>
          <p:nvPr/>
        </p:nvSpPr>
        <p:spPr bwMode="auto">
          <a:xfrm>
            <a:off x="495965" y="1171524"/>
            <a:ext cx="1981763" cy="461665"/>
          </a:xfrm>
          <a:prstGeom prst="rect">
            <a:avLst/>
          </a:prstGeom>
          <a:noFill/>
          <a:ln w="9525">
            <a:noFill/>
            <a:miter lim="800000"/>
            <a:headEnd/>
            <a:tailEnd/>
          </a:ln>
        </p:spPr>
        <p:txBody>
          <a:bodyPr wrap="square">
            <a:spAutoFit/>
          </a:bodyPr>
          <a:lstStyle/>
          <a:p>
            <a:pPr>
              <a:spcBef>
                <a:spcPct val="50000"/>
              </a:spcBef>
            </a:pPr>
            <a:r>
              <a:rPr lang="en-US" altLang="ja-JP" sz="2000" b="1" dirty="0"/>
              <a:t>C28</a:t>
            </a:r>
            <a:r>
              <a:rPr lang="ja-JP" altLang="en-US" b="1" dirty="0"/>
              <a:t>　</a:t>
            </a:r>
            <a:r>
              <a:rPr lang="en-US" altLang="ja-JP" sz="1400" b="1" dirty="0"/>
              <a:t>%C</a:t>
            </a:r>
            <a:r>
              <a:rPr lang="ja-JP" altLang="en-US" sz="1400" b="1" dirty="0"/>
              <a:t> </a:t>
            </a:r>
            <a:r>
              <a:rPr lang="en-US" altLang="ja-JP" sz="1400" b="1" dirty="0"/>
              <a:t>16%</a:t>
            </a:r>
          </a:p>
        </p:txBody>
      </p:sp>
      <p:sp>
        <p:nvSpPr>
          <p:cNvPr id="11277" name="Text Box 27"/>
          <p:cNvSpPr txBox="1">
            <a:spLocks noChangeArrowheads="1"/>
          </p:cNvSpPr>
          <p:nvPr/>
        </p:nvSpPr>
        <p:spPr bwMode="auto">
          <a:xfrm>
            <a:off x="3521075" y="1229801"/>
            <a:ext cx="1994822" cy="461665"/>
          </a:xfrm>
          <a:prstGeom prst="rect">
            <a:avLst/>
          </a:prstGeom>
          <a:noFill/>
          <a:ln w="9525">
            <a:noFill/>
            <a:miter lim="800000"/>
            <a:headEnd/>
            <a:tailEnd/>
          </a:ln>
        </p:spPr>
        <p:txBody>
          <a:bodyPr wrap="square">
            <a:spAutoFit/>
          </a:bodyPr>
          <a:lstStyle/>
          <a:p>
            <a:pPr>
              <a:spcBef>
                <a:spcPct val="50000"/>
              </a:spcBef>
            </a:pPr>
            <a:r>
              <a:rPr lang="en-US" altLang="ja-JP" sz="2000" b="1" dirty="0"/>
              <a:t>C18 </a:t>
            </a:r>
            <a:r>
              <a:rPr lang="en-US" altLang="ja-JP" b="1" dirty="0"/>
              <a:t> </a:t>
            </a:r>
            <a:r>
              <a:rPr lang="en-US" altLang="ja-JP" sz="1400" b="1" dirty="0"/>
              <a:t>%C</a:t>
            </a:r>
            <a:r>
              <a:rPr lang="ja-JP" altLang="en-US" sz="1400" b="1" dirty="0"/>
              <a:t> </a:t>
            </a:r>
            <a:r>
              <a:rPr lang="en-US" altLang="ja-JP" sz="1400" b="1" dirty="0"/>
              <a:t>16%   </a:t>
            </a:r>
          </a:p>
        </p:txBody>
      </p:sp>
      <p:grpSp>
        <p:nvGrpSpPr>
          <p:cNvPr id="4" name="Group 36"/>
          <p:cNvGrpSpPr>
            <a:grpSpLocks/>
          </p:cNvGrpSpPr>
          <p:nvPr/>
        </p:nvGrpSpPr>
        <p:grpSpPr bwMode="auto">
          <a:xfrm>
            <a:off x="6580188" y="2024063"/>
            <a:ext cx="2078037" cy="927100"/>
            <a:chOff x="3988" y="1371"/>
            <a:chExt cx="1417" cy="545"/>
          </a:xfrm>
        </p:grpSpPr>
        <p:sp>
          <p:nvSpPr>
            <p:cNvPr id="11347" name="Oval 29"/>
            <p:cNvSpPr>
              <a:spLocks noChangeArrowheads="1"/>
            </p:cNvSpPr>
            <p:nvPr/>
          </p:nvSpPr>
          <p:spPr bwMode="auto">
            <a:xfrm>
              <a:off x="4808" y="1405"/>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1348" name="Oval 30"/>
            <p:cNvSpPr>
              <a:spLocks noChangeArrowheads="1"/>
            </p:cNvSpPr>
            <p:nvPr/>
          </p:nvSpPr>
          <p:spPr bwMode="auto">
            <a:xfrm>
              <a:off x="5090" y="1412"/>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1349" name="Oval 31"/>
            <p:cNvSpPr>
              <a:spLocks noChangeArrowheads="1"/>
            </p:cNvSpPr>
            <p:nvPr/>
          </p:nvSpPr>
          <p:spPr bwMode="auto">
            <a:xfrm>
              <a:off x="4430" y="1371"/>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1350" name="Oval 32"/>
            <p:cNvSpPr>
              <a:spLocks noChangeArrowheads="1"/>
            </p:cNvSpPr>
            <p:nvPr/>
          </p:nvSpPr>
          <p:spPr bwMode="auto">
            <a:xfrm>
              <a:off x="4165" y="1398"/>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graphicFrame>
          <p:nvGraphicFramePr>
            <p:cNvPr id="11269" name="Object 34"/>
            <p:cNvGraphicFramePr>
              <a:graphicFrameLocks noChangeAspect="1"/>
            </p:cNvGraphicFramePr>
            <p:nvPr/>
          </p:nvGraphicFramePr>
          <p:xfrm>
            <a:off x="4155" y="1476"/>
            <a:ext cx="1088" cy="280"/>
          </p:xfrm>
          <a:graphic>
            <a:graphicData uri="http://schemas.openxmlformats.org/presentationml/2006/ole">
              <mc:AlternateContent xmlns:mc="http://schemas.openxmlformats.org/markup-compatibility/2006">
                <mc:Choice xmlns:v="urn:schemas-microsoft-com:vml" Requires="v">
                  <p:oleObj spid="_x0000_s538766" name="ISIS/Draw Sketch" r:id="rId8" imgW="4848120" imgH="1247760" progId="ISISServer">
                    <p:embed/>
                  </p:oleObj>
                </mc:Choice>
                <mc:Fallback>
                  <p:oleObj name="ISIS/Draw Sketch" r:id="rId8" imgW="4848120" imgH="1247760" progId="ISISServer">
                    <p:embed/>
                    <p:pic>
                      <p:nvPicPr>
                        <p:cNvPr id="0" name="Object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5" y="1476"/>
                          <a:ext cx="1088"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51" name="Rectangle 28"/>
            <p:cNvSpPr>
              <a:spLocks noChangeArrowheads="1"/>
            </p:cNvSpPr>
            <p:nvPr/>
          </p:nvSpPr>
          <p:spPr bwMode="auto">
            <a:xfrm>
              <a:off x="3988" y="1737"/>
              <a:ext cx="1417" cy="179"/>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grpSp>
      <p:sp>
        <p:nvSpPr>
          <p:cNvPr id="11279" name="Text Box 37"/>
          <p:cNvSpPr txBox="1">
            <a:spLocks noChangeArrowheads="1"/>
          </p:cNvSpPr>
          <p:nvPr/>
        </p:nvSpPr>
        <p:spPr bwMode="auto">
          <a:xfrm>
            <a:off x="6553661" y="1684748"/>
            <a:ext cx="1776412" cy="400110"/>
          </a:xfrm>
          <a:prstGeom prst="rect">
            <a:avLst/>
          </a:prstGeom>
          <a:noFill/>
          <a:ln w="9525">
            <a:noFill/>
            <a:miter lim="800000"/>
            <a:headEnd/>
            <a:tailEnd/>
          </a:ln>
        </p:spPr>
        <p:txBody>
          <a:bodyPr>
            <a:spAutoFit/>
          </a:bodyPr>
          <a:lstStyle/>
          <a:p>
            <a:pPr>
              <a:spcBef>
                <a:spcPct val="50000"/>
              </a:spcBef>
            </a:pPr>
            <a:r>
              <a:rPr lang="en-US" altLang="ja-JP" sz="2000" b="1" dirty="0"/>
              <a:t>C8  </a:t>
            </a:r>
            <a:r>
              <a:rPr lang="en-US" altLang="ja-JP" sz="1400" b="1" dirty="0"/>
              <a:t>%C</a:t>
            </a:r>
            <a:r>
              <a:rPr lang="ja-JP" altLang="en-US" sz="1400" b="1" dirty="0"/>
              <a:t> </a:t>
            </a:r>
            <a:r>
              <a:rPr lang="en-US" altLang="ja-JP" sz="1400" b="1" dirty="0"/>
              <a:t>10%  </a:t>
            </a:r>
          </a:p>
        </p:txBody>
      </p:sp>
      <p:sp>
        <p:nvSpPr>
          <p:cNvPr id="11280" name="Text Box 60"/>
          <p:cNvSpPr txBox="1">
            <a:spLocks noChangeArrowheads="1"/>
          </p:cNvSpPr>
          <p:nvPr/>
        </p:nvSpPr>
        <p:spPr bwMode="auto">
          <a:xfrm>
            <a:off x="490538" y="3068638"/>
            <a:ext cx="1035050" cy="400110"/>
          </a:xfrm>
          <a:prstGeom prst="rect">
            <a:avLst/>
          </a:prstGeom>
          <a:noFill/>
          <a:ln w="9525">
            <a:noFill/>
            <a:miter lim="800000"/>
            <a:headEnd/>
            <a:tailEnd/>
          </a:ln>
        </p:spPr>
        <p:txBody>
          <a:bodyPr>
            <a:spAutoFit/>
          </a:bodyPr>
          <a:lstStyle/>
          <a:p>
            <a:pPr>
              <a:spcBef>
                <a:spcPct val="50000"/>
              </a:spcBef>
            </a:pPr>
            <a:r>
              <a:rPr lang="en-US" altLang="ja-JP" sz="2000" b="1" dirty="0"/>
              <a:t>C28</a:t>
            </a:r>
          </a:p>
        </p:txBody>
      </p:sp>
      <p:sp>
        <p:nvSpPr>
          <p:cNvPr id="11281" name="Text Box 61"/>
          <p:cNvSpPr txBox="1">
            <a:spLocks noChangeArrowheads="1"/>
          </p:cNvSpPr>
          <p:nvPr/>
        </p:nvSpPr>
        <p:spPr bwMode="auto">
          <a:xfrm>
            <a:off x="3610642" y="3703381"/>
            <a:ext cx="1035050" cy="400110"/>
          </a:xfrm>
          <a:prstGeom prst="rect">
            <a:avLst/>
          </a:prstGeom>
          <a:noFill/>
          <a:ln w="9525">
            <a:noFill/>
            <a:miter lim="800000"/>
            <a:headEnd/>
            <a:tailEnd/>
          </a:ln>
        </p:spPr>
        <p:txBody>
          <a:bodyPr>
            <a:spAutoFit/>
          </a:bodyPr>
          <a:lstStyle/>
          <a:p>
            <a:pPr>
              <a:spcBef>
                <a:spcPct val="50000"/>
              </a:spcBef>
            </a:pPr>
            <a:r>
              <a:rPr lang="en-US" altLang="ja-JP" sz="2000" b="1" dirty="0"/>
              <a:t>C18</a:t>
            </a:r>
          </a:p>
        </p:txBody>
      </p:sp>
      <p:grpSp>
        <p:nvGrpSpPr>
          <p:cNvPr id="5" name="Group 126"/>
          <p:cNvGrpSpPr>
            <a:grpSpLocks/>
          </p:cNvGrpSpPr>
          <p:nvPr/>
        </p:nvGrpSpPr>
        <p:grpSpPr bwMode="auto">
          <a:xfrm>
            <a:off x="6508750" y="5038725"/>
            <a:ext cx="2259013" cy="1373188"/>
            <a:chOff x="3963" y="3137"/>
            <a:chExt cx="1423" cy="865"/>
          </a:xfrm>
        </p:grpSpPr>
        <p:graphicFrame>
          <p:nvGraphicFramePr>
            <p:cNvPr id="11268" name="Object 69"/>
            <p:cNvGraphicFramePr>
              <a:graphicFrameLocks noChangeAspect="1"/>
            </p:cNvGraphicFramePr>
            <p:nvPr/>
          </p:nvGraphicFramePr>
          <p:xfrm>
            <a:off x="4161" y="3369"/>
            <a:ext cx="1058" cy="482"/>
          </p:xfrm>
          <a:graphic>
            <a:graphicData uri="http://schemas.openxmlformats.org/presentationml/2006/ole">
              <mc:AlternateContent xmlns:mc="http://schemas.openxmlformats.org/markup-compatibility/2006">
                <mc:Choice xmlns:v="urn:schemas-microsoft-com:vml" Requires="v">
                  <p:oleObj spid="_x0000_s538767" name="ISIS/Draw Sketch" r:id="rId10" imgW="4200480" imgH="1914480" progId="ISISServer">
                    <p:embed/>
                  </p:oleObj>
                </mc:Choice>
                <mc:Fallback>
                  <p:oleObj name="ISIS/Draw Sketch" r:id="rId10" imgW="4200480" imgH="1914480" progId="ISISServer">
                    <p:embed/>
                    <p:pic>
                      <p:nvPicPr>
                        <p:cNvPr id="0" name="Object 6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61" y="3369"/>
                          <a:ext cx="1058"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34" name="Oval 66"/>
            <p:cNvSpPr>
              <a:spLocks noChangeArrowheads="1"/>
            </p:cNvSpPr>
            <p:nvPr/>
          </p:nvSpPr>
          <p:spPr bwMode="auto">
            <a:xfrm>
              <a:off x="3986" y="3618"/>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35" name="Rectangle 68"/>
            <p:cNvSpPr>
              <a:spLocks noChangeArrowheads="1"/>
            </p:cNvSpPr>
            <p:nvPr/>
          </p:nvSpPr>
          <p:spPr bwMode="auto">
            <a:xfrm>
              <a:off x="3968" y="3823"/>
              <a:ext cx="1417" cy="179"/>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1336" name="Oval 71"/>
            <p:cNvSpPr>
              <a:spLocks noChangeArrowheads="1"/>
            </p:cNvSpPr>
            <p:nvPr/>
          </p:nvSpPr>
          <p:spPr bwMode="auto">
            <a:xfrm>
              <a:off x="5220" y="358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37" name="Oval 72"/>
            <p:cNvSpPr>
              <a:spLocks noChangeArrowheads="1"/>
            </p:cNvSpPr>
            <p:nvPr/>
          </p:nvSpPr>
          <p:spPr bwMode="auto">
            <a:xfrm>
              <a:off x="4980" y="346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38" name="Oval 73"/>
            <p:cNvSpPr>
              <a:spLocks noChangeArrowheads="1"/>
            </p:cNvSpPr>
            <p:nvPr/>
          </p:nvSpPr>
          <p:spPr bwMode="auto">
            <a:xfrm>
              <a:off x="4468" y="345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39" name="Oval 74"/>
            <p:cNvSpPr>
              <a:spLocks noChangeArrowheads="1"/>
            </p:cNvSpPr>
            <p:nvPr/>
          </p:nvSpPr>
          <p:spPr bwMode="auto">
            <a:xfrm>
              <a:off x="4714" y="3312"/>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40" name="Oval 75"/>
            <p:cNvSpPr>
              <a:spLocks noChangeArrowheads="1"/>
            </p:cNvSpPr>
            <p:nvPr/>
          </p:nvSpPr>
          <p:spPr bwMode="auto">
            <a:xfrm>
              <a:off x="5228" y="336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41" name="Oval 76"/>
            <p:cNvSpPr>
              <a:spLocks noChangeArrowheads="1"/>
            </p:cNvSpPr>
            <p:nvPr/>
          </p:nvSpPr>
          <p:spPr bwMode="auto">
            <a:xfrm>
              <a:off x="4724" y="3644"/>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42" name="Oval 77"/>
            <p:cNvSpPr>
              <a:spLocks noChangeArrowheads="1"/>
            </p:cNvSpPr>
            <p:nvPr/>
          </p:nvSpPr>
          <p:spPr bwMode="auto">
            <a:xfrm>
              <a:off x="4952" y="3138"/>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43" name="Oval 78"/>
            <p:cNvSpPr>
              <a:spLocks noChangeArrowheads="1"/>
            </p:cNvSpPr>
            <p:nvPr/>
          </p:nvSpPr>
          <p:spPr bwMode="auto">
            <a:xfrm>
              <a:off x="4200" y="3138"/>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44" name="Oval 79"/>
            <p:cNvSpPr>
              <a:spLocks noChangeArrowheads="1"/>
            </p:cNvSpPr>
            <p:nvPr/>
          </p:nvSpPr>
          <p:spPr bwMode="auto">
            <a:xfrm>
              <a:off x="4492" y="3137"/>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45" name="Oval 82"/>
            <p:cNvSpPr>
              <a:spLocks noChangeArrowheads="1"/>
            </p:cNvSpPr>
            <p:nvPr/>
          </p:nvSpPr>
          <p:spPr bwMode="auto">
            <a:xfrm>
              <a:off x="4228" y="3513"/>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46" name="Oval 83"/>
            <p:cNvSpPr>
              <a:spLocks noChangeArrowheads="1"/>
            </p:cNvSpPr>
            <p:nvPr/>
          </p:nvSpPr>
          <p:spPr bwMode="auto">
            <a:xfrm>
              <a:off x="3963" y="3402"/>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grpSp>
      <p:grpSp>
        <p:nvGrpSpPr>
          <p:cNvPr id="6" name="Group 136"/>
          <p:cNvGrpSpPr>
            <a:grpSpLocks/>
          </p:cNvGrpSpPr>
          <p:nvPr/>
        </p:nvGrpSpPr>
        <p:grpSpPr bwMode="auto">
          <a:xfrm>
            <a:off x="3579813" y="4332288"/>
            <a:ext cx="2286000" cy="2125662"/>
            <a:chOff x="2255" y="2729"/>
            <a:chExt cx="1440" cy="1339"/>
          </a:xfrm>
        </p:grpSpPr>
        <p:graphicFrame>
          <p:nvGraphicFramePr>
            <p:cNvPr id="11267" name="Object 39"/>
            <p:cNvGraphicFramePr>
              <a:graphicFrameLocks noChangeAspect="1"/>
            </p:cNvGraphicFramePr>
            <p:nvPr/>
          </p:nvGraphicFramePr>
          <p:xfrm>
            <a:off x="2413" y="2859"/>
            <a:ext cx="1048" cy="1032"/>
          </p:xfrm>
          <a:graphic>
            <a:graphicData uri="http://schemas.openxmlformats.org/presentationml/2006/ole">
              <mc:AlternateContent xmlns:mc="http://schemas.openxmlformats.org/markup-compatibility/2006">
                <mc:Choice xmlns:v="urn:schemas-microsoft-com:vml" Requires="v">
                  <p:oleObj spid="_x0000_s538768" name="ISIS/Draw Sketch" r:id="rId12" imgW="4181400" imgH="4124160" progId="ISISServer">
                    <p:embed/>
                  </p:oleObj>
                </mc:Choice>
                <mc:Fallback>
                  <p:oleObj name="ISIS/Draw Sketch" r:id="rId12" imgW="4181400" imgH="4124160" progId="ISISServer">
                    <p:embed/>
                    <p:pic>
                      <p:nvPicPr>
                        <p:cNvPr id="0" name="Object 3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3" y="2859"/>
                          <a:ext cx="1048"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17" name="Rectangle 67"/>
            <p:cNvSpPr>
              <a:spLocks noChangeArrowheads="1"/>
            </p:cNvSpPr>
            <p:nvPr/>
          </p:nvSpPr>
          <p:spPr bwMode="auto">
            <a:xfrm>
              <a:off x="2278" y="3889"/>
              <a:ext cx="1417" cy="179"/>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1318" name="Oval 80"/>
            <p:cNvSpPr>
              <a:spLocks noChangeArrowheads="1"/>
            </p:cNvSpPr>
            <p:nvPr/>
          </p:nvSpPr>
          <p:spPr bwMode="auto">
            <a:xfrm>
              <a:off x="3500" y="2812"/>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19" name="Oval 81"/>
            <p:cNvSpPr>
              <a:spLocks noChangeArrowheads="1"/>
            </p:cNvSpPr>
            <p:nvPr/>
          </p:nvSpPr>
          <p:spPr bwMode="auto">
            <a:xfrm>
              <a:off x="3507" y="3168"/>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20" name="Oval 84"/>
            <p:cNvSpPr>
              <a:spLocks noChangeArrowheads="1"/>
            </p:cNvSpPr>
            <p:nvPr/>
          </p:nvSpPr>
          <p:spPr bwMode="auto">
            <a:xfrm>
              <a:off x="3504" y="3430"/>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21" name="Oval 95"/>
            <p:cNvSpPr>
              <a:spLocks noChangeArrowheads="1"/>
            </p:cNvSpPr>
            <p:nvPr/>
          </p:nvSpPr>
          <p:spPr bwMode="auto">
            <a:xfrm>
              <a:off x="2265" y="306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22" name="Oval 96"/>
            <p:cNvSpPr>
              <a:spLocks noChangeArrowheads="1"/>
            </p:cNvSpPr>
            <p:nvPr/>
          </p:nvSpPr>
          <p:spPr bwMode="auto">
            <a:xfrm>
              <a:off x="2255" y="3407"/>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23" name="Oval 97"/>
            <p:cNvSpPr>
              <a:spLocks noChangeArrowheads="1"/>
            </p:cNvSpPr>
            <p:nvPr/>
          </p:nvSpPr>
          <p:spPr bwMode="auto">
            <a:xfrm>
              <a:off x="2583" y="2994"/>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24" name="Oval 98"/>
            <p:cNvSpPr>
              <a:spLocks noChangeArrowheads="1"/>
            </p:cNvSpPr>
            <p:nvPr/>
          </p:nvSpPr>
          <p:spPr bwMode="auto">
            <a:xfrm>
              <a:off x="3185" y="3203"/>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25" name="Oval 99"/>
            <p:cNvSpPr>
              <a:spLocks noChangeArrowheads="1"/>
            </p:cNvSpPr>
            <p:nvPr/>
          </p:nvSpPr>
          <p:spPr bwMode="auto">
            <a:xfrm>
              <a:off x="2883" y="3184"/>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26" name="Oval 100"/>
            <p:cNvSpPr>
              <a:spLocks noChangeArrowheads="1"/>
            </p:cNvSpPr>
            <p:nvPr/>
          </p:nvSpPr>
          <p:spPr bwMode="auto">
            <a:xfrm>
              <a:off x="2520" y="3241"/>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27" name="Oval 101"/>
            <p:cNvSpPr>
              <a:spLocks noChangeArrowheads="1"/>
            </p:cNvSpPr>
            <p:nvPr/>
          </p:nvSpPr>
          <p:spPr bwMode="auto">
            <a:xfrm>
              <a:off x="2847" y="3451"/>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28" name="Oval 102"/>
            <p:cNvSpPr>
              <a:spLocks noChangeArrowheads="1"/>
            </p:cNvSpPr>
            <p:nvPr/>
          </p:nvSpPr>
          <p:spPr bwMode="auto">
            <a:xfrm>
              <a:off x="3195" y="2882"/>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29" name="Oval 103"/>
            <p:cNvSpPr>
              <a:spLocks noChangeArrowheads="1"/>
            </p:cNvSpPr>
            <p:nvPr/>
          </p:nvSpPr>
          <p:spPr bwMode="auto">
            <a:xfrm>
              <a:off x="2508" y="3604"/>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30" name="Oval 104"/>
            <p:cNvSpPr>
              <a:spLocks noChangeArrowheads="1"/>
            </p:cNvSpPr>
            <p:nvPr/>
          </p:nvSpPr>
          <p:spPr bwMode="auto">
            <a:xfrm>
              <a:off x="3164" y="353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31" name="Oval 116"/>
            <p:cNvSpPr>
              <a:spLocks noChangeArrowheads="1"/>
            </p:cNvSpPr>
            <p:nvPr/>
          </p:nvSpPr>
          <p:spPr bwMode="auto">
            <a:xfrm>
              <a:off x="2878" y="273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32" name="Oval 117"/>
            <p:cNvSpPr>
              <a:spLocks noChangeArrowheads="1"/>
            </p:cNvSpPr>
            <p:nvPr/>
          </p:nvSpPr>
          <p:spPr bwMode="auto">
            <a:xfrm>
              <a:off x="2548" y="272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33" name="Oval 120"/>
            <p:cNvSpPr>
              <a:spLocks noChangeArrowheads="1"/>
            </p:cNvSpPr>
            <p:nvPr/>
          </p:nvSpPr>
          <p:spPr bwMode="auto">
            <a:xfrm>
              <a:off x="3499" y="3635"/>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grpSp>
      <p:sp>
        <p:nvSpPr>
          <p:cNvPr id="11284" name="Text Box 125"/>
          <p:cNvSpPr txBox="1">
            <a:spLocks noChangeArrowheads="1"/>
          </p:cNvSpPr>
          <p:nvPr/>
        </p:nvSpPr>
        <p:spPr bwMode="auto">
          <a:xfrm>
            <a:off x="6460153" y="4557662"/>
            <a:ext cx="1035050" cy="400110"/>
          </a:xfrm>
          <a:prstGeom prst="rect">
            <a:avLst/>
          </a:prstGeom>
          <a:noFill/>
          <a:ln w="9525">
            <a:noFill/>
            <a:miter lim="800000"/>
            <a:headEnd/>
            <a:tailEnd/>
          </a:ln>
        </p:spPr>
        <p:txBody>
          <a:bodyPr>
            <a:spAutoFit/>
          </a:bodyPr>
          <a:lstStyle/>
          <a:p>
            <a:pPr>
              <a:spcBef>
                <a:spcPct val="50000"/>
              </a:spcBef>
            </a:pPr>
            <a:r>
              <a:rPr lang="en-US" altLang="ja-JP" sz="2000" b="1" dirty="0"/>
              <a:t>C8</a:t>
            </a:r>
          </a:p>
        </p:txBody>
      </p:sp>
      <p:sp>
        <p:nvSpPr>
          <p:cNvPr id="11285" name="Rectangle 129"/>
          <p:cNvSpPr>
            <a:spLocks noChangeArrowheads="1"/>
          </p:cNvSpPr>
          <p:nvPr/>
        </p:nvSpPr>
        <p:spPr bwMode="auto">
          <a:xfrm>
            <a:off x="7521575" y="3187700"/>
            <a:ext cx="1195388" cy="350838"/>
          </a:xfrm>
          <a:prstGeom prst="rect">
            <a:avLst/>
          </a:prstGeom>
          <a:noFill/>
          <a:ln w="9525">
            <a:noFill/>
            <a:miter lim="800000"/>
            <a:headEnd/>
            <a:tailEnd/>
          </a:ln>
        </p:spPr>
        <p:txBody>
          <a:bodyPr wrap="none">
            <a:spAutoFit/>
          </a:bodyPr>
          <a:lstStyle/>
          <a:p>
            <a:r>
              <a:rPr lang="ja-JP" altLang="en-US" sz="1700" b="1" dirty="0"/>
              <a:t>：メタノール</a:t>
            </a:r>
          </a:p>
        </p:txBody>
      </p:sp>
      <p:sp>
        <p:nvSpPr>
          <p:cNvPr id="11286" name="Rectangle 130"/>
          <p:cNvSpPr>
            <a:spLocks noChangeArrowheads="1"/>
          </p:cNvSpPr>
          <p:nvPr/>
        </p:nvSpPr>
        <p:spPr bwMode="auto">
          <a:xfrm>
            <a:off x="7694613" y="3778250"/>
            <a:ext cx="753732" cy="369332"/>
          </a:xfrm>
          <a:prstGeom prst="rect">
            <a:avLst/>
          </a:prstGeom>
          <a:noFill/>
          <a:ln w="9525">
            <a:noFill/>
            <a:miter lim="800000"/>
            <a:headEnd/>
            <a:tailEnd/>
          </a:ln>
        </p:spPr>
        <p:txBody>
          <a:bodyPr wrap="none">
            <a:spAutoFit/>
          </a:bodyPr>
          <a:lstStyle/>
          <a:p>
            <a:r>
              <a:rPr lang="ja-JP" altLang="en-US" sz="1800" b="1" dirty="0"/>
              <a:t>：</a:t>
            </a:r>
            <a:r>
              <a:rPr lang="en-US" altLang="ja-JP" sz="1800" b="1" dirty="0"/>
              <a:t>THF</a:t>
            </a:r>
          </a:p>
        </p:txBody>
      </p:sp>
      <p:sp>
        <p:nvSpPr>
          <p:cNvPr id="11287" name="Oval 133"/>
          <p:cNvSpPr>
            <a:spLocks noChangeArrowheads="1"/>
          </p:cNvSpPr>
          <p:nvPr/>
        </p:nvSpPr>
        <p:spPr bwMode="auto">
          <a:xfrm>
            <a:off x="7459663" y="3314700"/>
            <a:ext cx="85725" cy="141288"/>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1288" name="Oval 135"/>
          <p:cNvSpPr>
            <a:spLocks noChangeArrowheads="1"/>
          </p:cNvSpPr>
          <p:nvPr/>
        </p:nvSpPr>
        <p:spPr bwMode="auto">
          <a:xfrm>
            <a:off x="7456488" y="3824288"/>
            <a:ext cx="250825" cy="25400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68745" name="Rectangle 137"/>
          <p:cNvSpPr>
            <a:spLocks noChangeArrowheads="1"/>
          </p:cNvSpPr>
          <p:nvPr/>
        </p:nvSpPr>
        <p:spPr bwMode="auto">
          <a:xfrm>
            <a:off x="5920045" y="1283418"/>
            <a:ext cx="2464136" cy="369332"/>
          </a:xfrm>
          <a:prstGeom prst="rect">
            <a:avLst/>
          </a:prstGeom>
          <a:noFill/>
          <a:ln w="9525">
            <a:noFill/>
            <a:miter lim="800000"/>
            <a:headEnd/>
            <a:tailEnd/>
          </a:ln>
          <a:effectLst/>
        </p:spPr>
        <p:txBody>
          <a:bodyPr wrap="none">
            <a:spAutoFit/>
          </a:bodyPr>
          <a:lstStyle/>
          <a:p>
            <a:pPr>
              <a:defRPr/>
            </a:pPr>
            <a:r>
              <a:rPr lang="en-US" altLang="ja-JP" sz="1800" b="1" dirty="0">
                <a:solidFill>
                  <a:schemeClr val="tx2"/>
                </a:solidFill>
                <a:effectLst>
                  <a:outerShdw blurRad="38100" dist="38100" dir="2700000" algn="tl">
                    <a:srgbClr val="C0C0C0"/>
                  </a:outerShdw>
                </a:effectLst>
              </a:rPr>
              <a:t>CH</a:t>
            </a:r>
            <a:r>
              <a:rPr lang="en-US" altLang="ja-JP" sz="1800" b="1" baseline="-25000" dirty="0">
                <a:solidFill>
                  <a:schemeClr val="tx2"/>
                </a:solidFill>
                <a:effectLst>
                  <a:outerShdw blurRad="38100" dist="38100" dir="2700000" algn="tl">
                    <a:srgbClr val="C0C0C0"/>
                  </a:outerShdw>
                </a:effectLst>
              </a:rPr>
              <a:t>3</a:t>
            </a:r>
            <a:r>
              <a:rPr lang="en-US" altLang="ja-JP" sz="1800" b="1" dirty="0">
                <a:solidFill>
                  <a:schemeClr val="tx2"/>
                </a:solidFill>
                <a:effectLst>
                  <a:outerShdw blurRad="38100" dist="38100" dir="2700000" algn="tl">
                    <a:srgbClr val="C0C0C0"/>
                  </a:outerShdw>
                </a:effectLst>
              </a:rPr>
              <a:t>OH/H</a:t>
            </a:r>
            <a:r>
              <a:rPr lang="en-US" altLang="ja-JP" sz="1800" b="1" baseline="-25000" dirty="0">
                <a:solidFill>
                  <a:schemeClr val="tx2"/>
                </a:solidFill>
                <a:effectLst>
                  <a:outerShdw blurRad="38100" dist="38100" dir="2700000" algn="tl">
                    <a:srgbClr val="C0C0C0"/>
                  </a:outerShdw>
                </a:effectLst>
              </a:rPr>
              <a:t>2</a:t>
            </a:r>
            <a:r>
              <a:rPr lang="en-US" altLang="ja-JP" sz="1800" b="1" dirty="0">
                <a:solidFill>
                  <a:schemeClr val="tx2"/>
                </a:solidFill>
                <a:effectLst>
                  <a:outerShdw blurRad="38100" dist="38100" dir="2700000" algn="tl">
                    <a:srgbClr val="C0C0C0"/>
                  </a:outerShdw>
                </a:effectLst>
              </a:rPr>
              <a:t>O=75/25</a:t>
            </a:r>
          </a:p>
        </p:txBody>
      </p:sp>
      <p:sp>
        <p:nvSpPr>
          <p:cNvPr id="68746" name="Rectangle 138"/>
          <p:cNvSpPr>
            <a:spLocks noChangeArrowheads="1"/>
          </p:cNvSpPr>
          <p:nvPr/>
        </p:nvSpPr>
        <p:spPr bwMode="auto">
          <a:xfrm>
            <a:off x="6307906" y="4100206"/>
            <a:ext cx="2401619" cy="400110"/>
          </a:xfrm>
          <a:prstGeom prst="rect">
            <a:avLst/>
          </a:prstGeom>
          <a:noFill/>
          <a:ln w="9525">
            <a:noFill/>
            <a:miter lim="800000"/>
            <a:headEnd/>
            <a:tailEnd/>
          </a:ln>
          <a:effectLst/>
        </p:spPr>
        <p:txBody>
          <a:bodyPr wrap="none">
            <a:spAutoFit/>
          </a:bodyPr>
          <a:lstStyle/>
          <a:p>
            <a:pPr>
              <a:defRPr/>
            </a:pPr>
            <a:r>
              <a:rPr lang="en-US" altLang="ja-JP" sz="2000" b="1" dirty="0">
                <a:solidFill>
                  <a:srgbClr val="336600"/>
                </a:solidFill>
                <a:effectLst>
                  <a:outerShdw blurRad="38100" dist="38100" dir="2700000" algn="tl">
                    <a:srgbClr val="C0C0C0"/>
                  </a:outerShdw>
                </a:effectLst>
              </a:rPr>
              <a:t>THF/H</a:t>
            </a:r>
            <a:r>
              <a:rPr lang="en-US" altLang="ja-JP" sz="2000" b="1" baseline="-25000" dirty="0">
                <a:solidFill>
                  <a:srgbClr val="336600"/>
                </a:solidFill>
                <a:effectLst>
                  <a:outerShdw blurRad="38100" dist="38100" dir="2700000" algn="tl">
                    <a:srgbClr val="C0C0C0"/>
                  </a:outerShdw>
                </a:effectLst>
              </a:rPr>
              <a:t>2</a:t>
            </a:r>
            <a:r>
              <a:rPr lang="en-US" altLang="ja-JP" sz="2000" b="1" dirty="0">
                <a:solidFill>
                  <a:srgbClr val="336600"/>
                </a:solidFill>
                <a:effectLst>
                  <a:outerShdw blurRad="38100" dist="38100" dir="2700000" algn="tl">
                    <a:srgbClr val="C0C0C0"/>
                  </a:outerShdw>
                </a:effectLst>
              </a:rPr>
              <a:t>O=50/50</a:t>
            </a:r>
          </a:p>
        </p:txBody>
      </p:sp>
      <p:grpSp>
        <p:nvGrpSpPr>
          <p:cNvPr id="7" name="Group 141"/>
          <p:cNvGrpSpPr>
            <a:grpSpLocks/>
          </p:cNvGrpSpPr>
          <p:nvPr/>
        </p:nvGrpSpPr>
        <p:grpSpPr bwMode="auto">
          <a:xfrm>
            <a:off x="374650" y="3559175"/>
            <a:ext cx="2552700" cy="2941638"/>
            <a:chOff x="236" y="2242"/>
            <a:chExt cx="1608" cy="1853"/>
          </a:xfrm>
        </p:grpSpPr>
        <p:grpSp>
          <p:nvGrpSpPr>
            <p:cNvPr id="8" name="Group 128"/>
            <p:cNvGrpSpPr>
              <a:grpSpLocks/>
            </p:cNvGrpSpPr>
            <p:nvPr/>
          </p:nvGrpSpPr>
          <p:grpSpPr bwMode="auto">
            <a:xfrm>
              <a:off x="236" y="2242"/>
              <a:ext cx="1608" cy="1853"/>
              <a:chOff x="163" y="2242"/>
              <a:chExt cx="1608" cy="1853"/>
            </a:xfrm>
          </p:grpSpPr>
          <p:graphicFrame>
            <p:nvGraphicFramePr>
              <p:cNvPr id="11266" name="Object 38"/>
              <p:cNvGraphicFramePr>
                <a:graphicFrameLocks noChangeAspect="1"/>
              </p:cNvGraphicFramePr>
              <p:nvPr/>
            </p:nvGraphicFramePr>
            <p:xfrm>
              <a:off x="384" y="2282"/>
              <a:ext cx="1168" cy="1645"/>
            </p:xfrm>
            <a:graphic>
              <a:graphicData uri="http://schemas.openxmlformats.org/presentationml/2006/ole">
                <mc:AlternateContent xmlns:mc="http://schemas.openxmlformats.org/markup-compatibility/2006">
                  <mc:Choice xmlns:v="urn:schemas-microsoft-com:vml" Requires="v">
                    <p:oleObj spid="_x0000_s538769" name="ISIS/Draw Sketch" r:id="rId14" imgW="4476600" imgH="6305400" progId="ISISServer">
                      <p:embed/>
                    </p:oleObj>
                  </mc:Choice>
                  <mc:Fallback>
                    <p:oleObj name="ISIS/Draw Sketch" r:id="rId14" imgW="4476600" imgH="6305400" progId="ISISServer">
                      <p:embed/>
                      <p:pic>
                        <p:nvPicPr>
                          <p:cNvPr id="0" name="Object 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4" y="2282"/>
                            <a:ext cx="1168" cy="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96" name="Rectangle 40"/>
              <p:cNvSpPr>
                <a:spLocks noChangeArrowheads="1"/>
              </p:cNvSpPr>
              <p:nvPr/>
            </p:nvSpPr>
            <p:spPr bwMode="auto">
              <a:xfrm>
                <a:off x="249" y="3916"/>
                <a:ext cx="1417" cy="179"/>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1297" name="Oval 85"/>
              <p:cNvSpPr>
                <a:spLocks noChangeArrowheads="1"/>
              </p:cNvSpPr>
              <p:nvPr/>
            </p:nvSpPr>
            <p:spPr bwMode="auto">
              <a:xfrm>
                <a:off x="163" y="2887"/>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298" name="Oval 86"/>
              <p:cNvSpPr>
                <a:spLocks noChangeArrowheads="1"/>
              </p:cNvSpPr>
              <p:nvPr/>
            </p:nvSpPr>
            <p:spPr bwMode="auto">
              <a:xfrm>
                <a:off x="1551" y="3057"/>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299" name="Oval 87"/>
              <p:cNvSpPr>
                <a:spLocks noChangeArrowheads="1"/>
              </p:cNvSpPr>
              <p:nvPr/>
            </p:nvSpPr>
            <p:spPr bwMode="auto">
              <a:xfrm>
                <a:off x="509" y="2242"/>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00" name="Oval 88"/>
              <p:cNvSpPr>
                <a:spLocks noChangeArrowheads="1"/>
              </p:cNvSpPr>
              <p:nvPr/>
            </p:nvSpPr>
            <p:spPr bwMode="auto">
              <a:xfrm>
                <a:off x="1613" y="256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01" name="Oval 89"/>
              <p:cNvSpPr>
                <a:spLocks noChangeArrowheads="1"/>
              </p:cNvSpPr>
              <p:nvPr/>
            </p:nvSpPr>
            <p:spPr bwMode="auto">
              <a:xfrm>
                <a:off x="1046" y="2552"/>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02" name="Oval 90"/>
              <p:cNvSpPr>
                <a:spLocks noChangeArrowheads="1"/>
              </p:cNvSpPr>
              <p:nvPr/>
            </p:nvSpPr>
            <p:spPr bwMode="auto">
              <a:xfrm>
                <a:off x="179" y="3313"/>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03" name="Oval 91"/>
              <p:cNvSpPr>
                <a:spLocks noChangeArrowheads="1"/>
              </p:cNvSpPr>
              <p:nvPr/>
            </p:nvSpPr>
            <p:spPr bwMode="auto">
              <a:xfrm>
                <a:off x="197" y="238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04" name="Oval 92"/>
              <p:cNvSpPr>
                <a:spLocks noChangeArrowheads="1"/>
              </p:cNvSpPr>
              <p:nvPr/>
            </p:nvSpPr>
            <p:spPr bwMode="auto">
              <a:xfrm>
                <a:off x="1221" y="2252"/>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05" name="Oval 93"/>
              <p:cNvSpPr>
                <a:spLocks noChangeArrowheads="1"/>
              </p:cNvSpPr>
              <p:nvPr/>
            </p:nvSpPr>
            <p:spPr bwMode="auto">
              <a:xfrm>
                <a:off x="688" y="2551"/>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06" name="Oval 94"/>
              <p:cNvSpPr>
                <a:spLocks noChangeArrowheads="1"/>
              </p:cNvSpPr>
              <p:nvPr/>
            </p:nvSpPr>
            <p:spPr bwMode="auto">
              <a:xfrm>
                <a:off x="1236" y="2825"/>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07" name="Oval 105"/>
              <p:cNvSpPr>
                <a:spLocks noChangeArrowheads="1"/>
              </p:cNvSpPr>
              <p:nvPr/>
            </p:nvSpPr>
            <p:spPr bwMode="auto">
              <a:xfrm>
                <a:off x="493" y="2804"/>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08" name="Oval 106"/>
              <p:cNvSpPr>
                <a:spLocks noChangeArrowheads="1"/>
              </p:cNvSpPr>
              <p:nvPr/>
            </p:nvSpPr>
            <p:spPr bwMode="auto">
              <a:xfrm>
                <a:off x="730" y="3050"/>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09" name="Oval 107"/>
              <p:cNvSpPr>
                <a:spLocks noChangeArrowheads="1"/>
              </p:cNvSpPr>
              <p:nvPr/>
            </p:nvSpPr>
            <p:spPr bwMode="auto">
              <a:xfrm>
                <a:off x="710" y="3352"/>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10" name="Oval 108"/>
              <p:cNvSpPr>
                <a:spLocks noChangeArrowheads="1"/>
              </p:cNvSpPr>
              <p:nvPr/>
            </p:nvSpPr>
            <p:spPr bwMode="auto">
              <a:xfrm>
                <a:off x="1285" y="3267"/>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11" name="Oval 109"/>
              <p:cNvSpPr>
                <a:spLocks noChangeArrowheads="1"/>
              </p:cNvSpPr>
              <p:nvPr/>
            </p:nvSpPr>
            <p:spPr bwMode="auto">
              <a:xfrm>
                <a:off x="1056" y="3458"/>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12" name="Oval 110"/>
              <p:cNvSpPr>
                <a:spLocks noChangeArrowheads="1"/>
              </p:cNvSpPr>
              <p:nvPr/>
            </p:nvSpPr>
            <p:spPr bwMode="auto">
              <a:xfrm>
                <a:off x="483" y="3534"/>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13" name="Oval 111"/>
              <p:cNvSpPr>
                <a:spLocks noChangeArrowheads="1"/>
              </p:cNvSpPr>
              <p:nvPr/>
            </p:nvSpPr>
            <p:spPr bwMode="auto">
              <a:xfrm>
                <a:off x="1084" y="3123"/>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14" name="Oval 112"/>
              <p:cNvSpPr>
                <a:spLocks noChangeArrowheads="1"/>
              </p:cNvSpPr>
              <p:nvPr/>
            </p:nvSpPr>
            <p:spPr bwMode="auto">
              <a:xfrm>
                <a:off x="1596" y="3559"/>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15" name="Oval 113"/>
              <p:cNvSpPr>
                <a:spLocks noChangeArrowheads="1"/>
              </p:cNvSpPr>
              <p:nvPr/>
            </p:nvSpPr>
            <p:spPr bwMode="auto">
              <a:xfrm>
                <a:off x="716" y="3678"/>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316" name="Oval 114"/>
              <p:cNvSpPr>
                <a:spLocks noChangeArrowheads="1"/>
              </p:cNvSpPr>
              <p:nvPr/>
            </p:nvSpPr>
            <p:spPr bwMode="auto">
              <a:xfrm>
                <a:off x="1283" y="3594"/>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grpSp>
        <p:sp>
          <p:nvSpPr>
            <p:cNvPr id="11294" name="Oval 139"/>
            <p:cNvSpPr>
              <a:spLocks noChangeArrowheads="1"/>
            </p:cNvSpPr>
            <p:nvPr/>
          </p:nvSpPr>
          <p:spPr bwMode="auto">
            <a:xfrm>
              <a:off x="559" y="3111"/>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11295" name="Oval 140"/>
            <p:cNvSpPr>
              <a:spLocks noChangeArrowheads="1"/>
            </p:cNvSpPr>
            <p:nvPr/>
          </p:nvSpPr>
          <p:spPr bwMode="auto">
            <a:xfrm>
              <a:off x="267" y="3647"/>
              <a:ext cx="158" cy="160"/>
            </a:xfrm>
            <a:prstGeom prst="ellipse">
              <a:avLst/>
            </a:prstGeom>
            <a:solidFill>
              <a:srgbClr val="99CC00"/>
            </a:solidFill>
            <a:ln w="9525">
              <a:solidFill>
                <a:schemeClr val="tx1"/>
              </a:solidFill>
              <a:round/>
              <a:headEnd/>
              <a:tailEnd/>
            </a:ln>
          </p:spPr>
          <p:txBody>
            <a:bodyPr wrap="none" anchor="ctr"/>
            <a:lstStyle/>
            <a:p>
              <a:endParaRPr lang="ja-JP" altLang="en-US"/>
            </a:p>
          </p:txBody>
        </p:sp>
      </p:grpSp>
    </p:spTree>
  </p:cSld>
  <p:clrMapOvr>
    <a:masterClrMapping/>
  </p:clrMapOvr>
  <p:transition>
    <p:pull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4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64163"/>
            <a:ext cx="4157663" cy="493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2" name="スライド番号プレースホルダ 4"/>
          <p:cNvSpPr>
            <a:spLocks noGrp="1"/>
          </p:cNvSpPr>
          <p:nvPr>
            <p:ph type="sldNum" sz="quarter" idx="12"/>
          </p:nvPr>
        </p:nvSpPr>
        <p:spPr>
          <a:noFill/>
        </p:spPr>
        <p:txBody>
          <a:bodyPr/>
          <a:lstStyle/>
          <a:p>
            <a:fld id="{53CB4082-848A-4F83-8E11-ADCB81F58B90}" type="slidenum">
              <a:rPr lang="en-US" altLang="ja-JP" smtClean="0"/>
              <a:pPr/>
              <a:t>46</a:t>
            </a:fld>
            <a:endParaRPr lang="en-US" altLang="ja-JP" smtClean="0"/>
          </a:p>
        </p:txBody>
      </p:sp>
      <p:sp>
        <p:nvSpPr>
          <p:cNvPr id="35843" name="Rectangle 2"/>
          <p:cNvSpPr>
            <a:spLocks noGrp="1" noChangeArrowheads="1"/>
          </p:cNvSpPr>
          <p:nvPr>
            <p:ph type="title"/>
          </p:nvPr>
        </p:nvSpPr>
        <p:spPr>
          <a:xfrm>
            <a:off x="1254074" y="382588"/>
            <a:ext cx="7358983" cy="1143000"/>
          </a:xfrm>
        </p:spPr>
        <p:txBody>
          <a:bodyPr/>
          <a:lstStyle/>
          <a:p>
            <a:r>
              <a:rPr lang="ja-JP" altLang="en-US" sz="3600" dirty="0" smtClean="0"/>
              <a:t>移動相有機溶媒の選択性</a:t>
            </a:r>
            <a:r>
              <a:rPr lang="en-US" altLang="ja-JP" sz="3600" dirty="0" smtClean="0"/>
              <a:t/>
            </a:r>
            <a:br>
              <a:rPr lang="en-US" altLang="ja-JP" sz="3600" dirty="0" smtClean="0"/>
            </a:br>
            <a:r>
              <a:rPr lang="en-US" altLang="ja-JP" sz="2800" dirty="0" smtClean="0">
                <a:solidFill>
                  <a:schemeClr val="tx1"/>
                </a:solidFill>
              </a:rPr>
              <a:t>5=o-</a:t>
            </a:r>
            <a:r>
              <a:rPr lang="en-US" altLang="ja-JP" sz="2800" dirty="0" err="1" smtClean="0">
                <a:solidFill>
                  <a:schemeClr val="tx1"/>
                </a:solidFill>
              </a:rPr>
              <a:t>terphenyl</a:t>
            </a:r>
            <a:r>
              <a:rPr lang="ja-JP" altLang="en-US" sz="2800" dirty="0" smtClean="0">
                <a:solidFill>
                  <a:schemeClr val="tx1"/>
                </a:solidFill>
              </a:rPr>
              <a:t>と</a:t>
            </a:r>
            <a:r>
              <a:rPr lang="en-US" altLang="ja-JP" sz="2800" dirty="0" smtClean="0">
                <a:solidFill>
                  <a:schemeClr val="tx1"/>
                </a:solidFill>
              </a:rPr>
              <a:t>7=</a:t>
            </a:r>
            <a:r>
              <a:rPr lang="en-US" altLang="ja-JP" sz="2800" dirty="0" err="1" smtClean="0">
                <a:solidFill>
                  <a:schemeClr val="tx1"/>
                </a:solidFill>
              </a:rPr>
              <a:t>triphenylene</a:t>
            </a:r>
            <a:r>
              <a:rPr lang="ja-JP" altLang="en-US" sz="2800" dirty="0" err="1" smtClean="0">
                <a:solidFill>
                  <a:schemeClr val="tx1"/>
                </a:solidFill>
              </a:rPr>
              <a:t>の溶</a:t>
            </a:r>
            <a:r>
              <a:rPr lang="ja-JP" altLang="en-US" sz="2800" dirty="0" smtClean="0">
                <a:solidFill>
                  <a:schemeClr val="tx1"/>
                </a:solidFill>
              </a:rPr>
              <a:t>出順序</a:t>
            </a:r>
            <a:endParaRPr lang="en-US" altLang="ja-JP" sz="2800" dirty="0" smtClean="0">
              <a:solidFill>
                <a:schemeClr val="tx1"/>
              </a:solidFill>
            </a:endParaRPr>
          </a:p>
        </p:txBody>
      </p:sp>
      <p:sp>
        <p:nvSpPr>
          <p:cNvPr id="35844" name="Rectangle 3"/>
          <p:cNvSpPr>
            <a:spLocks noChangeArrowheads="1"/>
          </p:cNvSpPr>
          <p:nvPr/>
        </p:nvSpPr>
        <p:spPr bwMode="auto">
          <a:xfrm>
            <a:off x="7288213" y="3311525"/>
            <a:ext cx="1136650" cy="479425"/>
          </a:xfrm>
          <a:prstGeom prst="rect">
            <a:avLst/>
          </a:prstGeom>
          <a:solidFill>
            <a:srgbClr val="FFFFFF"/>
          </a:solidFill>
          <a:ln w="9525">
            <a:noFill/>
            <a:miter lim="800000"/>
            <a:headEnd/>
            <a:tailEnd/>
          </a:ln>
        </p:spPr>
        <p:txBody>
          <a:bodyPr wrap="none" anchor="ctr"/>
          <a:lstStyle/>
          <a:p>
            <a:endParaRPr lang="ja-JP" altLang="en-US"/>
          </a:p>
        </p:txBody>
      </p:sp>
      <p:sp>
        <p:nvSpPr>
          <p:cNvPr id="35847" name="Text Box 187"/>
          <p:cNvSpPr txBox="1">
            <a:spLocks noChangeArrowheads="1"/>
          </p:cNvSpPr>
          <p:nvPr/>
        </p:nvSpPr>
        <p:spPr bwMode="auto">
          <a:xfrm>
            <a:off x="7127875" y="5038725"/>
            <a:ext cx="1116013" cy="1068388"/>
          </a:xfrm>
          <a:prstGeom prst="rect">
            <a:avLst/>
          </a:prstGeom>
          <a:noFill/>
          <a:ln w="9525">
            <a:noFill/>
            <a:miter lim="800000"/>
            <a:headEnd/>
            <a:tailEnd/>
          </a:ln>
        </p:spPr>
        <p:txBody>
          <a:bodyPr wrap="none">
            <a:spAutoFit/>
          </a:bodyPr>
          <a:lstStyle/>
          <a:p>
            <a:pPr>
              <a:lnSpc>
                <a:spcPct val="80000"/>
              </a:lnSpc>
            </a:pPr>
            <a:r>
              <a:rPr lang="en-US" altLang="ja-JP" sz="1600" b="1">
                <a:latin typeface="Century Schoolbook" pitchFamily="18" charset="0"/>
              </a:rPr>
              <a:t>49% THF</a:t>
            </a:r>
          </a:p>
          <a:p>
            <a:pPr>
              <a:lnSpc>
                <a:spcPct val="80000"/>
              </a:lnSpc>
            </a:pPr>
            <a:r>
              <a:rPr lang="en-US" altLang="ja-JP" sz="1600">
                <a:latin typeface="Century Schoolbook" pitchFamily="18" charset="0"/>
                <a:sym typeface="Symbol" pitchFamily="18" charset="2"/>
              </a:rPr>
              <a:t>=0.55</a:t>
            </a:r>
          </a:p>
          <a:p>
            <a:pPr>
              <a:lnSpc>
                <a:spcPct val="80000"/>
              </a:lnSpc>
            </a:pPr>
            <a:r>
              <a:rPr lang="en-US" altLang="ja-JP" sz="1600">
                <a:latin typeface="Century Schoolbook" pitchFamily="18" charset="0"/>
                <a:sym typeface="Symbol" pitchFamily="18" charset="2"/>
              </a:rPr>
              <a:t>5.5 MPa</a:t>
            </a:r>
          </a:p>
          <a:p>
            <a:pPr>
              <a:lnSpc>
                <a:spcPct val="80000"/>
              </a:lnSpc>
            </a:pPr>
            <a:r>
              <a:rPr lang="en-US" altLang="ja-JP" sz="1600">
                <a:latin typeface="Century Schoolbook" pitchFamily="18" charset="0"/>
                <a:sym typeface="Symbol" pitchFamily="18" charset="2"/>
              </a:rPr>
              <a:t>= 9.1</a:t>
            </a:r>
          </a:p>
          <a:p>
            <a:pPr>
              <a:lnSpc>
                <a:spcPct val="80000"/>
              </a:lnSpc>
            </a:pPr>
            <a:r>
              <a:rPr lang="en-US" altLang="ja-JP" sz="1600">
                <a:latin typeface="Century Schoolbook" pitchFamily="18" charset="0"/>
                <a:sym typeface="Symbol" pitchFamily="18" charset="2"/>
              </a:rPr>
              <a:t></a:t>
            </a:r>
            <a:r>
              <a:rPr lang="en-US" altLang="ja-JP" sz="1600" baseline="-25000">
                <a:latin typeface="Century Schoolbook" pitchFamily="18" charset="0"/>
                <a:sym typeface="Symbol" pitchFamily="18" charset="2"/>
              </a:rPr>
              <a:t>d</a:t>
            </a:r>
            <a:r>
              <a:rPr lang="en-US" altLang="ja-JP" sz="1600">
                <a:latin typeface="Century Schoolbook" pitchFamily="18" charset="0"/>
                <a:sym typeface="Symbol" pitchFamily="18" charset="2"/>
              </a:rPr>
              <a:t>=7.6</a:t>
            </a:r>
          </a:p>
        </p:txBody>
      </p:sp>
      <p:sp>
        <p:nvSpPr>
          <p:cNvPr id="35848" name="Text Box 188"/>
          <p:cNvSpPr txBox="1">
            <a:spLocks noChangeArrowheads="1"/>
          </p:cNvSpPr>
          <p:nvPr/>
        </p:nvSpPr>
        <p:spPr bwMode="auto">
          <a:xfrm>
            <a:off x="3162300" y="2169855"/>
            <a:ext cx="1890713" cy="1068387"/>
          </a:xfrm>
          <a:prstGeom prst="rect">
            <a:avLst/>
          </a:prstGeom>
          <a:noFill/>
          <a:ln w="9525">
            <a:noFill/>
            <a:miter lim="800000"/>
            <a:headEnd/>
            <a:tailEnd/>
          </a:ln>
        </p:spPr>
        <p:txBody>
          <a:bodyPr>
            <a:spAutoFit/>
          </a:bodyPr>
          <a:lstStyle/>
          <a:p>
            <a:pPr>
              <a:lnSpc>
                <a:spcPct val="80000"/>
              </a:lnSpc>
            </a:pPr>
            <a:r>
              <a:rPr lang="en-US" altLang="ja-JP" sz="1600" b="1" dirty="0">
                <a:latin typeface="Century Schoolbook" pitchFamily="18" charset="0"/>
              </a:rPr>
              <a:t>82% </a:t>
            </a:r>
            <a:r>
              <a:rPr lang="ja-JP" altLang="en-US" sz="1600" b="1" dirty="0">
                <a:latin typeface="Century Schoolbook" pitchFamily="18" charset="0"/>
              </a:rPr>
              <a:t>メタノール</a:t>
            </a:r>
          </a:p>
          <a:p>
            <a:pPr>
              <a:lnSpc>
                <a:spcPct val="80000"/>
              </a:lnSpc>
            </a:pPr>
            <a:r>
              <a:rPr lang="ja-JP" altLang="en-US" sz="1600" dirty="0">
                <a:latin typeface="Century Schoolbook" pitchFamily="18" charset="0"/>
                <a:sym typeface="Symbol" pitchFamily="18" charset="2"/>
              </a:rPr>
              <a:t></a:t>
            </a:r>
            <a:r>
              <a:rPr lang="en-US" altLang="ja-JP" sz="1600" dirty="0">
                <a:latin typeface="Century Schoolbook" pitchFamily="18" charset="0"/>
                <a:sym typeface="Symbol" pitchFamily="18" charset="2"/>
              </a:rPr>
              <a:t>=0.6</a:t>
            </a:r>
          </a:p>
          <a:p>
            <a:pPr>
              <a:lnSpc>
                <a:spcPct val="80000"/>
              </a:lnSpc>
            </a:pPr>
            <a:r>
              <a:rPr lang="en-US" altLang="ja-JP" sz="1600" dirty="0">
                <a:latin typeface="Century Schoolbook" pitchFamily="18" charset="0"/>
                <a:sym typeface="Symbol" pitchFamily="18" charset="2"/>
              </a:rPr>
              <a:t>3.7 </a:t>
            </a:r>
            <a:r>
              <a:rPr lang="en-US" altLang="ja-JP" sz="1600" dirty="0" err="1">
                <a:latin typeface="Century Schoolbook" pitchFamily="18" charset="0"/>
                <a:sym typeface="Symbol" pitchFamily="18" charset="2"/>
              </a:rPr>
              <a:t>MPa</a:t>
            </a:r>
            <a:endParaRPr lang="en-US" altLang="ja-JP" sz="1600" dirty="0">
              <a:latin typeface="Century Schoolbook" pitchFamily="18" charset="0"/>
              <a:sym typeface="Symbol" pitchFamily="18" charset="2"/>
            </a:endParaRPr>
          </a:p>
          <a:p>
            <a:pPr>
              <a:lnSpc>
                <a:spcPct val="80000"/>
              </a:lnSpc>
            </a:pPr>
            <a:r>
              <a:rPr lang="en-US" altLang="ja-JP" sz="1600" dirty="0">
                <a:latin typeface="Century Schoolbook" pitchFamily="18" charset="0"/>
                <a:sym typeface="Symbol" pitchFamily="18" charset="2"/>
              </a:rPr>
              <a:t>=12.9</a:t>
            </a:r>
          </a:p>
          <a:p>
            <a:pPr>
              <a:lnSpc>
                <a:spcPct val="80000"/>
              </a:lnSpc>
            </a:pPr>
            <a:r>
              <a:rPr lang="en-US" altLang="ja-JP" sz="1600" dirty="0">
                <a:latin typeface="Century Schoolbook" pitchFamily="18" charset="0"/>
                <a:sym typeface="Symbol" pitchFamily="18" charset="2"/>
              </a:rPr>
              <a:t></a:t>
            </a:r>
            <a:r>
              <a:rPr lang="en-US" altLang="ja-JP" sz="1600" baseline="-25000" dirty="0">
                <a:latin typeface="Century Schoolbook" pitchFamily="18" charset="0"/>
                <a:sym typeface="Symbol" pitchFamily="18" charset="2"/>
              </a:rPr>
              <a:t>d</a:t>
            </a:r>
            <a:r>
              <a:rPr lang="en-US" altLang="ja-JP" sz="1600" dirty="0">
                <a:latin typeface="Century Schoolbook" pitchFamily="18" charset="0"/>
                <a:sym typeface="Symbol" pitchFamily="18" charset="2"/>
              </a:rPr>
              <a:t>= 6.2</a:t>
            </a:r>
          </a:p>
        </p:txBody>
      </p:sp>
      <p:sp>
        <p:nvSpPr>
          <p:cNvPr id="35849" name="Text Box 189"/>
          <p:cNvSpPr txBox="1">
            <a:spLocks noChangeArrowheads="1"/>
          </p:cNvSpPr>
          <p:nvPr/>
        </p:nvSpPr>
        <p:spPr bwMode="auto">
          <a:xfrm>
            <a:off x="3162300" y="3524556"/>
            <a:ext cx="1722438" cy="1068387"/>
          </a:xfrm>
          <a:prstGeom prst="rect">
            <a:avLst/>
          </a:prstGeom>
          <a:noFill/>
          <a:ln w="9525">
            <a:noFill/>
            <a:miter lim="800000"/>
            <a:headEnd/>
            <a:tailEnd/>
          </a:ln>
        </p:spPr>
        <p:txBody>
          <a:bodyPr>
            <a:spAutoFit/>
          </a:bodyPr>
          <a:lstStyle/>
          <a:p>
            <a:pPr>
              <a:lnSpc>
                <a:spcPct val="80000"/>
              </a:lnSpc>
            </a:pPr>
            <a:r>
              <a:rPr lang="en-US" altLang="ja-JP" sz="1600" b="1" dirty="0">
                <a:latin typeface="Century Schoolbook" pitchFamily="18" charset="0"/>
              </a:rPr>
              <a:t>70% </a:t>
            </a:r>
            <a:r>
              <a:rPr lang="ja-JP" altLang="en-US" sz="1600" b="1" dirty="0">
                <a:latin typeface="Century Schoolbook" pitchFamily="18" charset="0"/>
              </a:rPr>
              <a:t>エタノール</a:t>
            </a:r>
          </a:p>
          <a:p>
            <a:pPr>
              <a:lnSpc>
                <a:spcPct val="80000"/>
              </a:lnSpc>
            </a:pPr>
            <a:r>
              <a:rPr lang="ja-JP" altLang="en-US" sz="1600" dirty="0">
                <a:latin typeface="Century Schoolbook" pitchFamily="18" charset="0"/>
                <a:sym typeface="Symbol" pitchFamily="18" charset="2"/>
              </a:rPr>
              <a:t></a:t>
            </a:r>
            <a:r>
              <a:rPr lang="en-US" altLang="ja-JP" sz="1600" dirty="0">
                <a:latin typeface="Century Schoolbook" pitchFamily="18" charset="0"/>
                <a:sym typeface="Symbol" pitchFamily="18" charset="2"/>
              </a:rPr>
              <a:t>=1.2</a:t>
            </a:r>
          </a:p>
          <a:p>
            <a:pPr>
              <a:lnSpc>
                <a:spcPct val="80000"/>
              </a:lnSpc>
            </a:pPr>
            <a:r>
              <a:rPr lang="en-US" altLang="ja-JP" sz="1600" dirty="0">
                <a:latin typeface="Century Schoolbook" pitchFamily="18" charset="0"/>
                <a:sym typeface="Symbol" pitchFamily="18" charset="2"/>
              </a:rPr>
              <a:t>6.1 </a:t>
            </a:r>
            <a:r>
              <a:rPr lang="en-US" altLang="ja-JP" sz="1600" dirty="0" err="1">
                <a:latin typeface="Century Schoolbook" pitchFamily="18" charset="0"/>
                <a:sym typeface="Symbol" pitchFamily="18" charset="2"/>
              </a:rPr>
              <a:t>MPa</a:t>
            </a:r>
            <a:endParaRPr lang="en-US" altLang="ja-JP" sz="1600" dirty="0">
              <a:latin typeface="Century Schoolbook" pitchFamily="18" charset="0"/>
              <a:sym typeface="Symbol" pitchFamily="18" charset="2"/>
            </a:endParaRPr>
          </a:p>
          <a:p>
            <a:pPr>
              <a:lnSpc>
                <a:spcPct val="80000"/>
              </a:lnSpc>
            </a:pPr>
            <a:r>
              <a:rPr lang="en-US" altLang="ja-JP" sz="1600" dirty="0">
                <a:latin typeface="Century Schoolbook" pitchFamily="18" charset="0"/>
                <a:sym typeface="Symbol" pitchFamily="18" charset="2"/>
              </a:rPr>
              <a:t>=11.2</a:t>
            </a:r>
          </a:p>
          <a:p>
            <a:pPr>
              <a:lnSpc>
                <a:spcPct val="80000"/>
              </a:lnSpc>
            </a:pPr>
            <a:r>
              <a:rPr lang="en-US" altLang="ja-JP" sz="1600" dirty="0">
                <a:latin typeface="Century Schoolbook" pitchFamily="18" charset="0"/>
                <a:sym typeface="Symbol" pitchFamily="18" charset="2"/>
              </a:rPr>
              <a:t></a:t>
            </a:r>
            <a:r>
              <a:rPr lang="en-US" altLang="ja-JP" sz="1600" baseline="-25000" dirty="0">
                <a:latin typeface="Century Schoolbook" pitchFamily="18" charset="0"/>
                <a:sym typeface="Symbol" pitchFamily="18" charset="2"/>
              </a:rPr>
              <a:t>d</a:t>
            </a:r>
            <a:r>
              <a:rPr lang="en-US" altLang="ja-JP" sz="1600" dirty="0">
                <a:latin typeface="Century Schoolbook" pitchFamily="18" charset="0"/>
                <a:sym typeface="Symbol" pitchFamily="18" charset="2"/>
              </a:rPr>
              <a:t>= 6.8</a:t>
            </a:r>
          </a:p>
        </p:txBody>
      </p:sp>
      <p:sp>
        <p:nvSpPr>
          <p:cNvPr id="35850" name="Text Box 190"/>
          <p:cNvSpPr txBox="1">
            <a:spLocks noChangeArrowheads="1"/>
          </p:cNvSpPr>
          <p:nvPr/>
        </p:nvSpPr>
        <p:spPr bwMode="auto">
          <a:xfrm>
            <a:off x="3162300" y="5037138"/>
            <a:ext cx="2201863" cy="1068387"/>
          </a:xfrm>
          <a:prstGeom prst="rect">
            <a:avLst/>
          </a:prstGeom>
          <a:noFill/>
          <a:ln w="9525">
            <a:noFill/>
            <a:miter lim="800000"/>
            <a:headEnd/>
            <a:tailEnd/>
          </a:ln>
        </p:spPr>
        <p:txBody>
          <a:bodyPr>
            <a:spAutoFit/>
          </a:bodyPr>
          <a:lstStyle/>
          <a:p>
            <a:pPr>
              <a:lnSpc>
                <a:spcPct val="80000"/>
              </a:lnSpc>
            </a:pPr>
            <a:r>
              <a:rPr lang="en-US" altLang="ja-JP" sz="1600" b="1">
                <a:latin typeface="Century Schoolbook" pitchFamily="18" charset="0"/>
              </a:rPr>
              <a:t>58% 2-</a:t>
            </a:r>
            <a:r>
              <a:rPr lang="ja-JP" altLang="en-US" sz="1600" b="1">
                <a:latin typeface="Century Schoolbook" pitchFamily="18" charset="0"/>
              </a:rPr>
              <a:t>プロパノール</a:t>
            </a:r>
          </a:p>
          <a:p>
            <a:pPr>
              <a:lnSpc>
                <a:spcPct val="80000"/>
              </a:lnSpc>
            </a:pPr>
            <a:r>
              <a:rPr lang="ja-JP" altLang="en-US" sz="1600">
                <a:latin typeface="Century Schoolbook" pitchFamily="18" charset="0"/>
                <a:sym typeface="Symbol" pitchFamily="18" charset="2"/>
              </a:rPr>
              <a:t></a:t>
            </a:r>
            <a:r>
              <a:rPr lang="en-US" altLang="ja-JP" sz="1600">
                <a:latin typeface="Century Schoolbook" pitchFamily="18" charset="0"/>
                <a:sym typeface="Symbol" pitchFamily="18" charset="2"/>
              </a:rPr>
              <a:t>=2.3</a:t>
            </a:r>
          </a:p>
          <a:p>
            <a:pPr>
              <a:lnSpc>
                <a:spcPct val="80000"/>
              </a:lnSpc>
            </a:pPr>
            <a:r>
              <a:rPr lang="en-US" altLang="ja-JP" sz="1600">
                <a:latin typeface="Century Schoolbook" pitchFamily="18" charset="0"/>
                <a:sym typeface="Symbol" pitchFamily="18" charset="2"/>
              </a:rPr>
              <a:t>8.0 MPa</a:t>
            </a:r>
          </a:p>
          <a:p>
            <a:pPr>
              <a:lnSpc>
                <a:spcPct val="80000"/>
              </a:lnSpc>
            </a:pPr>
            <a:r>
              <a:rPr lang="en-US" altLang="ja-JP" sz="1600">
                <a:latin typeface="Century Schoolbook" pitchFamily="18" charset="0"/>
                <a:sym typeface="Symbol" pitchFamily="18" charset="2"/>
              </a:rPr>
              <a:t>=10.2</a:t>
            </a:r>
          </a:p>
          <a:p>
            <a:pPr>
              <a:lnSpc>
                <a:spcPct val="80000"/>
              </a:lnSpc>
            </a:pPr>
            <a:r>
              <a:rPr lang="en-US" altLang="ja-JP" sz="1600">
                <a:latin typeface="Century Schoolbook" pitchFamily="18" charset="0"/>
                <a:sym typeface="Symbol" pitchFamily="18" charset="2"/>
              </a:rPr>
              <a:t></a:t>
            </a:r>
            <a:r>
              <a:rPr lang="en-US" altLang="ja-JP" sz="1600" baseline="-25000">
                <a:latin typeface="Century Schoolbook" pitchFamily="18" charset="0"/>
                <a:sym typeface="Symbol" pitchFamily="18" charset="2"/>
              </a:rPr>
              <a:t>d</a:t>
            </a:r>
            <a:r>
              <a:rPr lang="en-US" altLang="ja-JP" sz="1600">
                <a:latin typeface="Century Schoolbook" pitchFamily="18" charset="0"/>
                <a:sym typeface="Symbol" pitchFamily="18" charset="2"/>
              </a:rPr>
              <a:t>= 7.2</a:t>
            </a:r>
          </a:p>
        </p:txBody>
      </p:sp>
      <p:sp>
        <p:nvSpPr>
          <p:cNvPr id="35851" name="Text Box 191"/>
          <p:cNvSpPr txBox="1">
            <a:spLocks noChangeArrowheads="1"/>
          </p:cNvSpPr>
          <p:nvPr/>
        </p:nvSpPr>
        <p:spPr bwMode="auto">
          <a:xfrm>
            <a:off x="7092950" y="2111355"/>
            <a:ext cx="2051050" cy="1068388"/>
          </a:xfrm>
          <a:prstGeom prst="rect">
            <a:avLst/>
          </a:prstGeom>
          <a:noFill/>
          <a:ln w="9525">
            <a:noFill/>
            <a:miter lim="800000"/>
            <a:headEnd/>
            <a:tailEnd/>
          </a:ln>
        </p:spPr>
        <p:txBody>
          <a:bodyPr>
            <a:spAutoFit/>
          </a:bodyPr>
          <a:lstStyle/>
          <a:p>
            <a:pPr>
              <a:lnSpc>
                <a:spcPct val="80000"/>
              </a:lnSpc>
            </a:pPr>
            <a:r>
              <a:rPr lang="en-US" altLang="ja-JP" sz="1600" b="1" dirty="0">
                <a:latin typeface="Century Schoolbook" pitchFamily="18" charset="0"/>
              </a:rPr>
              <a:t>74% </a:t>
            </a:r>
            <a:r>
              <a:rPr lang="ja-JP" altLang="en-US" sz="1600" b="1" dirty="0">
                <a:latin typeface="Century Schoolbook" pitchFamily="18" charset="0"/>
              </a:rPr>
              <a:t>アセトニトリル</a:t>
            </a:r>
          </a:p>
          <a:p>
            <a:pPr>
              <a:lnSpc>
                <a:spcPct val="80000"/>
              </a:lnSpc>
            </a:pPr>
            <a:r>
              <a:rPr lang="ja-JP" altLang="en-US" sz="1600" dirty="0">
                <a:latin typeface="Century Schoolbook" pitchFamily="18" charset="0"/>
                <a:sym typeface="Symbol" pitchFamily="18" charset="2"/>
              </a:rPr>
              <a:t></a:t>
            </a:r>
            <a:r>
              <a:rPr lang="en-US" altLang="ja-JP" sz="1600" dirty="0">
                <a:latin typeface="Century Schoolbook" pitchFamily="18" charset="0"/>
                <a:sym typeface="Symbol" pitchFamily="18" charset="2"/>
              </a:rPr>
              <a:t>=0.37 </a:t>
            </a:r>
          </a:p>
          <a:p>
            <a:pPr>
              <a:lnSpc>
                <a:spcPct val="80000"/>
              </a:lnSpc>
            </a:pPr>
            <a:r>
              <a:rPr lang="en-US" altLang="ja-JP" sz="1600" dirty="0">
                <a:latin typeface="Century Schoolbook" pitchFamily="18" charset="0"/>
                <a:sym typeface="Symbol" pitchFamily="18" charset="2"/>
              </a:rPr>
              <a:t>2.3 </a:t>
            </a:r>
            <a:r>
              <a:rPr lang="en-US" altLang="ja-JP" sz="1600" dirty="0" err="1">
                <a:latin typeface="Century Schoolbook" pitchFamily="18" charset="0"/>
                <a:sym typeface="Symbol" pitchFamily="18" charset="2"/>
              </a:rPr>
              <a:t>MPa</a:t>
            </a:r>
            <a:endParaRPr lang="en-US" altLang="ja-JP" sz="1600" dirty="0">
              <a:latin typeface="Century Schoolbook" pitchFamily="18" charset="0"/>
              <a:sym typeface="Symbol" pitchFamily="18" charset="2"/>
            </a:endParaRPr>
          </a:p>
          <a:p>
            <a:pPr>
              <a:lnSpc>
                <a:spcPct val="80000"/>
              </a:lnSpc>
            </a:pPr>
            <a:r>
              <a:rPr lang="en-US" altLang="ja-JP" sz="1600" dirty="0">
                <a:latin typeface="Century Schoolbook" pitchFamily="18" charset="0"/>
                <a:sym typeface="Symbol" pitchFamily="18" charset="2"/>
              </a:rPr>
              <a:t>=11.8</a:t>
            </a:r>
          </a:p>
          <a:p>
            <a:pPr>
              <a:lnSpc>
                <a:spcPct val="80000"/>
              </a:lnSpc>
            </a:pPr>
            <a:r>
              <a:rPr lang="en-US" altLang="ja-JP" sz="1600" dirty="0">
                <a:latin typeface="Century Schoolbook" pitchFamily="18" charset="0"/>
                <a:sym typeface="Symbol" pitchFamily="18" charset="2"/>
              </a:rPr>
              <a:t></a:t>
            </a:r>
            <a:r>
              <a:rPr lang="en-US" altLang="ja-JP" sz="1600" baseline="-25000" dirty="0">
                <a:latin typeface="Century Schoolbook" pitchFamily="18" charset="0"/>
                <a:sym typeface="Symbol" pitchFamily="18" charset="2"/>
              </a:rPr>
              <a:t>d</a:t>
            </a:r>
            <a:r>
              <a:rPr lang="en-US" altLang="ja-JP" sz="1600" dirty="0">
                <a:latin typeface="Century Schoolbook" pitchFamily="18" charset="0"/>
                <a:sym typeface="Symbol" pitchFamily="18" charset="2"/>
              </a:rPr>
              <a:t>= 6.5</a:t>
            </a:r>
          </a:p>
        </p:txBody>
      </p:sp>
      <p:sp>
        <p:nvSpPr>
          <p:cNvPr id="35852" name="Text Box 192"/>
          <p:cNvSpPr txBox="1">
            <a:spLocks noChangeArrowheads="1"/>
          </p:cNvSpPr>
          <p:nvPr/>
        </p:nvSpPr>
        <p:spPr bwMode="auto">
          <a:xfrm>
            <a:off x="7092950" y="3422362"/>
            <a:ext cx="2051050" cy="1068388"/>
          </a:xfrm>
          <a:prstGeom prst="rect">
            <a:avLst/>
          </a:prstGeom>
          <a:noFill/>
          <a:ln w="9525">
            <a:noFill/>
            <a:miter lim="800000"/>
            <a:headEnd/>
            <a:tailEnd/>
          </a:ln>
        </p:spPr>
        <p:txBody>
          <a:bodyPr>
            <a:spAutoFit/>
          </a:bodyPr>
          <a:lstStyle/>
          <a:p>
            <a:pPr>
              <a:lnSpc>
                <a:spcPct val="80000"/>
              </a:lnSpc>
            </a:pPr>
            <a:r>
              <a:rPr lang="en-US" altLang="ja-JP" sz="1600" b="1" dirty="0">
                <a:latin typeface="Century Schoolbook" pitchFamily="18" charset="0"/>
              </a:rPr>
              <a:t>67% 1,4-</a:t>
            </a:r>
            <a:r>
              <a:rPr lang="ja-JP" altLang="en-US" sz="1600" b="1" dirty="0">
                <a:latin typeface="Century Schoolbook" pitchFamily="18" charset="0"/>
              </a:rPr>
              <a:t>ジオキサン</a:t>
            </a:r>
          </a:p>
          <a:p>
            <a:pPr>
              <a:lnSpc>
                <a:spcPct val="80000"/>
              </a:lnSpc>
            </a:pPr>
            <a:r>
              <a:rPr lang="ja-JP" altLang="en-US" sz="1600" dirty="0">
                <a:latin typeface="Century Schoolbook" pitchFamily="18" charset="0"/>
                <a:sym typeface="Symbol" pitchFamily="18" charset="2"/>
              </a:rPr>
              <a:t></a:t>
            </a:r>
            <a:r>
              <a:rPr lang="en-US" altLang="ja-JP" sz="1600" dirty="0">
                <a:latin typeface="Century Schoolbook" pitchFamily="18" charset="0"/>
                <a:sym typeface="Symbol" pitchFamily="18" charset="2"/>
              </a:rPr>
              <a:t>=1.54</a:t>
            </a:r>
          </a:p>
          <a:p>
            <a:pPr>
              <a:lnSpc>
                <a:spcPct val="80000"/>
              </a:lnSpc>
            </a:pPr>
            <a:r>
              <a:rPr lang="en-US" altLang="ja-JP" sz="1600" dirty="0">
                <a:latin typeface="Century Schoolbook" pitchFamily="18" charset="0"/>
                <a:sym typeface="Symbol" pitchFamily="18" charset="2"/>
              </a:rPr>
              <a:t>6.5 </a:t>
            </a:r>
            <a:r>
              <a:rPr lang="en-US" altLang="ja-JP" sz="1600" dirty="0" err="1">
                <a:latin typeface="Century Schoolbook" pitchFamily="18" charset="0"/>
                <a:sym typeface="Symbol" pitchFamily="18" charset="2"/>
              </a:rPr>
              <a:t>MPa</a:t>
            </a:r>
            <a:endParaRPr lang="en-US" altLang="ja-JP" sz="1600" dirty="0">
              <a:latin typeface="Century Schoolbook" pitchFamily="18" charset="0"/>
              <a:sym typeface="Symbol" pitchFamily="18" charset="2"/>
            </a:endParaRPr>
          </a:p>
          <a:p>
            <a:pPr>
              <a:lnSpc>
                <a:spcPct val="80000"/>
              </a:lnSpc>
            </a:pPr>
            <a:r>
              <a:rPr lang="en-US" altLang="ja-JP" sz="1600" dirty="0">
                <a:latin typeface="Century Schoolbook" pitchFamily="18" charset="0"/>
                <a:sym typeface="Symbol" pitchFamily="18" charset="2"/>
              </a:rPr>
              <a:t>= 9.8</a:t>
            </a:r>
          </a:p>
          <a:p>
            <a:pPr>
              <a:lnSpc>
                <a:spcPct val="80000"/>
              </a:lnSpc>
            </a:pPr>
            <a:r>
              <a:rPr lang="en-US" altLang="ja-JP" sz="1600" dirty="0">
                <a:latin typeface="Century Schoolbook" pitchFamily="18" charset="0"/>
                <a:sym typeface="Symbol" pitchFamily="18" charset="2"/>
              </a:rPr>
              <a:t></a:t>
            </a:r>
            <a:r>
              <a:rPr lang="en-US" altLang="ja-JP" sz="1600" baseline="-25000" dirty="0">
                <a:latin typeface="Century Schoolbook" pitchFamily="18" charset="0"/>
                <a:sym typeface="Symbol" pitchFamily="18" charset="2"/>
              </a:rPr>
              <a:t>d</a:t>
            </a:r>
            <a:r>
              <a:rPr lang="en-US" altLang="ja-JP" sz="1600" dirty="0">
                <a:latin typeface="Century Schoolbook" pitchFamily="18" charset="0"/>
                <a:sym typeface="Symbol" pitchFamily="18" charset="2"/>
              </a:rPr>
              <a:t>=7.8</a:t>
            </a:r>
          </a:p>
        </p:txBody>
      </p:sp>
      <p:sp>
        <p:nvSpPr>
          <p:cNvPr id="200" name="円/楕円 199"/>
          <p:cNvSpPr/>
          <p:nvPr/>
        </p:nvSpPr>
        <p:spPr bwMode="auto">
          <a:xfrm>
            <a:off x="5634805" y="2595715"/>
            <a:ext cx="432000" cy="432000"/>
          </a:xfrm>
          <a:prstGeom prst="ellipse">
            <a:avLst/>
          </a:prstGeom>
          <a:solidFill>
            <a:srgbClr val="92D050">
              <a:alpha val="26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endParaRPr>
          </a:p>
        </p:txBody>
      </p:sp>
      <p:sp>
        <p:nvSpPr>
          <p:cNvPr id="201" name="円/楕円 200"/>
          <p:cNvSpPr/>
          <p:nvPr/>
        </p:nvSpPr>
        <p:spPr bwMode="auto">
          <a:xfrm>
            <a:off x="5900890" y="3524556"/>
            <a:ext cx="432000" cy="432000"/>
          </a:xfrm>
          <a:prstGeom prst="ellipse">
            <a:avLst/>
          </a:prstGeom>
          <a:solidFill>
            <a:srgbClr val="92D050">
              <a:alpha val="26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endParaRPr>
          </a:p>
        </p:txBody>
      </p:sp>
      <p:sp>
        <p:nvSpPr>
          <p:cNvPr id="202" name="円/楕円 201"/>
          <p:cNvSpPr/>
          <p:nvPr/>
        </p:nvSpPr>
        <p:spPr bwMode="auto">
          <a:xfrm>
            <a:off x="5807177" y="3967929"/>
            <a:ext cx="432000" cy="432000"/>
          </a:xfrm>
          <a:prstGeom prst="ellipse">
            <a:avLst/>
          </a:prstGeom>
          <a:solidFill>
            <a:srgbClr val="FF9900">
              <a:alpha val="26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endParaRPr>
          </a:p>
        </p:txBody>
      </p:sp>
      <p:sp>
        <p:nvSpPr>
          <p:cNvPr id="203" name="円/楕円 202"/>
          <p:cNvSpPr/>
          <p:nvPr/>
        </p:nvSpPr>
        <p:spPr bwMode="auto">
          <a:xfrm>
            <a:off x="6166362" y="4842386"/>
            <a:ext cx="432000" cy="432000"/>
          </a:xfrm>
          <a:prstGeom prst="ellipse">
            <a:avLst/>
          </a:prstGeom>
          <a:solidFill>
            <a:srgbClr val="FF9900">
              <a:alpha val="26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endParaRPr>
          </a:p>
        </p:txBody>
      </p:sp>
      <p:graphicFrame>
        <p:nvGraphicFramePr>
          <p:cNvPr id="615426" name="Object 2"/>
          <p:cNvGraphicFramePr>
            <a:graphicFrameLocks noChangeAspect="1"/>
          </p:cNvGraphicFramePr>
          <p:nvPr/>
        </p:nvGraphicFramePr>
        <p:xfrm>
          <a:off x="8239280" y="5370257"/>
          <a:ext cx="600075" cy="571500"/>
        </p:xfrm>
        <a:graphic>
          <a:graphicData uri="http://schemas.openxmlformats.org/presentationml/2006/ole">
            <mc:AlternateContent xmlns:mc="http://schemas.openxmlformats.org/markup-compatibility/2006">
              <mc:Choice xmlns:v="urn:schemas-microsoft-com:vml" Requires="v">
                <p:oleObj spid="_x0000_s615474" name="ISIS/Draw Sketch" r:id="rId4" imgW="599760" imgH="571320" progId="ISISServer">
                  <p:embed/>
                </p:oleObj>
              </mc:Choice>
              <mc:Fallback>
                <p:oleObj name="ISIS/Draw Sketch" r:id="rId4" imgW="599760" imgH="571320" progId="ISISServer">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280" y="5370257"/>
                        <a:ext cx="6000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27" name="Object 3"/>
          <p:cNvGraphicFramePr>
            <a:graphicFrameLocks noChangeAspect="1"/>
          </p:cNvGraphicFramePr>
          <p:nvPr/>
        </p:nvGraphicFramePr>
        <p:xfrm>
          <a:off x="8239279" y="4104200"/>
          <a:ext cx="600075" cy="714375"/>
        </p:xfrm>
        <a:graphic>
          <a:graphicData uri="http://schemas.openxmlformats.org/presentationml/2006/ole">
            <mc:AlternateContent xmlns:mc="http://schemas.openxmlformats.org/markup-compatibility/2006">
              <mc:Choice xmlns:v="urn:schemas-microsoft-com:vml" Requires="v">
                <p:oleObj spid="_x0000_s615475" name="ISIS/Draw Sketch" r:id="rId6" imgW="599760" imgH="714240" progId="ISISServer">
                  <p:embed/>
                </p:oleObj>
              </mc:Choice>
              <mc:Fallback>
                <p:oleObj name="ISIS/Draw Sketch" r:id="rId6" imgW="599760" imgH="714240" progId="ISISServer">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9279" y="4104200"/>
                        <a:ext cx="6000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5449"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1683464"/>
            <a:ext cx="4219575" cy="498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diamond(in)">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01"/>
                                        </p:tgtEl>
                                        <p:attrNameLst>
                                          <p:attrName>style.visibility</p:attrName>
                                        </p:attrNameLst>
                                      </p:cBhvr>
                                      <p:to>
                                        <p:strVal val="visible"/>
                                      </p:to>
                                    </p:set>
                                    <p:animEffect transition="in" filter="diamond(in)">
                                      <p:cBhvr>
                                        <p:cTn id="12" dur="500"/>
                                        <p:tgtEl>
                                          <p:spTgt spid="20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02"/>
                                        </p:tgtEl>
                                        <p:attrNameLst>
                                          <p:attrName>style.visibility</p:attrName>
                                        </p:attrNameLst>
                                      </p:cBhvr>
                                      <p:to>
                                        <p:strVal val="visible"/>
                                      </p:to>
                                    </p:set>
                                    <p:animEffect transition="in" filter="diamond(in)">
                                      <p:cBhvr>
                                        <p:cTn id="17" dur="500"/>
                                        <p:tgtEl>
                                          <p:spTgt spid="20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03"/>
                                        </p:tgtEl>
                                        <p:attrNameLst>
                                          <p:attrName>style.visibility</p:attrName>
                                        </p:attrNameLst>
                                      </p:cBhvr>
                                      <p:to>
                                        <p:strVal val="visible"/>
                                      </p:to>
                                    </p:set>
                                    <p:animEffect transition="in" filter="diamond(in)">
                                      <p:cBhvr>
                                        <p:cTn id="22"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201" grpId="0" animBg="1"/>
      <p:bldP spid="202" grpId="0" animBg="1"/>
      <p:bldP spid="20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スライド番号プレースホルダ 6"/>
          <p:cNvSpPr>
            <a:spLocks noGrp="1"/>
          </p:cNvSpPr>
          <p:nvPr>
            <p:ph type="sldNum" sz="quarter" idx="12"/>
          </p:nvPr>
        </p:nvSpPr>
        <p:spPr>
          <a:noFill/>
        </p:spPr>
        <p:txBody>
          <a:bodyPr/>
          <a:lstStyle/>
          <a:p>
            <a:fld id="{023C3E84-3641-412C-BADE-8C0E4D967663}" type="slidenum">
              <a:rPr lang="en-US" altLang="ja-JP" smtClean="0"/>
              <a:pPr/>
              <a:t>47</a:t>
            </a:fld>
            <a:endParaRPr lang="en-US" altLang="ja-JP" smtClean="0"/>
          </a:p>
        </p:txBody>
      </p:sp>
      <p:sp>
        <p:nvSpPr>
          <p:cNvPr id="12297" name="Rectangle 4"/>
          <p:cNvSpPr>
            <a:spLocks noGrp="1" noChangeArrowheads="1"/>
          </p:cNvSpPr>
          <p:nvPr>
            <p:ph type="title"/>
          </p:nvPr>
        </p:nvSpPr>
        <p:spPr>
          <a:xfrm>
            <a:off x="353961" y="464882"/>
            <a:ext cx="8406581" cy="1143000"/>
          </a:xfrm>
        </p:spPr>
        <p:txBody>
          <a:bodyPr/>
          <a:lstStyle/>
          <a:p>
            <a:pPr eaLnBrk="1" hangingPunct="1"/>
            <a:r>
              <a:rPr lang="ja-JP" altLang="en-US" sz="3600" dirty="0" smtClean="0"/>
              <a:t>炭素含有量の同じ</a:t>
            </a:r>
            <a:r>
              <a:rPr lang="en-US" altLang="ja-JP" sz="3600" dirty="0" smtClean="0"/>
              <a:t>C28</a:t>
            </a:r>
            <a:r>
              <a:rPr lang="ja-JP" altLang="en-US" sz="3600" dirty="0" smtClean="0"/>
              <a:t>と</a:t>
            </a:r>
            <a:r>
              <a:rPr lang="en-US" altLang="ja-JP" sz="3600" dirty="0" smtClean="0"/>
              <a:t>C18</a:t>
            </a:r>
            <a:r>
              <a:rPr lang="ja-JP" altLang="en-US" sz="3600" dirty="0" smtClean="0"/>
              <a:t>はメタノール・水移動相条件では保持は同じ</a:t>
            </a:r>
          </a:p>
        </p:txBody>
      </p:sp>
      <p:sp>
        <p:nvSpPr>
          <p:cNvPr id="12298" name="Text Box 57"/>
          <p:cNvSpPr txBox="1">
            <a:spLocks noChangeArrowheads="1"/>
          </p:cNvSpPr>
          <p:nvPr/>
        </p:nvSpPr>
        <p:spPr bwMode="auto">
          <a:xfrm>
            <a:off x="3244850" y="1957388"/>
            <a:ext cx="3155950" cy="3709987"/>
          </a:xfrm>
          <a:prstGeom prst="rect">
            <a:avLst/>
          </a:prstGeom>
          <a:noFill/>
          <a:ln w="9525">
            <a:noFill/>
            <a:miter lim="800000"/>
            <a:headEnd/>
            <a:tailEnd/>
          </a:ln>
        </p:spPr>
        <p:txBody>
          <a:bodyPr lIns="68415" tIns="34208" rIns="68415" bIns="34208">
            <a:spAutoFit/>
          </a:bodyPr>
          <a:lstStyle/>
          <a:p>
            <a:pPr defTabSz="684213">
              <a:lnSpc>
                <a:spcPct val="70000"/>
              </a:lnSpc>
              <a:spcBef>
                <a:spcPct val="50000"/>
              </a:spcBef>
            </a:pPr>
            <a:r>
              <a:rPr lang="en-US" altLang="ja-JP" sz="1400">
                <a:latin typeface="Century Gothic" pitchFamily="34" charset="0"/>
              </a:rPr>
              <a:t>Column size: 4.6x250 mm</a:t>
            </a:r>
          </a:p>
          <a:p>
            <a:pPr defTabSz="684213">
              <a:lnSpc>
                <a:spcPct val="70000"/>
              </a:lnSpc>
              <a:spcBef>
                <a:spcPct val="50000"/>
              </a:spcBef>
            </a:pPr>
            <a:r>
              <a:rPr lang="en-US" altLang="ja-JP" sz="1400">
                <a:latin typeface="Century Gothic" pitchFamily="34" charset="0"/>
              </a:rPr>
              <a:t>Mobile phase: CH</a:t>
            </a:r>
            <a:r>
              <a:rPr lang="en-US" altLang="ja-JP" sz="1400" baseline="-25000">
                <a:latin typeface="Century Gothic" pitchFamily="34" charset="0"/>
              </a:rPr>
              <a:t>3</a:t>
            </a:r>
            <a:r>
              <a:rPr lang="en-US" altLang="ja-JP" sz="1400">
                <a:latin typeface="Century Gothic" pitchFamily="34" charset="0"/>
              </a:rPr>
              <a:t>OH/H</a:t>
            </a:r>
            <a:r>
              <a:rPr lang="en-US" altLang="ja-JP" sz="1400" baseline="-25000">
                <a:latin typeface="Century Gothic" pitchFamily="34" charset="0"/>
              </a:rPr>
              <a:t>2</a:t>
            </a:r>
            <a:r>
              <a:rPr lang="en-US" altLang="ja-JP" sz="1400">
                <a:latin typeface="Century Gothic" pitchFamily="34" charset="0"/>
              </a:rPr>
              <a:t>O=(97:3)</a:t>
            </a:r>
          </a:p>
          <a:p>
            <a:pPr defTabSz="684213">
              <a:lnSpc>
                <a:spcPct val="70000"/>
              </a:lnSpc>
              <a:spcBef>
                <a:spcPct val="50000"/>
              </a:spcBef>
            </a:pPr>
            <a:r>
              <a:rPr lang="en-US" altLang="ja-JP" sz="1400">
                <a:latin typeface="Century Gothic" pitchFamily="34" charset="0"/>
              </a:rPr>
              <a:t>Flow rate: 1.0 mL/min</a:t>
            </a:r>
          </a:p>
          <a:p>
            <a:pPr defTabSz="684213">
              <a:lnSpc>
                <a:spcPct val="70000"/>
              </a:lnSpc>
              <a:spcBef>
                <a:spcPct val="50000"/>
              </a:spcBef>
            </a:pPr>
            <a:r>
              <a:rPr lang="en-US" altLang="ja-JP" sz="1400">
                <a:latin typeface="Century Gothic" pitchFamily="34" charset="0"/>
              </a:rPr>
              <a:t>Temperature: 25 ºC</a:t>
            </a:r>
          </a:p>
          <a:p>
            <a:pPr defTabSz="684213">
              <a:spcBef>
                <a:spcPct val="50000"/>
              </a:spcBef>
            </a:pPr>
            <a:r>
              <a:rPr lang="en-US" altLang="ja-JP" sz="1400">
                <a:latin typeface="Century Gothic" pitchFamily="34" charset="0"/>
              </a:rPr>
              <a:t>Detection: UV@295nm</a:t>
            </a:r>
          </a:p>
          <a:p>
            <a:pPr defTabSz="684213">
              <a:spcBef>
                <a:spcPct val="50000"/>
              </a:spcBef>
            </a:pPr>
            <a:r>
              <a:rPr lang="en-US" altLang="ja-JP" sz="1400">
                <a:latin typeface="Century Gothic" pitchFamily="34" charset="0"/>
              </a:rPr>
              <a:t>Sample: </a:t>
            </a:r>
            <a:r>
              <a:rPr lang="en-US" altLang="ja-JP" sz="1400">
                <a:latin typeface="Century Gothic" pitchFamily="34" charset="0"/>
                <a:ea typeface="HG丸ｺﾞｼｯｸM-PRO" pitchFamily="50" charset="-128"/>
              </a:rPr>
              <a:t>1=δ-Tocopherol</a:t>
            </a:r>
          </a:p>
          <a:p>
            <a:pPr defTabSz="684213">
              <a:spcBef>
                <a:spcPct val="50000"/>
              </a:spcBef>
            </a:pPr>
            <a:endParaRPr lang="en-US" altLang="ja-JP" sz="1400">
              <a:latin typeface="Century Gothic" pitchFamily="34" charset="0"/>
              <a:ea typeface="HG丸ｺﾞｼｯｸM-PRO" pitchFamily="50" charset="-128"/>
            </a:endParaRPr>
          </a:p>
          <a:p>
            <a:pPr defTabSz="684213">
              <a:spcBef>
                <a:spcPct val="50000"/>
              </a:spcBef>
            </a:pPr>
            <a:r>
              <a:rPr lang="ja-JP" altLang="en-US" sz="1400">
                <a:latin typeface="Century Gothic" pitchFamily="34" charset="0"/>
                <a:ea typeface="HG丸ｺﾞｼｯｸM-PRO" pitchFamily="50" charset="-128"/>
              </a:rPr>
              <a:t>　　　　</a:t>
            </a:r>
            <a:r>
              <a:rPr lang="en-US" altLang="ja-JP" sz="1400">
                <a:latin typeface="Century Gothic" pitchFamily="34" charset="0"/>
                <a:ea typeface="HG丸ｺﾞｼｯｸM-PRO" pitchFamily="50" charset="-128"/>
              </a:rPr>
              <a:t>2=γ-Tocopherol</a:t>
            </a:r>
          </a:p>
          <a:p>
            <a:pPr defTabSz="684213">
              <a:spcBef>
                <a:spcPct val="50000"/>
              </a:spcBef>
            </a:pPr>
            <a:endParaRPr lang="en-US" altLang="ja-JP" sz="1400">
              <a:latin typeface="Century Gothic" pitchFamily="34" charset="0"/>
              <a:ea typeface="HG丸ｺﾞｼｯｸM-PRO" pitchFamily="50" charset="-128"/>
            </a:endParaRPr>
          </a:p>
          <a:p>
            <a:pPr defTabSz="684213">
              <a:spcBef>
                <a:spcPct val="50000"/>
              </a:spcBef>
            </a:pPr>
            <a:r>
              <a:rPr lang="ja-JP" altLang="en-US" sz="1400">
                <a:latin typeface="Century Gothic" pitchFamily="34" charset="0"/>
                <a:ea typeface="HG丸ｺﾞｼｯｸM-PRO" pitchFamily="50" charset="-128"/>
              </a:rPr>
              <a:t>　　　　</a:t>
            </a:r>
            <a:r>
              <a:rPr lang="en-US" altLang="ja-JP" sz="1400">
                <a:latin typeface="Century Gothic" pitchFamily="34" charset="0"/>
                <a:ea typeface="HG丸ｺﾞｼｯｸM-PRO" pitchFamily="50" charset="-128"/>
              </a:rPr>
              <a:t>3=β-Tocopherol</a:t>
            </a:r>
          </a:p>
          <a:p>
            <a:pPr defTabSz="684213">
              <a:spcBef>
                <a:spcPct val="50000"/>
              </a:spcBef>
            </a:pPr>
            <a:endParaRPr lang="en-US" altLang="ja-JP" sz="1400">
              <a:latin typeface="Century Gothic" pitchFamily="34" charset="0"/>
              <a:ea typeface="HG丸ｺﾞｼｯｸM-PRO" pitchFamily="50" charset="-128"/>
            </a:endParaRPr>
          </a:p>
          <a:p>
            <a:pPr defTabSz="684213">
              <a:spcBef>
                <a:spcPct val="50000"/>
              </a:spcBef>
            </a:pPr>
            <a:r>
              <a:rPr lang="ja-JP" altLang="en-US" sz="1400">
                <a:latin typeface="Century Gothic" pitchFamily="34" charset="0"/>
                <a:ea typeface="HG丸ｺﾞｼｯｸM-PRO" pitchFamily="50" charset="-128"/>
              </a:rPr>
              <a:t>　　　　</a:t>
            </a:r>
            <a:r>
              <a:rPr lang="en-US" altLang="ja-JP" sz="1400">
                <a:latin typeface="Century Gothic" pitchFamily="34" charset="0"/>
                <a:ea typeface="HG丸ｺﾞｼｯｸM-PRO" pitchFamily="50" charset="-128"/>
              </a:rPr>
              <a:t>4=α-Tocopherol</a:t>
            </a:r>
            <a:endParaRPr lang="en-US" altLang="ja-JP" sz="1400">
              <a:latin typeface="Century Gothic" pitchFamily="34" charset="0"/>
            </a:endParaRPr>
          </a:p>
          <a:p>
            <a:pPr defTabSz="684213">
              <a:lnSpc>
                <a:spcPct val="70000"/>
              </a:lnSpc>
              <a:spcBef>
                <a:spcPct val="50000"/>
              </a:spcBef>
            </a:pPr>
            <a:endParaRPr lang="en-US" altLang="ja-JP" sz="700">
              <a:latin typeface="Century Gothic" pitchFamily="34" charset="0"/>
            </a:endParaRPr>
          </a:p>
        </p:txBody>
      </p:sp>
      <p:sp>
        <p:nvSpPr>
          <p:cNvPr id="12299" name="Rectangle 5"/>
          <p:cNvSpPr>
            <a:spLocks noChangeArrowheads="1"/>
          </p:cNvSpPr>
          <p:nvPr/>
        </p:nvSpPr>
        <p:spPr bwMode="auto">
          <a:xfrm>
            <a:off x="322263" y="1735138"/>
            <a:ext cx="5853112" cy="4502150"/>
          </a:xfrm>
          <a:prstGeom prst="rect">
            <a:avLst/>
          </a:prstGeom>
          <a:noFill/>
          <a:ln w="38100" cmpd="dbl">
            <a:solidFill>
              <a:schemeClr val="tx1"/>
            </a:solidFill>
            <a:miter lim="800000"/>
            <a:headEnd/>
            <a:tailEnd/>
          </a:ln>
        </p:spPr>
        <p:txBody>
          <a:bodyPr wrap="none" anchor="ctr"/>
          <a:lstStyle/>
          <a:p>
            <a:endParaRPr lang="ja-JP" altLang="en-US"/>
          </a:p>
        </p:txBody>
      </p:sp>
      <p:sp>
        <p:nvSpPr>
          <p:cNvPr id="12300" name="Freeform 6"/>
          <p:cNvSpPr>
            <a:spLocks/>
          </p:cNvSpPr>
          <p:nvPr/>
        </p:nvSpPr>
        <p:spPr bwMode="auto">
          <a:xfrm>
            <a:off x="581025" y="4351338"/>
            <a:ext cx="3049588" cy="1357312"/>
          </a:xfrm>
          <a:custGeom>
            <a:avLst/>
            <a:gdLst>
              <a:gd name="T0" fmla="*/ 2147483647 w 3104"/>
              <a:gd name="T1" fmla="*/ 2147483647 h 1345"/>
              <a:gd name="T2" fmla="*/ 2147483647 w 3104"/>
              <a:gd name="T3" fmla="*/ 2147483647 h 1345"/>
              <a:gd name="T4" fmla="*/ 2147483647 w 3104"/>
              <a:gd name="T5" fmla="*/ 2147483647 h 1345"/>
              <a:gd name="T6" fmla="*/ 2147483647 w 3104"/>
              <a:gd name="T7" fmla="*/ 2147483647 h 1345"/>
              <a:gd name="T8" fmla="*/ 2147483647 w 3104"/>
              <a:gd name="T9" fmla="*/ 2147483647 h 1345"/>
              <a:gd name="T10" fmla="*/ 2147483647 w 3104"/>
              <a:gd name="T11" fmla="*/ 2147483647 h 1345"/>
              <a:gd name="T12" fmla="*/ 2147483647 w 3104"/>
              <a:gd name="T13" fmla="*/ 2147483647 h 1345"/>
              <a:gd name="T14" fmla="*/ 2147483647 w 3104"/>
              <a:gd name="T15" fmla="*/ 2147483647 h 1345"/>
              <a:gd name="T16" fmla="*/ 2147483647 w 3104"/>
              <a:gd name="T17" fmla="*/ 2147483647 h 1345"/>
              <a:gd name="T18" fmla="*/ 2147483647 w 3104"/>
              <a:gd name="T19" fmla="*/ 2147483647 h 1345"/>
              <a:gd name="T20" fmla="*/ 2147483647 w 3104"/>
              <a:gd name="T21" fmla="*/ 2147483647 h 1345"/>
              <a:gd name="T22" fmla="*/ 2147483647 w 3104"/>
              <a:gd name="T23" fmla="*/ 2147483647 h 1345"/>
              <a:gd name="T24" fmla="*/ 2147483647 w 3104"/>
              <a:gd name="T25" fmla="*/ 2147483647 h 1345"/>
              <a:gd name="T26" fmla="*/ 2147483647 w 3104"/>
              <a:gd name="T27" fmla="*/ 2147483647 h 1345"/>
              <a:gd name="T28" fmla="*/ 2147483647 w 3104"/>
              <a:gd name="T29" fmla="*/ 2147483647 h 1345"/>
              <a:gd name="T30" fmla="*/ 2147483647 w 3104"/>
              <a:gd name="T31" fmla="*/ 2147483647 h 1345"/>
              <a:gd name="T32" fmla="*/ 2147483647 w 3104"/>
              <a:gd name="T33" fmla="*/ 2147483647 h 1345"/>
              <a:gd name="T34" fmla="*/ 2147483647 w 3104"/>
              <a:gd name="T35" fmla="*/ 2147483647 h 1345"/>
              <a:gd name="T36" fmla="*/ 2147483647 w 3104"/>
              <a:gd name="T37" fmla="*/ 2147483647 h 1345"/>
              <a:gd name="T38" fmla="*/ 2147483647 w 3104"/>
              <a:gd name="T39" fmla="*/ 2147483647 h 1345"/>
              <a:gd name="T40" fmla="*/ 2147483647 w 3104"/>
              <a:gd name="T41" fmla="*/ 2147483647 h 1345"/>
              <a:gd name="T42" fmla="*/ 2147483647 w 3104"/>
              <a:gd name="T43" fmla="*/ 2147483647 h 1345"/>
              <a:gd name="T44" fmla="*/ 2147483647 w 3104"/>
              <a:gd name="T45" fmla="*/ 2147483647 h 1345"/>
              <a:gd name="T46" fmla="*/ 2147483647 w 3104"/>
              <a:gd name="T47" fmla="*/ 2147483647 h 1345"/>
              <a:gd name="T48" fmla="*/ 2147483647 w 3104"/>
              <a:gd name="T49" fmla="*/ 2147483647 h 1345"/>
              <a:gd name="T50" fmla="*/ 2147483647 w 3104"/>
              <a:gd name="T51" fmla="*/ 2147483647 h 1345"/>
              <a:gd name="T52" fmla="*/ 2147483647 w 3104"/>
              <a:gd name="T53" fmla="*/ 2147483647 h 1345"/>
              <a:gd name="T54" fmla="*/ 2147483647 w 3104"/>
              <a:gd name="T55" fmla="*/ 2147483647 h 1345"/>
              <a:gd name="T56" fmla="*/ 2147483647 w 3104"/>
              <a:gd name="T57" fmla="*/ 2147483647 h 1345"/>
              <a:gd name="T58" fmla="*/ 2147483647 w 3104"/>
              <a:gd name="T59" fmla="*/ 2147483647 h 1345"/>
              <a:gd name="T60" fmla="*/ 2147483647 w 3104"/>
              <a:gd name="T61" fmla="*/ 2147483647 h 1345"/>
              <a:gd name="T62" fmla="*/ 2147483647 w 3104"/>
              <a:gd name="T63" fmla="*/ 2147483647 h 1345"/>
              <a:gd name="T64" fmla="*/ 2147483647 w 3104"/>
              <a:gd name="T65" fmla="*/ 2147483647 h 1345"/>
              <a:gd name="T66" fmla="*/ 2147483647 w 3104"/>
              <a:gd name="T67" fmla="*/ 2147483647 h 1345"/>
              <a:gd name="T68" fmla="*/ 2147483647 w 3104"/>
              <a:gd name="T69" fmla="*/ 2147483647 h 1345"/>
              <a:gd name="T70" fmla="*/ 2147483647 w 3104"/>
              <a:gd name="T71" fmla="*/ 2147483647 h 1345"/>
              <a:gd name="T72" fmla="*/ 2147483647 w 3104"/>
              <a:gd name="T73" fmla="*/ 2147483647 h 1345"/>
              <a:gd name="T74" fmla="*/ 2147483647 w 3104"/>
              <a:gd name="T75" fmla="*/ 2147483647 h 1345"/>
              <a:gd name="T76" fmla="*/ 2147483647 w 3104"/>
              <a:gd name="T77" fmla="*/ 2147483647 h 1345"/>
              <a:gd name="T78" fmla="*/ 2147483647 w 3104"/>
              <a:gd name="T79" fmla="*/ 2147483647 h 1345"/>
              <a:gd name="T80" fmla="*/ 2147483647 w 3104"/>
              <a:gd name="T81" fmla="*/ 2147483647 h 1345"/>
              <a:gd name="T82" fmla="*/ 2147483647 w 3104"/>
              <a:gd name="T83" fmla="*/ 2147483647 h 1345"/>
              <a:gd name="T84" fmla="*/ 2147483647 w 3104"/>
              <a:gd name="T85" fmla="*/ 2147483647 h 1345"/>
              <a:gd name="T86" fmla="*/ 2147483647 w 3104"/>
              <a:gd name="T87" fmla="*/ 2147483647 h 1345"/>
              <a:gd name="T88" fmla="*/ 2147483647 w 3104"/>
              <a:gd name="T89" fmla="*/ 2147483647 h 1345"/>
              <a:gd name="T90" fmla="*/ 2147483647 w 3104"/>
              <a:gd name="T91" fmla="*/ 2147483647 h 1345"/>
              <a:gd name="T92" fmla="*/ 2147483647 w 3104"/>
              <a:gd name="T93" fmla="*/ 2147483647 h 1345"/>
              <a:gd name="T94" fmla="*/ 2147483647 w 3104"/>
              <a:gd name="T95" fmla="*/ 2147483647 h 1345"/>
              <a:gd name="T96" fmla="*/ 2147483647 w 3104"/>
              <a:gd name="T97" fmla="*/ 2147483647 h 1345"/>
              <a:gd name="T98" fmla="*/ 2147483647 w 3104"/>
              <a:gd name="T99" fmla="*/ 2147483647 h 1345"/>
              <a:gd name="T100" fmla="*/ 2147483647 w 3104"/>
              <a:gd name="T101" fmla="*/ 2147483647 h 1345"/>
              <a:gd name="T102" fmla="*/ 2147483647 w 3104"/>
              <a:gd name="T103" fmla="*/ 2147483647 h 1345"/>
              <a:gd name="T104" fmla="*/ 2147483647 w 3104"/>
              <a:gd name="T105" fmla="*/ 2147483647 h 1345"/>
              <a:gd name="T106" fmla="*/ 2147483647 w 3104"/>
              <a:gd name="T107" fmla="*/ 2147483647 h 1345"/>
              <a:gd name="T108" fmla="*/ 2147483647 w 3104"/>
              <a:gd name="T109" fmla="*/ 2147483647 h 1345"/>
              <a:gd name="T110" fmla="*/ 2147483647 w 3104"/>
              <a:gd name="T111" fmla="*/ 2147483647 h 1345"/>
              <a:gd name="T112" fmla="*/ 2147483647 w 3104"/>
              <a:gd name="T113" fmla="*/ 2147483647 h 1345"/>
              <a:gd name="T114" fmla="*/ 2147483647 w 3104"/>
              <a:gd name="T115" fmla="*/ 2147483647 h 1345"/>
              <a:gd name="T116" fmla="*/ 2147483647 w 3104"/>
              <a:gd name="T117" fmla="*/ 2147483647 h 1345"/>
              <a:gd name="T118" fmla="*/ 2147483647 w 3104"/>
              <a:gd name="T119" fmla="*/ 2147483647 h 1345"/>
              <a:gd name="T120" fmla="*/ 2147483647 w 3104"/>
              <a:gd name="T121" fmla="*/ 2147483647 h 1345"/>
              <a:gd name="T122" fmla="*/ 2147483647 w 3104"/>
              <a:gd name="T123" fmla="*/ 2147483647 h 1345"/>
              <a:gd name="T124" fmla="*/ 2147483647 w 3104"/>
              <a:gd name="T125" fmla="*/ 2147483647 h 13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04"/>
              <a:gd name="T190" fmla="*/ 0 h 1345"/>
              <a:gd name="T191" fmla="*/ 3104 w 3104"/>
              <a:gd name="T192" fmla="*/ 1345 h 134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04" h="1345">
                <a:moveTo>
                  <a:pt x="0" y="1339"/>
                </a:moveTo>
                <a:lnTo>
                  <a:pt x="0" y="1339"/>
                </a:lnTo>
                <a:lnTo>
                  <a:pt x="1" y="1341"/>
                </a:lnTo>
                <a:lnTo>
                  <a:pt x="2" y="1342"/>
                </a:lnTo>
                <a:lnTo>
                  <a:pt x="3" y="1343"/>
                </a:lnTo>
                <a:lnTo>
                  <a:pt x="4" y="1344"/>
                </a:lnTo>
                <a:lnTo>
                  <a:pt x="5" y="1344"/>
                </a:lnTo>
                <a:lnTo>
                  <a:pt x="6" y="1344"/>
                </a:lnTo>
                <a:lnTo>
                  <a:pt x="7" y="1344"/>
                </a:lnTo>
                <a:lnTo>
                  <a:pt x="8" y="1344"/>
                </a:lnTo>
                <a:lnTo>
                  <a:pt x="9" y="1344"/>
                </a:lnTo>
                <a:lnTo>
                  <a:pt x="10" y="1343"/>
                </a:lnTo>
                <a:lnTo>
                  <a:pt x="11" y="1344"/>
                </a:lnTo>
                <a:lnTo>
                  <a:pt x="12" y="1344"/>
                </a:lnTo>
                <a:lnTo>
                  <a:pt x="13" y="1344"/>
                </a:lnTo>
                <a:lnTo>
                  <a:pt x="14" y="1343"/>
                </a:lnTo>
                <a:lnTo>
                  <a:pt x="15" y="1343"/>
                </a:lnTo>
                <a:lnTo>
                  <a:pt x="16" y="1343"/>
                </a:lnTo>
                <a:lnTo>
                  <a:pt x="17" y="1343"/>
                </a:lnTo>
                <a:lnTo>
                  <a:pt x="18" y="1343"/>
                </a:lnTo>
                <a:lnTo>
                  <a:pt x="19" y="1343"/>
                </a:lnTo>
                <a:lnTo>
                  <a:pt x="20" y="1343"/>
                </a:lnTo>
                <a:lnTo>
                  <a:pt x="21" y="1343"/>
                </a:lnTo>
                <a:lnTo>
                  <a:pt x="22" y="1344"/>
                </a:lnTo>
                <a:lnTo>
                  <a:pt x="23" y="1343"/>
                </a:lnTo>
                <a:lnTo>
                  <a:pt x="24" y="1343"/>
                </a:lnTo>
                <a:lnTo>
                  <a:pt x="25" y="1343"/>
                </a:lnTo>
                <a:lnTo>
                  <a:pt x="26" y="1344"/>
                </a:lnTo>
                <a:lnTo>
                  <a:pt x="27" y="1343"/>
                </a:lnTo>
                <a:lnTo>
                  <a:pt x="28" y="1343"/>
                </a:lnTo>
                <a:lnTo>
                  <a:pt x="29" y="1343"/>
                </a:lnTo>
                <a:lnTo>
                  <a:pt x="30" y="1343"/>
                </a:lnTo>
                <a:lnTo>
                  <a:pt x="31" y="1343"/>
                </a:lnTo>
                <a:lnTo>
                  <a:pt x="32" y="1343"/>
                </a:lnTo>
                <a:lnTo>
                  <a:pt x="33" y="1344"/>
                </a:lnTo>
                <a:lnTo>
                  <a:pt x="34" y="1344"/>
                </a:lnTo>
                <a:lnTo>
                  <a:pt x="35" y="1343"/>
                </a:lnTo>
                <a:lnTo>
                  <a:pt x="36" y="1344"/>
                </a:lnTo>
                <a:lnTo>
                  <a:pt x="37" y="1344"/>
                </a:lnTo>
                <a:lnTo>
                  <a:pt x="38" y="1344"/>
                </a:lnTo>
                <a:lnTo>
                  <a:pt x="39" y="1344"/>
                </a:lnTo>
                <a:lnTo>
                  <a:pt x="40" y="1344"/>
                </a:lnTo>
                <a:lnTo>
                  <a:pt x="41" y="1344"/>
                </a:lnTo>
                <a:lnTo>
                  <a:pt x="42" y="1343"/>
                </a:lnTo>
                <a:lnTo>
                  <a:pt x="43" y="1343"/>
                </a:lnTo>
                <a:lnTo>
                  <a:pt x="44" y="1344"/>
                </a:lnTo>
                <a:lnTo>
                  <a:pt x="45" y="1344"/>
                </a:lnTo>
                <a:lnTo>
                  <a:pt x="46" y="1344"/>
                </a:lnTo>
                <a:lnTo>
                  <a:pt x="47" y="1344"/>
                </a:lnTo>
                <a:lnTo>
                  <a:pt x="48" y="1343"/>
                </a:lnTo>
                <a:lnTo>
                  <a:pt x="49" y="1344"/>
                </a:lnTo>
                <a:lnTo>
                  <a:pt x="50" y="1344"/>
                </a:lnTo>
                <a:lnTo>
                  <a:pt x="51" y="1344"/>
                </a:lnTo>
                <a:lnTo>
                  <a:pt x="52" y="1343"/>
                </a:lnTo>
                <a:lnTo>
                  <a:pt x="53" y="1344"/>
                </a:lnTo>
                <a:lnTo>
                  <a:pt x="54" y="1344"/>
                </a:lnTo>
                <a:lnTo>
                  <a:pt x="55" y="1343"/>
                </a:lnTo>
                <a:lnTo>
                  <a:pt x="56" y="1344"/>
                </a:lnTo>
                <a:lnTo>
                  <a:pt x="57" y="1344"/>
                </a:lnTo>
                <a:lnTo>
                  <a:pt x="58" y="1344"/>
                </a:lnTo>
                <a:lnTo>
                  <a:pt x="59" y="1344"/>
                </a:lnTo>
                <a:lnTo>
                  <a:pt x="60" y="1344"/>
                </a:lnTo>
                <a:lnTo>
                  <a:pt x="61" y="1344"/>
                </a:lnTo>
                <a:lnTo>
                  <a:pt x="62" y="1344"/>
                </a:lnTo>
                <a:lnTo>
                  <a:pt x="63" y="1344"/>
                </a:lnTo>
                <a:lnTo>
                  <a:pt x="64" y="1343"/>
                </a:lnTo>
                <a:lnTo>
                  <a:pt x="65" y="1344"/>
                </a:lnTo>
                <a:lnTo>
                  <a:pt x="66" y="1344"/>
                </a:lnTo>
                <a:lnTo>
                  <a:pt x="67" y="1344"/>
                </a:lnTo>
                <a:lnTo>
                  <a:pt x="68" y="1343"/>
                </a:lnTo>
                <a:lnTo>
                  <a:pt x="69" y="1343"/>
                </a:lnTo>
                <a:lnTo>
                  <a:pt x="70" y="1343"/>
                </a:lnTo>
                <a:lnTo>
                  <a:pt x="71" y="1343"/>
                </a:lnTo>
                <a:lnTo>
                  <a:pt x="72" y="1343"/>
                </a:lnTo>
                <a:lnTo>
                  <a:pt x="73" y="1344"/>
                </a:lnTo>
                <a:lnTo>
                  <a:pt x="74" y="1343"/>
                </a:lnTo>
                <a:lnTo>
                  <a:pt x="75" y="1344"/>
                </a:lnTo>
                <a:lnTo>
                  <a:pt x="76" y="1343"/>
                </a:lnTo>
                <a:lnTo>
                  <a:pt x="77" y="1343"/>
                </a:lnTo>
                <a:lnTo>
                  <a:pt x="78" y="1344"/>
                </a:lnTo>
                <a:lnTo>
                  <a:pt x="79" y="1344"/>
                </a:lnTo>
                <a:lnTo>
                  <a:pt x="80" y="1344"/>
                </a:lnTo>
                <a:lnTo>
                  <a:pt x="81" y="1343"/>
                </a:lnTo>
                <a:lnTo>
                  <a:pt x="82" y="1343"/>
                </a:lnTo>
                <a:lnTo>
                  <a:pt x="83" y="1344"/>
                </a:lnTo>
                <a:lnTo>
                  <a:pt x="84" y="1343"/>
                </a:lnTo>
                <a:lnTo>
                  <a:pt x="85" y="1343"/>
                </a:lnTo>
                <a:lnTo>
                  <a:pt x="86" y="1343"/>
                </a:lnTo>
                <a:lnTo>
                  <a:pt x="87" y="1344"/>
                </a:lnTo>
                <a:lnTo>
                  <a:pt x="88" y="1344"/>
                </a:lnTo>
                <a:lnTo>
                  <a:pt x="89" y="1344"/>
                </a:lnTo>
                <a:lnTo>
                  <a:pt x="90" y="1343"/>
                </a:lnTo>
                <a:lnTo>
                  <a:pt x="91" y="1343"/>
                </a:lnTo>
                <a:lnTo>
                  <a:pt x="92" y="1343"/>
                </a:lnTo>
                <a:lnTo>
                  <a:pt x="93" y="1343"/>
                </a:lnTo>
                <a:lnTo>
                  <a:pt x="94" y="1343"/>
                </a:lnTo>
                <a:lnTo>
                  <a:pt x="95" y="1343"/>
                </a:lnTo>
                <a:lnTo>
                  <a:pt x="96" y="1343"/>
                </a:lnTo>
                <a:lnTo>
                  <a:pt x="97" y="1343"/>
                </a:lnTo>
                <a:lnTo>
                  <a:pt x="98" y="1343"/>
                </a:lnTo>
                <a:lnTo>
                  <a:pt x="99" y="1343"/>
                </a:lnTo>
                <a:lnTo>
                  <a:pt x="100" y="1343"/>
                </a:lnTo>
                <a:lnTo>
                  <a:pt x="101" y="1343"/>
                </a:lnTo>
                <a:lnTo>
                  <a:pt x="102" y="1343"/>
                </a:lnTo>
                <a:lnTo>
                  <a:pt x="103" y="1344"/>
                </a:lnTo>
                <a:lnTo>
                  <a:pt x="104" y="1344"/>
                </a:lnTo>
                <a:lnTo>
                  <a:pt x="105" y="1344"/>
                </a:lnTo>
                <a:lnTo>
                  <a:pt x="106" y="1343"/>
                </a:lnTo>
                <a:lnTo>
                  <a:pt x="107" y="1343"/>
                </a:lnTo>
                <a:lnTo>
                  <a:pt x="108" y="1343"/>
                </a:lnTo>
                <a:lnTo>
                  <a:pt x="109" y="1342"/>
                </a:lnTo>
                <a:lnTo>
                  <a:pt x="110" y="1341"/>
                </a:lnTo>
                <a:lnTo>
                  <a:pt x="111" y="1341"/>
                </a:lnTo>
                <a:lnTo>
                  <a:pt x="112" y="1341"/>
                </a:lnTo>
                <a:lnTo>
                  <a:pt x="113" y="1341"/>
                </a:lnTo>
                <a:lnTo>
                  <a:pt x="114" y="1341"/>
                </a:lnTo>
                <a:lnTo>
                  <a:pt x="115" y="1341"/>
                </a:lnTo>
                <a:lnTo>
                  <a:pt x="116" y="1342"/>
                </a:lnTo>
                <a:lnTo>
                  <a:pt x="117" y="1342"/>
                </a:lnTo>
                <a:lnTo>
                  <a:pt x="118" y="1342"/>
                </a:lnTo>
                <a:lnTo>
                  <a:pt x="119" y="1343"/>
                </a:lnTo>
                <a:lnTo>
                  <a:pt x="120" y="1343"/>
                </a:lnTo>
                <a:lnTo>
                  <a:pt x="121" y="1343"/>
                </a:lnTo>
                <a:lnTo>
                  <a:pt x="122" y="1342"/>
                </a:lnTo>
                <a:lnTo>
                  <a:pt x="123" y="1342"/>
                </a:lnTo>
                <a:lnTo>
                  <a:pt x="124" y="1342"/>
                </a:lnTo>
                <a:lnTo>
                  <a:pt x="125" y="1341"/>
                </a:lnTo>
                <a:lnTo>
                  <a:pt x="126" y="1341"/>
                </a:lnTo>
                <a:lnTo>
                  <a:pt x="127" y="1341"/>
                </a:lnTo>
                <a:lnTo>
                  <a:pt x="128" y="1341"/>
                </a:lnTo>
                <a:lnTo>
                  <a:pt x="129" y="1341"/>
                </a:lnTo>
                <a:lnTo>
                  <a:pt x="130" y="1341"/>
                </a:lnTo>
                <a:lnTo>
                  <a:pt x="131" y="1340"/>
                </a:lnTo>
                <a:lnTo>
                  <a:pt x="132" y="1341"/>
                </a:lnTo>
                <a:lnTo>
                  <a:pt x="133" y="1341"/>
                </a:lnTo>
                <a:lnTo>
                  <a:pt x="134" y="1340"/>
                </a:lnTo>
                <a:lnTo>
                  <a:pt x="135" y="1340"/>
                </a:lnTo>
                <a:lnTo>
                  <a:pt x="136" y="1341"/>
                </a:lnTo>
                <a:lnTo>
                  <a:pt x="137" y="1341"/>
                </a:lnTo>
                <a:lnTo>
                  <a:pt x="138" y="1341"/>
                </a:lnTo>
                <a:lnTo>
                  <a:pt x="139" y="1341"/>
                </a:lnTo>
                <a:lnTo>
                  <a:pt x="140" y="1340"/>
                </a:lnTo>
                <a:lnTo>
                  <a:pt x="141" y="1341"/>
                </a:lnTo>
                <a:lnTo>
                  <a:pt x="142" y="1342"/>
                </a:lnTo>
                <a:lnTo>
                  <a:pt x="143" y="1342"/>
                </a:lnTo>
                <a:lnTo>
                  <a:pt x="144" y="1342"/>
                </a:lnTo>
                <a:lnTo>
                  <a:pt x="145" y="1342"/>
                </a:lnTo>
                <a:lnTo>
                  <a:pt x="146" y="1342"/>
                </a:lnTo>
                <a:lnTo>
                  <a:pt x="147" y="1342"/>
                </a:lnTo>
                <a:lnTo>
                  <a:pt x="148" y="1341"/>
                </a:lnTo>
                <a:lnTo>
                  <a:pt x="149" y="1342"/>
                </a:lnTo>
                <a:lnTo>
                  <a:pt x="150" y="1342"/>
                </a:lnTo>
                <a:lnTo>
                  <a:pt x="151" y="1343"/>
                </a:lnTo>
                <a:lnTo>
                  <a:pt x="152" y="1345"/>
                </a:lnTo>
                <a:lnTo>
                  <a:pt x="153" y="1344"/>
                </a:lnTo>
                <a:lnTo>
                  <a:pt x="154" y="1342"/>
                </a:lnTo>
                <a:lnTo>
                  <a:pt x="155" y="1341"/>
                </a:lnTo>
                <a:lnTo>
                  <a:pt x="156" y="1341"/>
                </a:lnTo>
                <a:lnTo>
                  <a:pt x="157" y="1341"/>
                </a:lnTo>
                <a:lnTo>
                  <a:pt x="158" y="1342"/>
                </a:lnTo>
                <a:lnTo>
                  <a:pt x="159" y="1342"/>
                </a:lnTo>
                <a:lnTo>
                  <a:pt x="160" y="1342"/>
                </a:lnTo>
                <a:lnTo>
                  <a:pt x="161" y="1342"/>
                </a:lnTo>
                <a:lnTo>
                  <a:pt x="162" y="1343"/>
                </a:lnTo>
                <a:lnTo>
                  <a:pt x="163" y="1343"/>
                </a:lnTo>
                <a:lnTo>
                  <a:pt x="164" y="1343"/>
                </a:lnTo>
                <a:lnTo>
                  <a:pt x="165" y="1343"/>
                </a:lnTo>
                <a:lnTo>
                  <a:pt x="166" y="1343"/>
                </a:lnTo>
                <a:lnTo>
                  <a:pt x="167" y="1343"/>
                </a:lnTo>
                <a:lnTo>
                  <a:pt x="168" y="1343"/>
                </a:lnTo>
                <a:lnTo>
                  <a:pt x="169" y="1343"/>
                </a:lnTo>
                <a:lnTo>
                  <a:pt x="170" y="1343"/>
                </a:lnTo>
                <a:lnTo>
                  <a:pt x="171" y="1344"/>
                </a:lnTo>
                <a:lnTo>
                  <a:pt x="172" y="1343"/>
                </a:lnTo>
                <a:lnTo>
                  <a:pt x="173" y="1342"/>
                </a:lnTo>
                <a:lnTo>
                  <a:pt x="174" y="1343"/>
                </a:lnTo>
                <a:lnTo>
                  <a:pt x="175" y="1343"/>
                </a:lnTo>
                <a:lnTo>
                  <a:pt x="176" y="1343"/>
                </a:lnTo>
                <a:lnTo>
                  <a:pt x="177" y="1343"/>
                </a:lnTo>
                <a:lnTo>
                  <a:pt x="178" y="1344"/>
                </a:lnTo>
                <a:lnTo>
                  <a:pt x="179" y="1344"/>
                </a:lnTo>
                <a:lnTo>
                  <a:pt x="180" y="1343"/>
                </a:lnTo>
                <a:lnTo>
                  <a:pt x="181" y="1344"/>
                </a:lnTo>
                <a:lnTo>
                  <a:pt x="182" y="1344"/>
                </a:lnTo>
                <a:lnTo>
                  <a:pt x="183" y="1343"/>
                </a:lnTo>
                <a:lnTo>
                  <a:pt x="184" y="1343"/>
                </a:lnTo>
                <a:lnTo>
                  <a:pt x="185" y="1343"/>
                </a:lnTo>
                <a:lnTo>
                  <a:pt x="186" y="1343"/>
                </a:lnTo>
                <a:lnTo>
                  <a:pt x="187" y="1344"/>
                </a:lnTo>
                <a:lnTo>
                  <a:pt x="188" y="1344"/>
                </a:lnTo>
                <a:lnTo>
                  <a:pt x="189" y="1343"/>
                </a:lnTo>
                <a:lnTo>
                  <a:pt x="190" y="1343"/>
                </a:lnTo>
                <a:lnTo>
                  <a:pt x="191" y="1343"/>
                </a:lnTo>
                <a:lnTo>
                  <a:pt x="192" y="1343"/>
                </a:lnTo>
                <a:lnTo>
                  <a:pt x="193" y="1343"/>
                </a:lnTo>
                <a:lnTo>
                  <a:pt x="194" y="1343"/>
                </a:lnTo>
                <a:lnTo>
                  <a:pt x="195" y="1343"/>
                </a:lnTo>
                <a:lnTo>
                  <a:pt x="196" y="1343"/>
                </a:lnTo>
                <a:lnTo>
                  <a:pt x="197" y="1343"/>
                </a:lnTo>
                <a:lnTo>
                  <a:pt x="198" y="1343"/>
                </a:lnTo>
                <a:lnTo>
                  <a:pt x="199" y="1343"/>
                </a:lnTo>
                <a:lnTo>
                  <a:pt x="200" y="1343"/>
                </a:lnTo>
                <a:lnTo>
                  <a:pt x="201" y="1343"/>
                </a:lnTo>
                <a:lnTo>
                  <a:pt x="202" y="1344"/>
                </a:lnTo>
                <a:lnTo>
                  <a:pt x="203" y="1343"/>
                </a:lnTo>
                <a:lnTo>
                  <a:pt x="204" y="1343"/>
                </a:lnTo>
                <a:lnTo>
                  <a:pt x="205" y="1343"/>
                </a:lnTo>
                <a:lnTo>
                  <a:pt x="206" y="1343"/>
                </a:lnTo>
                <a:lnTo>
                  <a:pt x="207" y="1344"/>
                </a:lnTo>
                <a:lnTo>
                  <a:pt x="208" y="1343"/>
                </a:lnTo>
                <a:lnTo>
                  <a:pt x="209" y="1343"/>
                </a:lnTo>
                <a:lnTo>
                  <a:pt x="210" y="1344"/>
                </a:lnTo>
                <a:lnTo>
                  <a:pt x="211" y="1343"/>
                </a:lnTo>
                <a:lnTo>
                  <a:pt x="212" y="1343"/>
                </a:lnTo>
                <a:lnTo>
                  <a:pt x="213" y="1343"/>
                </a:lnTo>
                <a:lnTo>
                  <a:pt x="214" y="1343"/>
                </a:lnTo>
                <a:lnTo>
                  <a:pt x="215" y="1343"/>
                </a:lnTo>
                <a:lnTo>
                  <a:pt x="216" y="1343"/>
                </a:lnTo>
                <a:lnTo>
                  <a:pt x="217" y="1344"/>
                </a:lnTo>
                <a:lnTo>
                  <a:pt x="218" y="1344"/>
                </a:lnTo>
                <a:lnTo>
                  <a:pt x="219" y="1343"/>
                </a:lnTo>
                <a:lnTo>
                  <a:pt x="220" y="1343"/>
                </a:lnTo>
                <a:lnTo>
                  <a:pt x="221" y="1343"/>
                </a:lnTo>
                <a:lnTo>
                  <a:pt x="222" y="1343"/>
                </a:lnTo>
                <a:lnTo>
                  <a:pt x="223" y="1343"/>
                </a:lnTo>
                <a:lnTo>
                  <a:pt x="224" y="1343"/>
                </a:lnTo>
                <a:lnTo>
                  <a:pt x="225" y="1343"/>
                </a:lnTo>
                <a:lnTo>
                  <a:pt x="226" y="1343"/>
                </a:lnTo>
                <a:lnTo>
                  <a:pt x="227" y="1343"/>
                </a:lnTo>
                <a:lnTo>
                  <a:pt x="228" y="1343"/>
                </a:lnTo>
                <a:lnTo>
                  <a:pt x="229" y="1343"/>
                </a:lnTo>
                <a:lnTo>
                  <a:pt x="230" y="1343"/>
                </a:lnTo>
                <a:lnTo>
                  <a:pt x="231" y="1343"/>
                </a:lnTo>
                <a:lnTo>
                  <a:pt x="232" y="1343"/>
                </a:lnTo>
                <a:lnTo>
                  <a:pt x="233" y="1342"/>
                </a:lnTo>
                <a:lnTo>
                  <a:pt x="234" y="1342"/>
                </a:lnTo>
                <a:lnTo>
                  <a:pt x="235" y="1342"/>
                </a:lnTo>
                <a:lnTo>
                  <a:pt x="236" y="1342"/>
                </a:lnTo>
                <a:lnTo>
                  <a:pt x="237" y="1342"/>
                </a:lnTo>
                <a:lnTo>
                  <a:pt x="238" y="1342"/>
                </a:lnTo>
                <a:lnTo>
                  <a:pt x="239" y="1341"/>
                </a:lnTo>
                <a:lnTo>
                  <a:pt x="240" y="1340"/>
                </a:lnTo>
                <a:lnTo>
                  <a:pt x="241" y="1340"/>
                </a:lnTo>
                <a:lnTo>
                  <a:pt x="242" y="1341"/>
                </a:lnTo>
                <a:lnTo>
                  <a:pt x="243" y="1341"/>
                </a:lnTo>
                <a:lnTo>
                  <a:pt x="244" y="1342"/>
                </a:lnTo>
                <a:lnTo>
                  <a:pt x="245" y="1342"/>
                </a:lnTo>
                <a:lnTo>
                  <a:pt x="246" y="1343"/>
                </a:lnTo>
                <a:lnTo>
                  <a:pt x="247" y="1343"/>
                </a:lnTo>
                <a:lnTo>
                  <a:pt x="248" y="1343"/>
                </a:lnTo>
                <a:lnTo>
                  <a:pt x="249" y="1342"/>
                </a:lnTo>
                <a:lnTo>
                  <a:pt x="250" y="1343"/>
                </a:lnTo>
                <a:lnTo>
                  <a:pt x="251" y="1343"/>
                </a:lnTo>
                <a:lnTo>
                  <a:pt x="252" y="1343"/>
                </a:lnTo>
                <a:lnTo>
                  <a:pt x="253" y="1343"/>
                </a:lnTo>
                <a:lnTo>
                  <a:pt x="254" y="1342"/>
                </a:lnTo>
                <a:lnTo>
                  <a:pt x="255" y="1343"/>
                </a:lnTo>
                <a:lnTo>
                  <a:pt x="256" y="1343"/>
                </a:lnTo>
                <a:lnTo>
                  <a:pt x="257" y="1343"/>
                </a:lnTo>
                <a:lnTo>
                  <a:pt x="258" y="1343"/>
                </a:lnTo>
                <a:lnTo>
                  <a:pt x="259" y="1343"/>
                </a:lnTo>
                <a:lnTo>
                  <a:pt x="260" y="1343"/>
                </a:lnTo>
                <a:lnTo>
                  <a:pt x="261" y="1342"/>
                </a:lnTo>
                <a:lnTo>
                  <a:pt x="262" y="1342"/>
                </a:lnTo>
                <a:lnTo>
                  <a:pt x="263" y="1343"/>
                </a:lnTo>
                <a:lnTo>
                  <a:pt x="264" y="1343"/>
                </a:lnTo>
                <a:lnTo>
                  <a:pt x="265" y="1343"/>
                </a:lnTo>
                <a:lnTo>
                  <a:pt x="266" y="1342"/>
                </a:lnTo>
                <a:lnTo>
                  <a:pt x="267" y="1342"/>
                </a:lnTo>
                <a:lnTo>
                  <a:pt x="268" y="1342"/>
                </a:lnTo>
                <a:lnTo>
                  <a:pt x="269" y="1342"/>
                </a:lnTo>
                <a:lnTo>
                  <a:pt x="270" y="1343"/>
                </a:lnTo>
                <a:lnTo>
                  <a:pt x="271" y="1342"/>
                </a:lnTo>
                <a:lnTo>
                  <a:pt x="272" y="1342"/>
                </a:lnTo>
                <a:lnTo>
                  <a:pt x="273" y="1342"/>
                </a:lnTo>
                <a:lnTo>
                  <a:pt x="274" y="1342"/>
                </a:lnTo>
                <a:lnTo>
                  <a:pt x="275" y="1342"/>
                </a:lnTo>
                <a:lnTo>
                  <a:pt x="276" y="1341"/>
                </a:lnTo>
                <a:lnTo>
                  <a:pt x="277" y="1341"/>
                </a:lnTo>
                <a:lnTo>
                  <a:pt x="278" y="1341"/>
                </a:lnTo>
                <a:lnTo>
                  <a:pt x="279" y="1341"/>
                </a:lnTo>
                <a:lnTo>
                  <a:pt x="280" y="1341"/>
                </a:lnTo>
                <a:lnTo>
                  <a:pt x="281" y="1341"/>
                </a:lnTo>
                <a:lnTo>
                  <a:pt x="282" y="1341"/>
                </a:lnTo>
                <a:lnTo>
                  <a:pt x="283" y="1341"/>
                </a:lnTo>
                <a:lnTo>
                  <a:pt x="284" y="1342"/>
                </a:lnTo>
                <a:lnTo>
                  <a:pt x="285" y="1341"/>
                </a:lnTo>
                <a:lnTo>
                  <a:pt x="286" y="1342"/>
                </a:lnTo>
                <a:lnTo>
                  <a:pt x="287" y="1342"/>
                </a:lnTo>
                <a:lnTo>
                  <a:pt x="288" y="1342"/>
                </a:lnTo>
                <a:lnTo>
                  <a:pt x="289" y="1342"/>
                </a:lnTo>
                <a:lnTo>
                  <a:pt x="290" y="1342"/>
                </a:lnTo>
                <a:lnTo>
                  <a:pt x="291" y="1342"/>
                </a:lnTo>
                <a:lnTo>
                  <a:pt x="292" y="1342"/>
                </a:lnTo>
                <a:lnTo>
                  <a:pt x="293" y="1342"/>
                </a:lnTo>
                <a:lnTo>
                  <a:pt x="294" y="1342"/>
                </a:lnTo>
                <a:lnTo>
                  <a:pt x="295" y="1342"/>
                </a:lnTo>
                <a:lnTo>
                  <a:pt x="296" y="1342"/>
                </a:lnTo>
                <a:lnTo>
                  <a:pt x="297" y="1343"/>
                </a:lnTo>
                <a:lnTo>
                  <a:pt x="298" y="1342"/>
                </a:lnTo>
                <a:lnTo>
                  <a:pt x="299" y="1343"/>
                </a:lnTo>
                <a:lnTo>
                  <a:pt x="300" y="1342"/>
                </a:lnTo>
                <a:lnTo>
                  <a:pt x="301" y="1344"/>
                </a:lnTo>
                <a:lnTo>
                  <a:pt x="302" y="1343"/>
                </a:lnTo>
                <a:lnTo>
                  <a:pt x="303" y="1343"/>
                </a:lnTo>
                <a:lnTo>
                  <a:pt x="304" y="1343"/>
                </a:lnTo>
                <a:lnTo>
                  <a:pt x="305" y="1343"/>
                </a:lnTo>
                <a:lnTo>
                  <a:pt x="306" y="1342"/>
                </a:lnTo>
                <a:lnTo>
                  <a:pt x="307" y="1342"/>
                </a:lnTo>
                <a:lnTo>
                  <a:pt x="308" y="1341"/>
                </a:lnTo>
                <a:lnTo>
                  <a:pt x="309" y="1342"/>
                </a:lnTo>
                <a:lnTo>
                  <a:pt x="310" y="1342"/>
                </a:lnTo>
                <a:lnTo>
                  <a:pt x="311" y="1342"/>
                </a:lnTo>
                <a:lnTo>
                  <a:pt x="312" y="1342"/>
                </a:lnTo>
                <a:lnTo>
                  <a:pt x="313" y="1342"/>
                </a:lnTo>
                <a:lnTo>
                  <a:pt x="314" y="1342"/>
                </a:lnTo>
                <a:lnTo>
                  <a:pt x="315" y="1342"/>
                </a:lnTo>
                <a:lnTo>
                  <a:pt x="316" y="1342"/>
                </a:lnTo>
                <a:lnTo>
                  <a:pt x="317" y="1342"/>
                </a:lnTo>
                <a:lnTo>
                  <a:pt x="318" y="1342"/>
                </a:lnTo>
                <a:lnTo>
                  <a:pt x="319" y="1342"/>
                </a:lnTo>
                <a:lnTo>
                  <a:pt x="320" y="1343"/>
                </a:lnTo>
                <a:lnTo>
                  <a:pt x="321" y="1342"/>
                </a:lnTo>
                <a:lnTo>
                  <a:pt x="322" y="1342"/>
                </a:lnTo>
                <a:lnTo>
                  <a:pt x="323" y="1342"/>
                </a:lnTo>
                <a:lnTo>
                  <a:pt x="324" y="1342"/>
                </a:lnTo>
                <a:lnTo>
                  <a:pt x="325" y="1342"/>
                </a:lnTo>
                <a:lnTo>
                  <a:pt x="326" y="1343"/>
                </a:lnTo>
                <a:lnTo>
                  <a:pt x="327" y="1343"/>
                </a:lnTo>
                <a:lnTo>
                  <a:pt x="328" y="1342"/>
                </a:lnTo>
                <a:lnTo>
                  <a:pt x="329" y="1342"/>
                </a:lnTo>
                <a:lnTo>
                  <a:pt x="330" y="1342"/>
                </a:lnTo>
                <a:lnTo>
                  <a:pt x="331" y="1342"/>
                </a:lnTo>
                <a:lnTo>
                  <a:pt x="332" y="1342"/>
                </a:lnTo>
                <a:lnTo>
                  <a:pt x="333" y="1342"/>
                </a:lnTo>
                <a:lnTo>
                  <a:pt x="334" y="1342"/>
                </a:lnTo>
                <a:lnTo>
                  <a:pt x="335" y="1342"/>
                </a:lnTo>
                <a:lnTo>
                  <a:pt x="336" y="1342"/>
                </a:lnTo>
                <a:lnTo>
                  <a:pt x="337" y="1342"/>
                </a:lnTo>
                <a:lnTo>
                  <a:pt x="338" y="1342"/>
                </a:lnTo>
                <a:lnTo>
                  <a:pt x="339" y="1342"/>
                </a:lnTo>
                <a:lnTo>
                  <a:pt x="340" y="1343"/>
                </a:lnTo>
                <a:lnTo>
                  <a:pt x="341" y="1343"/>
                </a:lnTo>
                <a:lnTo>
                  <a:pt x="342" y="1343"/>
                </a:lnTo>
                <a:lnTo>
                  <a:pt x="343" y="1343"/>
                </a:lnTo>
                <a:lnTo>
                  <a:pt x="344" y="1343"/>
                </a:lnTo>
                <a:lnTo>
                  <a:pt x="345" y="1343"/>
                </a:lnTo>
                <a:lnTo>
                  <a:pt x="346" y="1343"/>
                </a:lnTo>
                <a:lnTo>
                  <a:pt x="347" y="1343"/>
                </a:lnTo>
                <a:lnTo>
                  <a:pt x="348" y="1343"/>
                </a:lnTo>
                <a:lnTo>
                  <a:pt x="349" y="1343"/>
                </a:lnTo>
                <a:lnTo>
                  <a:pt x="350" y="1343"/>
                </a:lnTo>
                <a:lnTo>
                  <a:pt x="351" y="1343"/>
                </a:lnTo>
                <a:lnTo>
                  <a:pt x="352" y="1343"/>
                </a:lnTo>
                <a:lnTo>
                  <a:pt x="353" y="1343"/>
                </a:lnTo>
                <a:lnTo>
                  <a:pt x="354" y="1343"/>
                </a:lnTo>
                <a:lnTo>
                  <a:pt x="355" y="1343"/>
                </a:lnTo>
                <a:lnTo>
                  <a:pt x="356" y="1343"/>
                </a:lnTo>
                <a:lnTo>
                  <a:pt x="357" y="1343"/>
                </a:lnTo>
                <a:lnTo>
                  <a:pt x="358" y="1343"/>
                </a:lnTo>
                <a:lnTo>
                  <a:pt x="359" y="1343"/>
                </a:lnTo>
                <a:lnTo>
                  <a:pt x="360" y="1343"/>
                </a:lnTo>
                <a:lnTo>
                  <a:pt x="361" y="1343"/>
                </a:lnTo>
                <a:lnTo>
                  <a:pt x="362" y="1343"/>
                </a:lnTo>
                <a:lnTo>
                  <a:pt x="363" y="1343"/>
                </a:lnTo>
                <a:lnTo>
                  <a:pt x="364" y="1343"/>
                </a:lnTo>
                <a:lnTo>
                  <a:pt x="365" y="1343"/>
                </a:lnTo>
                <a:lnTo>
                  <a:pt x="366" y="1343"/>
                </a:lnTo>
                <a:lnTo>
                  <a:pt x="367" y="1343"/>
                </a:lnTo>
                <a:lnTo>
                  <a:pt x="368" y="1343"/>
                </a:lnTo>
                <a:lnTo>
                  <a:pt x="369" y="1343"/>
                </a:lnTo>
                <a:lnTo>
                  <a:pt x="370" y="1343"/>
                </a:lnTo>
                <a:lnTo>
                  <a:pt x="371" y="1343"/>
                </a:lnTo>
                <a:lnTo>
                  <a:pt x="372" y="1343"/>
                </a:lnTo>
                <a:lnTo>
                  <a:pt x="373" y="1343"/>
                </a:lnTo>
                <a:lnTo>
                  <a:pt x="374" y="1343"/>
                </a:lnTo>
                <a:lnTo>
                  <a:pt x="375" y="1342"/>
                </a:lnTo>
                <a:lnTo>
                  <a:pt x="376" y="1343"/>
                </a:lnTo>
                <a:lnTo>
                  <a:pt x="377" y="1343"/>
                </a:lnTo>
                <a:lnTo>
                  <a:pt x="378" y="1343"/>
                </a:lnTo>
                <a:lnTo>
                  <a:pt x="379" y="1343"/>
                </a:lnTo>
                <a:lnTo>
                  <a:pt x="380" y="1343"/>
                </a:lnTo>
                <a:lnTo>
                  <a:pt x="381" y="1343"/>
                </a:lnTo>
                <a:lnTo>
                  <a:pt x="382" y="1343"/>
                </a:lnTo>
                <a:lnTo>
                  <a:pt x="383" y="1343"/>
                </a:lnTo>
                <a:lnTo>
                  <a:pt x="384" y="1343"/>
                </a:lnTo>
                <a:lnTo>
                  <a:pt x="385" y="1343"/>
                </a:lnTo>
                <a:lnTo>
                  <a:pt x="386" y="1343"/>
                </a:lnTo>
                <a:lnTo>
                  <a:pt x="387" y="1343"/>
                </a:lnTo>
                <a:lnTo>
                  <a:pt x="388" y="1343"/>
                </a:lnTo>
                <a:lnTo>
                  <a:pt x="389" y="1343"/>
                </a:lnTo>
                <a:lnTo>
                  <a:pt x="390" y="1343"/>
                </a:lnTo>
                <a:lnTo>
                  <a:pt x="391" y="1343"/>
                </a:lnTo>
                <a:lnTo>
                  <a:pt x="392" y="1343"/>
                </a:lnTo>
                <a:lnTo>
                  <a:pt x="393" y="1343"/>
                </a:lnTo>
                <a:lnTo>
                  <a:pt x="394" y="1343"/>
                </a:lnTo>
                <a:lnTo>
                  <a:pt x="395" y="1344"/>
                </a:lnTo>
                <a:lnTo>
                  <a:pt x="396" y="1343"/>
                </a:lnTo>
                <a:lnTo>
                  <a:pt x="397" y="1343"/>
                </a:lnTo>
                <a:lnTo>
                  <a:pt x="398" y="1343"/>
                </a:lnTo>
                <a:lnTo>
                  <a:pt x="399" y="1343"/>
                </a:lnTo>
                <a:lnTo>
                  <a:pt x="400" y="1343"/>
                </a:lnTo>
                <a:lnTo>
                  <a:pt x="401" y="1343"/>
                </a:lnTo>
                <a:lnTo>
                  <a:pt x="402" y="1343"/>
                </a:lnTo>
                <a:lnTo>
                  <a:pt x="403" y="1343"/>
                </a:lnTo>
                <a:lnTo>
                  <a:pt x="404" y="1343"/>
                </a:lnTo>
                <a:lnTo>
                  <a:pt x="405" y="1343"/>
                </a:lnTo>
                <a:lnTo>
                  <a:pt x="406" y="1343"/>
                </a:lnTo>
                <a:lnTo>
                  <a:pt x="407" y="1343"/>
                </a:lnTo>
                <a:lnTo>
                  <a:pt x="408" y="1343"/>
                </a:lnTo>
                <a:lnTo>
                  <a:pt x="409" y="1343"/>
                </a:lnTo>
                <a:lnTo>
                  <a:pt x="410" y="1343"/>
                </a:lnTo>
                <a:lnTo>
                  <a:pt x="411" y="1343"/>
                </a:lnTo>
                <a:lnTo>
                  <a:pt x="412" y="1343"/>
                </a:lnTo>
                <a:lnTo>
                  <a:pt x="413" y="1342"/>
                </a:lnTo>
                <a:lnTo>
                  <a:pt x="414" y="1343"/>
                </a:lnTo>
                <a:lnTo>
                  <a:pt x="415" y="1342"/>
                </a:lnTo>
                <a:lnTo>
                  <a:pt x="416" y="1342"/>
                </a:lnTo>
                <a:lnTo>
                  <a:pt x="417" y="1343"/>
                </a:lnTo>
                <a:lnTo>
                  <a:pt x="418" y="1343"/>
                </a:lnTo>
                <a:lnTo>
                  <a:pt x="419" y="1343"/>
                </a:lnTo>
                <a:lnTo>
                  <a:pt x="420" y="1343"/>
                </a:lnTo>
                <a:lnTo>
                  <a:pt x="421" y="1343"/>
                </a:lnTo>
                <a:lnTo>
                  <a:pt x="422" y="1343"/>
                </a:lnTo>
                <a:lnTo>
                  <a:pt x="423" y="1343"/>
                </a:lnTo>
                <a:lnTo>
                  <a:pt x="424" y="1343"/>
                </a:lnTo>
                <a:lnTo>
                  <a:pt x="425" y="1343"/>
                </a:lnTo>
                <a:lnTo>
                  <a:pt x="426" y="1343"/>
                </a:lnTo>
                <a:lnTo>
                  <a:pt x="427" y="1343"/>
                </a:lnTo>
                <a:lnTo>
                  <a:pt x="428" y="1343"/>
                </a:lnTo>
                <a:lnTo>
                  <a:pt x="429" y="1343"/>
                </a:lnTo>
                <a:lnTo>
                  <a:pt x="430" y="1343"/>
                </a:lnTo>
                <a:lnTo>
                  <a:pt x="431" y="1343"/>
                </a:lnTo>
                <a:lnTo>
                  <a:pt x="432" y="1342"/>
                </a:lnTo>
                <a:lnTo>
                  <a:pt x="433" y="1343"/>
                </a:lnTo>
                <a:lnTo>
                  <a:pt x="434" y="1343"/>
                </a:lnTo>
                <a:lnTo>
                  <a:pt x="435" y="1343"/>
                </a:lnTo>
                <a:lnTo>
                  <a:pt x="436" y="1342"/>
                </a:lnTo>
                <a:lnTo>
                  <a:pt x="437" y="1342"/>
                </a:lnTo>
                <a:lnTo>
                  <a:pt x="438" y="1342"/>
                </a:lnTo>
                <a:lnTo>
                  <a:pt x="439" y="1342"/>
                </a:lnTo>
                <a:lnTo>
                  <a:pt x="440" y="1342"/>
                </a:lnTo>
                <a:lnTo>
                  <a:pt x="441" y="1342"/>
                </a:lnTo>
                <a:lnTo>
                  <a:pt x="442" y="1342"/>
                </a:lnTo>
                <a:lnTo>
                  <a:pt x="443" y="1343"/>
                </a:lnTo>
                <a:lnTo>
                  <a:pt x="444" y="1343"/>
                </a:lnTo>
                <a:lnTo>
                  <a:pt x="445" y="1343"/>
                </a:lnTo>
                <a:lnTo>
                  <a:pt x="446" y="1343"/>
                </a:lnTo>
                <a:lnTo>
                  <a:pt x="447" y="1343"/>
                </a:lnTo>
                <a:lnTo>
                  <a:pt x="448" y="1343"/>
                </a:lnTo>
                <a:lnTo>
                  <a:pt x="449" y="1343"/>
                </a:lnTo>
                <a:lnTo>
                  <a:pt x="450" y="1343"/>
                </a:lnTo>
                <a:lnTo>
                  <a:pt x="451" y="1343"/>
                </a:lnTo>
                <a:lnTo>
                  <a:pt x="452" y="1343"/>
                </a:lnTo>
                <a:lnTo>
                  <a:pt x="453" y="1343"/>
                </a:lnTo>
                <a:lnTo>
                  <a:pt x="454" y="1343"/>
                </a:lnTo>
                <a:lnTo>
                  <a:pt x="455" y="1343"/>
                </a:lnTo>
                <a:lnTo>
                  <a:pt x="456" y="1343"/>
                </a:lnTo>
                <a:lnTo>
                  <a:pt x="457" y="1343"/>
                </a:lnTo>
                <a:lnTo>
                  <a:pt x="458" y="1343"/>
                </a:lnTo>
                <a:lnTo>
                  <a:pt x="459" y="1343"/>
                </a:lnTo>
                <a:lnTo>
                  <a:pt x="460" y="1343"/>
                </a:lnTo>
                <a:lnTo>
                  <a:pt x="461" y="1343"/>
                </a:lnTo>
                <a:lnTo>
                  <a:pt x="462" y="1343"/>
                </a:lnTo>
                <a:lnTo>
                  <a:pt x="463" y="1343"/>
                </a:lnTo>
                <a:lnTo>
                  <a:pt x="464" y="1343"/>
                </a:lnTo>
                <a:lnTo>
                  <a:pt x="465" y="1343"/>
                </a:lnTo>
                <a:lnTo>
                  <a:pt x="466" y="1343"/>
                </a:lnTo>
                <a:lnTo>
                  <a:pt x="467" y="1343"/>
                </a:lnTo>
                <a:lnTo>
                  <a:pt x="468" y="1343"/>
                </a:lnTo>
                <a:lnTo>
                  <a:pt x="469" y="1343"/>
                </a:lnTo>
                <a:lnTo>
                  <a:pt x="470" y="1343"/>
                </a:lnTo>
                <a:lnTo>
                  <a:pt x="471" y="1343"/>
                </a:lnTo>
                <a:lnTo>
                  <a:pt x="472" y="1343"/>
                </a:lnTo>
                <a:lnTo>
                  <a:pt x="473" y="1343"/>
                </a:lnTo>
                <a:lnTo>
                  <a:pt x="474" y="1343"/>
                </a:lnTo>
                <a:lnTo>
                  <a:pt x="475" y="1343"/>
                </a:lnTo>
                <a:lnTo>
                  <a:pt x="476" y="1343"/>
                </a:lnTo>
                <a:lnTo>
                  <a:pt x="477" y="1343"/>
                </a:lnTo>
                <a:lnTo>
                  <a:pt x="478" y="1343"/>
                </a:lnTo>
                <a:lnTo>
                  <a:pt x="479" y="1343"/>
                </a:lnTo>
                <a:lnTo>
                  <a:pt x="480" y="1343"/>
                </a:lnTo>
                <a:lnTo>
                  <a:pt x="481" y="1343"/>
                </a:lnTo>
                <a:lnTo>
                  <a:pt x="482" y="1343"/>
                </a:lnTo>
                <a:lnTo>
                  <a:pt x="483" y="1343"/>
                </a:lnTo>
                <a:lnTo>
                  <a:pt x="484" y="1343"/>
                </a:lnTo>
                <a:lnTo>
                  <a:pt x="485" y="1344"/>
                </a:lnTo>
                <a:lnTo>
                  <a:pt x="486" y="1344"/>
                </a:lnTo>
                <a:lnTo>
                  <a:pt x="487" y="1343"/>
                </a:lnTo>
                <a:lnTo>
                  <a:pt x="488" y="1343"/>
                </a:lnTo>
                <a:lnTo>
                  <a:pt x="489" y="1343"/>
                </a:lnTo>
                <a:lnTo>
                  <a:pt x="490" y="1343"/>
                </a:lnTo>
                <a:lnTo>
                  <a:pt x="491" y="1343"/>
                </a:lnTo>
                <a:lnTo>
                  <a:pt x="492" y="1343"/>
                </a:lnTo>
                <a:lnTo>
                  <a:pt x="493" y="1343"/>
                </a:lnTo>
                <a:lnTo>
                  <a:pt x="494" y="1343"/>
                </a:lnTo>
                <a:lnTo>
                  <a:pt x="495" y="1343"/>
                </a:lnTo>
                <a:lnTo>
                  <a:pt x="496" y="1343"/>
                </a:lnTo>
                <a:lnTo>
                  <a:pt x="497" y="1343"/>
                </a:lnTo>
                <a:lnTo>
                  <a:pt x="498" y="1343"/>
                </a:lnTo>
                <a:lnTo>
                  <a:pt x="499" y="1344"/>
                </a:lnTo>
                <a:lnTo>
                  <a:pt x="500" y="1343"/>
                </a:lnTo>
                <a:lnTo>
                  <a:pt x="501" y="1343"/>
                </a:lnTo>
                <a:lnTo>
                  <a:pt x="502" y="1343"/>
                </a:lnTo>
                <a:lnTo>
                  <a:pt x="503" y="1344"/>
                </a:lnTo>
                <a:lnTo>
                  <a:pt x="504" y="1343"/>
                </a:lnTo>
                <a:lnTo>
                  <a:pt x="505" y="1343"/>
                </a:lnTo>
                <a:lnTo>
                  <a:pt x="506" y="1344"/>
                </a:lnTo>
                <a:lnTo>
                  <a:pt x="507" y="1343"/>
                </a:lnTo>
                <a:lnTo>
                  <a:pt x="508" y="1343"/>
                </a:lnTo>
                <a:lnTo>
                  <a:pt x="509" y="1343"/>
                </a:lnTo>
                <a:lnTo>
                  <a:pt x="510" y="1343"/>
                </a:lnTo>
                <a:lnTo>
                  <a:pt x="511" y="1343"/>
                </a:lnTo>
                <a:lnTo>
                  <a:pt x="512" y="1343"/>
                </a:lnTo>
                <a:lnTo>
                  <a:pt x="513" y="1343"/>
                </a:lnTo>
                <a:lnTo>
                  <a:pt x="514" y="1343"/>
                </a:lnTo>
                <a:lnTo>
                  <a:pt x="515" y="1343"/>
                </a:lnTo>
                <a:lnTo>
                  <a:pt x="516" y="1343"/>
                </a:lnTo>
                <a:lnTo>
                  <a:pt x="517" y="1343"/>
                </a:lnTo>
                <a:lnTo>
                  <a:pt x="518" y="1343"/>
                </a:lnTo>
                <a:lnTo>
                  <a:pt x="519" y="1343"/>
                </a:lnTo>
                <a:lnTo>
                  <a:pt x="520" y="1343"/>
                </a:lnTo>
                <a:lnTo>
                  <a:pt x="521" y="1343"/>
                </a:lnTo>
                <a:lnTo>
                  <a:pt x="522" y="1343"/>
                </a:lnTo>
                <a:lnTo>
                  <a:pt x="523" y="1343"/>
                </a:lnTo>
                <a:lnTo>
                  <a:pt x="524" y="1343"/>
                </a:lnTo>
                <a:lnTo>
                  <a:pt x="525" y="1343"/>
                </a:lnTo>
                <a:lnTo>
                  <a:pt x="526" y="1343"/>
                </a:lnTo>
                <a:lnTo>
                  <a:pt x="527" y="1344"/>
                </a:lnTo>
                <a:lnTo>
                  <a:pt x="528" y="1343"/>
                </a:lnTo>
                <a:lnTo>
                  <a:pt x="529" y="1343"/>
                </a:lnTo>
                <a:lnTo>
                  <a:pt x="530" y="1343"/>
                </a:lnTo>
                <a:lnTo>
                  <a:pt x="531" y="1343"/>
                </a:lnTo>
                <a:lnTo>
                  <a:pt x="532" y="1343"/>
                </a:lnTo>
                <a:lnTo>
                  <a:pt x="533" y="1344"/>
                </a:lnTo>
                <a:lnTo>
                  <a:pt x="534" y="1344"/>
                </a:lnTo>
                <a:lnTo>
                  <a:pt x="535" y="1344"/>
                </a:lnTo>
                <a:lnTo>
                  <a:pt x="536" y="1343"/>
                </a:lnTo>
                <a:lnTo>
                  <a:pt x="537" y="1343"/>
                </a:lnTo>
                <a:lnTo>
                  <a:pt x="538" y="1343"/>
                </a:lnTo>
                <a:lnTo>
                  <a:pt x="539" y="1343"/>
                </a:lnTo>
                <a:lnTo>
                  <a:pt x="540" y="1343"/>
                </a:lnTo>
                <a:lnTo>
                  <a:pt x="541" y="1343"/>
                </a:lnTo>
                <a:lnTo>
                  <a:pt x="542" y="1343"/>
                </a:lnTo>
                <a:lnTo>
                  <a:pt x="543" y="1343"/>
                </a:lnTo>
                <a:lnTo>
                  <a:pt x="544" y="1343"/>
                </a:lnTo>
                <a:lnTo>
                  <a:pt x="545" y="1343"/>
                </a:lnTo>
                <a:lnTo>
                  <a:pt x="546" y="1343"/>
                </a:lnTo>
                <a:lnTo>
                  <a:pt x="547" y="1343"/>
                </a:lnTo>
                <a:lnTo>
                  <a:pt x="548" y="1343"/>
                </a:lnTo>
                <a:lnTo>
                  <a:pt x="549" y="1343"/>
                </a:lnTo>
                <a:lnTo>
                  <a:pt x="550" y="1343"/>
                </a:lnTo>
                <a:lnTo>
                  <a:pt x="551" y="1344"/>
                </a:lnTo>
                <a:lnTo>
                  <a:pt x="552" y="1344"/>
                </a:lnTo>
                <a:lnTo>
                  <a:pt x="553" y="1343"/>
                </a:lnTo>
                <a:lnTo>
                  <a:pt x="554" y="1343"/>
                </a:lnTo>
                <a:lnTo>
                  <a:pt x="555" y="1343"/>
                </a:lnTo>
                <a:lnTo>
                  <a:pt x="556" y="1344"/>
                </a:lnTo>
                <a:lnTo>
                  <a:pt x="557" y="1343"/>
                </a:lnTo>
                <a:lnTo>
                  <a:pt x="558" y="1343"/>
                </a:lnTo>
                <a:lnTo>
                  <a:pt x="559" y="1343"/>
                </a:lnTo>
                <a:lnTo>
                  <a:pt x="560" y="1343"/>
                </a:lnTo>
                <a:lnTo>
                  <a:pt x="561" y="1343"/>
                </a:lnTo>
                <a:lnTo>
                  <a:pt x="562" y="1343"/>
                </a:lnTo>
                <a:lnTo>
                  <a:pt x="563" y="1343"/>
                </a:lnTo>
                <a:lnTo>
                  <a:pt x="564" y="1343"/>
                </a:lnTo>
                <a:lnTo>
                  <a:pt x="565" y="1343"/>
                </a:lnTo>
                <a:lnTo>
                  <a:pt x="566" y="1343"/>
                </a:lnTo>
                <a:lnTo>
                  <a:pt x="567" y="1343"/>
                </a:lnTo>
                <a:lnTo>
                  <a:pt x="568" y="1343"/>
                </a:lnTo>
                <a:lnTo>
                  <a:pt x="569" y="1343"/>
                </a:lnTo>
                <a:lnTo>
                  <a:pt x="570" y="1343"/>
                </a:lnTo>
                <a:lnTo>
                  <a:pt x="571" y="1343"/>
                </a:lnTo>
                <a:lnTo>
                  <a:pt x="572" y="1343"/>
                </a:lnTo>
                <a:lnTo>
                  <a:pt x="573" y="1343"/>
                </a:lnTo>
                <a:lnTo>
                  <a:pt x="574" y="1343"/>
                </a:lnTo>
                <a:lnTo>
                  <a:pt x="575" y="1343"/>
                </a:lnTo>
                <a:lnTo>
                  <a:pt x="576" y="1343"/>
                </a:lnTo>
                <a:lnTo>
                  <a:pt x="577" y="1343"/>
                </a:lnTo>
                <a:lnTo>
                  <a:pt x="578" y="1343"/>
                </a:lnTo>
                <a:lnTo>
                  <a:pt x="579" y="1343"/>
                </a:lnTo>
                <a:lnTo>
                  <a:pt x="580" y="1343"/>
                </a:lnTo>
                <a:lnTo>
                  <a:pt x="581" y="1343"/>
                </a:lnTo>
                <a:lnTo>
                  <a:pt x="582" y="1343"/>
                </a:lnTo>
                <a:lnTo>
                  <a:pt x="583" y="1344"/>
                </a:lnTo>
                <a:lnTo>
                  <a:pt x="584" y="1343"/>
                </a:lnTo>
                <a:lnTo>
                  <a:pt x="585" y="1344"/>
                </a:lnTo>
                <a:lnTo>
                  <a:pt x="586" y="1343"/>
                </a:lnTo>
                <a:lnTo>
                  <a:pt x="587" y="1343"/>
                </a:lnTo>
                <a:lnTo>
                  <a:pt x="588" y="1343"/>
                </a:lnTo>
                <a:lnTo>
                  <a:pt x="589" y="1343"/>
                </a:lnTo>
                <a:lnTo>
                  <a:pt x="590" y="1344"/>
                </a:lnTo>
                <a:lnTo>
                  <a:pt x="591" y="1344"/>
                </a:lnTo>
                <a:lnTo>
                  <a:pt x="592" y="1344"/>
                </a:lnTo>
                <a:lnTo>
                  <a:pt x="593" y="1343"/>
                </a:lnTo>
                <a:lnTo>
                  <a:pt x="594" y="1343"/>
                </a:lnTo>
                <a:lnTo>
                  <a:pt x="595" y="1343"/>
                </a:lnTo>
                <a:lnTo>
                  <a:pt x="596" y="1342"/>
                </a:lnTo>
                <a:lnTo>
                  <a:pt x="597" y="1343"/>
                </a:lnTo>
                <a:lnTo>
                  <a:pt x="598" y="1344"/>
                </a:lnTo>
                <a:lnTo>
                  <a:pt x="599" y="1344"/>
                </a:lnTo>
                <a:lnTo>
                  <a:pt x="600" y="1343"/>
                </a:lnTo>
                <a:lnTo>
                  <a:pt x="601" y="1343"/>
                </a:lnTo>
                <a:lnTo>
                  <a:pt x="602" y="1343"/>
                </a:lnTo>
                <a:lnTo>
                  <a:pt x="603" y="1343"/>
                </a:lnTo>
                <a:lnTo>
                  <a:pt x="604" y="1343"/>
                </a:lnTo>
                <a:lnTo>
                  <a:pt x="605" y="1344"/>
                </a:lnTo>
                <a:lnTo>
                  <a:pt x="606" y="1343"/>
                </a:lnTo>
                <a:lnTo>
                  <a:pt x="607" y="1343"/>
                </a:lnTo>
                <a:lnTo>
                  <a:pt x="608" y="1343"/>
                </a:lnTo>
                <a:lnTo>
                  <a:pt x="609" y="1343"/>
                </a:lnTo>
                <a:lnTo>
                  <a:pt x="610" y="1343"/>
                </a:lnTo>
                <a:lnTo>
                  <a:pt x="611" y="1343"/>
                </a:lnTo>
                <a:lnTo>
                  <a:pt x="612" y="1343"/>
                </a:lnTo>
                <a:lnTo>
                  <a:pt x="613" y="1343"/>
                </a:lnTo>
                <a:lnTo>
                  <a:pt x="614" y="1343"/>
                </a:lnTo>
                <a:lnTo>
                  <a:pt x="615" y="1343"/>
                </a:lnTo>
                <a:lnTo>
                  <a:pt x="616" y="1343"/>
                </a:lnTo>
                <a:lnTo>
                  <a:pt x="617" y="1343"/>
                </a:lnTo>
                <a:lnTo>
                  <a:pt x="618" y="1343"/>
                </a:lnTo>
                <a:lnTo>
                  <a:pt x="619" y="1343"/>
                </a:lnTo>
                <a:lnTo>
                  <a:pt x="620" y="1343"/>
                </a:lnTo>
                <a:lnTo>
                  <a:pt x="621" y="1343"/>
                </a:lnTo>
                <a:lnTo>
                  <a:pt x="622" y="1343"/>
                </a:lnTo>
                <a:lnTo>
                  <a:pt x="623" y="1343"/>
                </a:lnTo>
                <a:lnTo>
                  <a:pt x="624" y="1343"/>
                </a:lnTo>
                <a:lnTo>
                  <a:pt x="625" y="1343"/>
                </a:lnTo>
                <a:lnTo>
                  <a:pt x="626" y="1343"/>
                </a:lnTo>
                <a:lnTo>
                  <a:pt x="627" y="1343"/>
                </a:lnTo>
                <a:lnTo>
                  <a:pt x="628" y="1344"/>
                </a:lnTo>
                <a:lnTo>
                  <a:pt x="629" y="1343"/>
                </a:lnTo>
                <a:lnTo>
                  <a:pt x="630" y="1343"/>
                </a:lnTo>
                <a:lnTo>
                  <a:pt x="631" y="1343"/>
                </a:lnTo>
                <a:lnTo>
                  <a:pt x="632" y="1343"/>
                </a:lnTo>
                <a:lnTo>
                  <a:pt x="633" y="1343"/>
                </a:lnTo>
                <a:lnTo>
                  <a:pt x="634" y="1343"/>
                </a:lnTo>
                <a:lnTo>
                  <a:pt x="635" y="1343"/>
                </a:lnTo>
                <a:lnTo>
                  <a:pt x="636" y="1343"/>
                </a:lnTo>
                <a:lnTo>
                  <a:pt x="637" y="1343"/>
                </a:lnTo>
                <a:lnTo>
                  <a:pt x="638" y="1344"/>
                </a:lnTo>
                <a:lnTo>
                  <a:pt x="639" y="1343"/>
                </a:lnTo>
                <a:lnTo>
                  <a:pt x="640" y="1343"/>
                </a:lnTo>
                <a:lnTo>
                  <a:pt x="641" y="1343"/>
                </a:lnTo>
                <a:lnTo>
                  <a:pt x="642" y="1343"/>
                </a:lnTo>
                <a:lnTo>
                  <a:pt x="643" y="1343"/>
                </a:lnTo>
                <a:lnTo>
                  <a:pt x="644" y="1343"/>
                </a:lnTo>
                <a:lnTo>
                  <a:pt x="645" y="1343"/>
                </a:lnTo>
                <a:lnTo>
                  <a:pt x="646" y="1343"/>
                </a:lnTo>
                <a:lnTo>
                  <a:pt x="647" y="1343"/>
                </a:lnTo>
                <a:lnTo>
                  <a:pt x="648" y="1343"/>
                </a:lnTo>
                <a:lnTo>
                  <a:pt x="649" y="1343"/>
                </a:lnTo>
                <a:lnTo>
                  <a:pt x="650" y="1343"/>
                </a:lnTo>
                <a:lnTo>
                  <a:pt x="651" y="1343"/>
                </a:lnTo>
                <a:lnTo>
                  <a:pt x="652" y="1343"/>
                </a:lnTo>
                <a:lnTo>
                  <a:pt x="653" y="1343"/>
                </a:lnTo>
                <a:lnTo>
                  <a:pt x="654" y="1343"/>
                </a:lnTo>
                <a:lnTo>
                  <a:pt x="655" y="1343"/>
                </a:lnTo>
                <a:lnTo>
                  <a:pt x="656" y="1343"/>
                </a:lnTo>
                <a:lnTo>
                  <a:pt x="657" y="1343"/>
                </a:lnTo>
                <a:lnTo>
                  <a:pt x="658" y="1343"/>
                </a:lnTo>
                <a:lnTo>
                  <a:pt x="659" y="1343"/>
                </a:lnTo>
                <a:lnTo>
                  <a:pt x="660" y="1344"/>
                </a:lnTo>
                <a:lnTo>
                  <a:pt x="661" y="1344"/>
                </a:lnTo>
                <a:lnTo>
                  <a:pt x="662" y="1343"/>
                </a:lnTo>
                <a:lnTo>
                  <a:pt x="663" y="1343"/>
                </a:lnTo>
                <a:lnTo>
                  <a:pt x="664" y="1343"/>
                </a:lnTo>
                <a:lnTo>
                  <a:pt x="665" y="1343"/>
                </a:lnTo>
                <a:lnTo>
                  <a:pt x="666" y="1344"/>
                </a:lnTo>
                <a:lnTo>
                  <a:pt x="667" y="1343"/>
                </a:lnTo>
                <a:lnTo>
                  <a:pt x="668" y="1343"/>
                </a:lnTo>
                <a:lnTo>
                  <a:pt x="669" y="1343"/>
                </a:lnTo>
                <a:lnTo>
                  <a:pt x="670" y="1343"/>
                </a:lnTo>
                <a:lnTo>
                  <a:pt x="671" y="1343"/>
                </a:lnTo>
                <a:lnTo>
                  <a:pt x="672" y="1343"/>
                </a:lnTo>
                <a:lnTo>
                  <a:pt x="673" y="1343"/>
                </a:lnTo>
                <a:lnTo>
                  <a:pt x="674" y="1343"/>
                </a:lnTo>
                <a:lnTo>
                  <a:pt x="675" y="1343"/>
                </a:lnTo>
                <a:lnTo>
                  <a:pt x="676" y="1343"/>
                </a:lnTo>
                <a:lnTo>
                  <a:pt x="677" y="1344"/>
                </a:lnTo>
                <a:lnTo>
                  <a:pt x="678" y="1343"/>
                </a:lnTo>
                <a:lnTo>
                  <a:pt x="679" y="1343"/>
                </a:lnTo>
                <a:lnTo>
                  <a:pt x="680" y="1343"/>
                </a:lnTo>
                <a:lnTo>
                  <a:pt x="681" y="1344"/>
                </a:lnTo>
                <a:lnTo>
                  <a:pt x="682" y="1344"/>
                </a:lnTo>
                <a:lnTo>
                  <a:pt x="683" y="1344"/>
                </a:lnTo>
                <a:lnTo>
                  <a:pt x="684" y="1343"/>
                </a:lnTo>
                <a:lnTo>
                  <a:pt x="685" y="1343"/>
                </a:lnTo>
                <a:lnTo>
                  <a:pt x="686" y="1344"/>
                </a:lnTo>
                <a:lnTo>
                  <a:pt x="687" y="1343"/>
                </a:lnTo>
                <a:lnTo>
                  <a:pt x="688" y="1343"/>
                </a:lnTo>
                <a:lnTo>
                  <a:pt x="689" y="1344"/>
                </a:lnTo>
                <a:lnTo>
                  <a:pt x="690" y="1344"/>
                </a:lnTo>
                <a:lnTo>
                  <a:pt x="691" y="1344"/>
                </a:lnTo>
                <a:lnTo>
                  <a:pt x="692" y="1344"/>
                </a:lnTo>
                <a:lnTo>
                  <a:pt x="693" y="1344"/>
                </a:lnTo>
                <a:lnTo>
                  <a:pt x="694" y="1344"/>
                </a:lnTo>
                <a:lnTo>
                  <a:pt x="695" y="1344"/>
                </a:lnTo>
                <a:lnTo>
                  <a:pt x="696" y="1343"/>
                </a:lnTo>
                <a:lnTo>
                  <a:pt x="697" y="1343"/>
                </a:lnTo>
                <a:lnTo>
                  <a:pt x="698" y="1343"/>
                </a:lnTo>
                <a:lnTo>
                  <a:pt x="699" y="1343"/>
                </a:lnTo>
                <a:lnTo>
                  <a:pt x="700" y="1343"/>
                </a:lnTo>
                <a:lnTo>
                  <a:pt x="701" y="1344"/>
                </a:lnTo>
                <a:lnTo>
                  <a:pt x="702" y="1343"/>
                </a:lnTo>
                <a:lnTo>
                  <a:pt x="703" y="1343"/>
                </a:lnTo>
                <a:lnTo>
                  <a:pt x="704" y="1343"/>
                </a:lnTo>
                <a:lnTo>
                  <a:pt x="705" y="1343"/>
                </a:lnTo>
                <a:lnTo>
                  <a:pt x="706" y="1343"/>
                </a:lnTo>
                <a:lnTo>
                  <a:pt x="707" y="1344"/>
                </a:lnTo>
                <a:lnTo>
                  <a:pt x="708" y="1344"/>
                </a:lnTo>
                <a:lnTo>
                  <a:pt x="709" y="1343"/>
                </a:lnTo>
                <a:lnTo>
                  <a:pt x="710" y="1343"/>
                </a:lnTo>
                <a:lnTo>
                  <a:pt x="711" y="1343"/>
                </a:lnTo>
                <a:lnTo>
                  <a:pt x="712" y="1343"/>
                </a:lnTo>
                <a:lnTo>
                  <a:pt x="713" y="1343"/>
                </a:lnTo>
                <a:lnTo>
                  <a:pt x="714" y="1343"/>
                </a:lnTo>
                <a:lnTo>
                  <a:pt x="715" y="1343"/>
                </a:lnTo>
                <a:lnTo>
                  <a:pt x="716" y="1343"/>
                </a:lnTo>
                <a:lnTo>
                  <a:pt x="717" y="1343"/>
                </a:lnTo>
                <a:lnTo>
                  <a:pt x="718" y="1343"/>
                </a:lnTo>
                <a:lnTo>
                  <a:pt x="719" y="1343"/>
                </a:lnTo>
                <a:lnTo>
                  <a:pt x="720" y="1343"/>
                </a:lnTo>
                <a:lnTo>
                  <a:pt x="721" y="1343"/>
                </a:lnTo>
                <a:lnTo>
                  <a:pt x="722" y="1343"/>
                </a:lnTo>
                <a:lnTo>
                  <a:pt x="723" y="1343"/>
                </a:lnTo>
                <a:lnTo>
                  <a:pt x="724" y="1343"/>
                </a:lnTo>
                <a:lnTo>
                  <a:pt x="725" y="1343"/>
                </a:lnTo>
                <a:lnTo>
                  <a:pt x="726" y="1343"/>
                </a:lnTo>
                <a:lnTo>
                  <a:pt x="727" y="1343"/>
                </a:lnTo>
                <a:lnTo>
                  <a:pt x="728" y="1343"/>
                </a:lnTo>
                <a:lnTo>
                  <a:pt x="729" y="1343"/>
                </a:lnTo>
                <a:lnTo>
                  <a:pt x="730" y="1343"/>
                </a:lnTo>
                <a:lnTo>
                  <a:pt x="731" y="1343"/>
                </a:lnTo>
                <a:lnTo>
                  <a:pt x="732" y="1343"/>
                </a:lnTo>
                <a:lnTo>
                  <a:pt x="733" y="1343"/>
                </a:lnTo>
                <a:lnTo>
                  <a:pt x="734" y="1343"/>
                </a:lnTo>
                <a:lnTo>
                  <a:pt x="735" y="1343"/>
                </a:lnTo>
                <a:lnTo>
                  <a:pt x="736" y="1343"/>
                </a:lnTo>
                <a:lnTo>
                  <a:pt x="737" y="1343"/>
                </a:lnTo>
                <a:lnTo>
                  <a:pt x="738" y="1343"/>
                </a:lnTo>
                <a:lnTo>
                  <a:pt x="739" y="1343"/>
                </a:lnTo>
                <a:lnTo>
                  <a:pt x="740" y="1343"/>
                </a:lnTo>
                <a:lnTo>
                  <a:pt x="741" y="1343"/>
                </a:lnTo>
                <a:lnTo>
                  <a:pt x="742" y="1343"/>
                </a:lnTo>
                <a:lnTo>
                  <a:pt x="743" y="1343"/>
                </a:lnTo>
                <a:lnTo>
                  <a:pt x="744" y="1343"/>
                </a:lnTo>
                <a:lnTo>
                  <a:pt x="745" y="1344"/>
                </a:lnTo>
                <a:lnTo>
                  <a:pt x="746" y="1343"/>
                </a:lnTo>
                <a:lnTo>
                  <a:pt x="747" y="1343"/>
                </a:lnTo>
                <a:lnTo>
                  <a:pt x="748" y="1343"/>
                </a:lnTo>
                <a:lnTo>
                  <a:pt x="749" y="1343"/>
                </a:lnTo>
                <a:lnTo>
                  <a:pt x="750" y="1343"/>
                </a:lnTo>
                <a:lnTo>
                  <a:pt x="751" y="1343"/>
                </a:lnTo>
                <a:lnTo>
                  <a:pt x="752" y="1343"/>
                </a:lnTo>
                <a:lnTo>
                  <a:pt x="753" y="1344"/>
                </a:lnTo>
                <a:lnTo>
                  <a:pt x="754" y="1343"/>
                </a:lnTo>
                <a:lnTo>
                  <a:pt x="755" y="1343"/>
                </a:lnTo>
                <a:lnTo>
                  <a:pt x="756" y="1343"/>
                </a:lnTo>
                <a:lnTo>
                  <a:pt x="757" y="1343"/>
                </a:lnTo>
                <a:lnTo>
                  <a:pt x="758" y="1343"/>
                </a:lnTo>
                <a:lnTo>
                  <a:pt x="759" y="1344"/>
                </a:lnTo>
                <a:lnTo>
                  <a:pt x="760" y="1343"/>
                </a:lnTo>
                <a:lnTo>
                  <a:pt x="761" y="1343"/>
                </a:lnTo>
                <a:lnTo>
                  <a:pt x="762" y="1343"/>
                </a:lnTo>
                <a:lnTo>
                  <a:pt x="763" y="1343"/>
                </a:lnTo>
                <a:lnTo>
                  <a:pt x="764" y="1343"/>
                </a:lnTo>
                <a:lnTo>
                  <a:pt x="765" y="1343"/>
                </a:lnTo>
                <a:lnTo>
                  <a:pt x="766" y="1343"/>
                </a:lnTo>
                <a:lnTo>
                  <a:pt x="767" y="1343"/>
                </a:lnTo>
                <a:lnTo>
                  <a:pt x="768" y="1343"/>
                </a:lnTo>
                <a:lnTo>
                  <a:pt x="769" y="1343"/>
                </a:lnTo>
                <a:lnTo>
                  <a:pt x="770" y="1343"/>
                </a:lnTo>
                <a:lnTo>
                  <a:pt x="771" y="1344"/>
                </a:lnTo>
                <a:lnTo>
                  <a:pt x="772" y="1343"/>
                </a:lnTo>
                <a:lnTo>
                  <a:pt x="773" y="1343"/>
                </a:lnTo>
                <a:lnTo>
                  <a:pt x="774" y="1343"/>
                </a:lnTo>
                <a:lnTo>
                  <a:pt x="775" y="1343"/>
                </a:lnTo>
                <a:lnTo>
                  <a:pt x="776" y="1343"/>
                </a:lnTo>
                <a:lnTo>
                  <a:pt x="777" y="1343"/>
                </a:lnTo>
                <a:lnTo>
                  <a:pt x="778" y="1343"/>
                </a:lnTo>
                <a:lnTo>
                  <a:pt x="779" y="1343"/>
                </a:lnTo>
                <a:lnTo>
                  <a:pt x="780" y="1344"/>
                </a:lnTo>
                <a:lnTo>
                  <a:pt x="781" y="1344"/>
                </a:lnTo>
                <a:lnTo>
                  <a:pt x="782" y="1344"/>
                </a:lnTo>
                <a:lnTo>
                  <a:pt x="783" y="1344"/>
                </a:lnTo>
                <a:lnTo>
                  <a:pt x="784" y="1344"/>
                </a:lnTo>
                <a:lnTo>
                  <a:pt x="785" y="1344"/>
                </a:lnTo>
                <a:lnTo>
                  <a:pt x="786" y="1344"/>
                </a:lnTo>
                <a:lnTo>
                  <a:pt x="787" y="1343"/>
                </a:lnTo>
                <a:lnTo>
                  <a:pt x="788" y="1343"/>
                </a:lnTo>
                <a:lnTo>
                  <a:pt x="789" y="1343"/>
                </a:lnTo>
                <a:lnTo>
                  <a:pt x="790" y="1343"/>
                </a:lnTo>
                <a:lnTo>
                  <a:pt x="791" y="1344"/>
                </a:lnTo>
                <a:lnTo>
                  <a:pt x="792" y="1344"/>
                </a:lnTo>
                <a:lnTo>
                  <a:pt x="793" y="1343"/>
                </a:lnTo>
                <a:lnTo>
                  <a:pt x="794" y="1343"/>
                </a:lnTo>
                <a:lnTo>
                  <a:pt x="795" y="1343"/>
                </a:lnTo>
                <a:lnTo>
                  <a:pt x="796" y="1343"/>
                </a:lnTo>
                <a:lnTo>
                  <a:pt x="797" y="1344"/>
                </a:lnTo>
                <a:lnTo>
                  <a:pt x="798" y="1344"/>
                </a:lnTo>
                <a:lnTo>
                  <a:pt x="799" y="1344"/>
                </a:lnTo>
                <a:lnTo>
                  <a:pt x="800" y="1344"/>
                </a:lnTo>
                <a:lnTo>
                  <a:pt x="801" y="1344"/>
                </a:lnTo>
                <a:lnTo>
                  <a:pt x="802" y="1343"/>
                </a:lnTo>
                <a:lnTo>
                  <a:pt x="803" y="1343"/>
                </a:lnTo>
                <a:lnTo>
                  <a:pt x="804" y="1343"/>
                </a:lnTo>
                <a:lnTo>
                  <a:pt x="805" y="1343"/>
                </a:lnTo>
                <a:lnTo>
                  <a:pt x="806" y="1343"/>
                </a:lnTo>
                <a:lnTo>
                  <a:pt x="807" y="1344"/>
                </a:lnTo>
                <a:lnTo>
                  <a:pt x="808" y="1343"/>
                </a:lnTo>
                <a:lnTo>
                  <a:pt x="809" y="1343"/>
                </a:lnTo>
                <a:lnTo>
                  <a:pt x="810" y="1343"/>
                </a:lnTo>
                <a:lnTo>
                  <a:pt x="811" y="1344"/>
                </a:lnTo>
                <a:lnTo>
                  <a:pt x="812" y="1343"/>
                </a:lnTo>
                <a:lnTo>
                  <a:pt x="813" y="1343"/>
                </a:lnTo>
                <a:lnTo>
                  <a:pt x="814" y="1343"/>
                </a:lnTo>
                <a:lnTo>
                  <a:pt x="815" y="1343"/>
                </a:lnTo>
                <a:lnTo>
                  <a:pt x="816" y="1343"/>
                </a:lnTo>
                <a:lnTo>
                  <a:pt x="817" y="1343"/>
                </a:lnTo>
                <a:lnTo>
                  <a:pt x="818" y="1342"/>
                </a:lnTo>
                <a:lnTo>
                  <a:pt x="819" y="1342"/>
                </a:lnTo>
                <a:lnTo>
                  <a:pt x="820" y="1342"/>
                </a:lnTo>
                <a:lnTo>
                  <a:pt x="821" y="1342"/>
                </a:lnTo>
                <a:lnTo>
                  <a:pt x="822" y="1342"/>
                </a:lnTo>
                <a:lnTo>
                  <a:pt x="823" y="1342"/>
                </a:lnTo>
                <a:lnTo>
                  <a:pt x="824" y="1342"/>
                </a:lnTo>
                <a:lnTo>
                  <a:pt x="825" y="1342"/>
                </a:lnTo>
                <a:lnTo>
                  <a:pt x="826" y="1342"/>
                </a:lnTo>
                <a:lnTo>
                  <a:pt x="827" y="1342"/>
                </a:lnTo>
                <a:lnTo>
                  <a:pt x="828" y="1342"/>
                </a:lnTo>
                <a:lnTo>
                  <a:pt x="829" y="1342"/>
                </a:lnTo>
                <a:lnTo>
                  <a:pt x="830" y="1342"/>
                </a:lnTo>
                <a:lnTo>
                  <a:pt x="831" y="1343"/>
                </a:lnTo>
                <a:lnTo>
                  <a:pt x="832" y="1343"/>
                </a:lnTo>
                <a:lnTo>
                  <a:pt x="833" y="1342"/>
                </a:lnTo>
                <a:lnTo>
                  <a:pt x="834" y="1342"/>
                </a:lnTo>
                <a:lnTo>
                  <a:pt x="835" y="1342"/>
                </a:lnTo>
                <a:lnTo>
                  <a:pt x="836" y="1342"/>
                </a:lnTo>
                <a:lnTo>
                  <a:pt x="837" y="1342"/>
                </a:lnTo>
                <a:lnTo>
                  <a:pt x="838" y="1343"/>
                </a:lnTo>
                <a:lnTo>
                  <a:pt x="839" y="1343"/>
                </a:lnTo>
                <a:lnTo>
                  <a:pt x="840" y="1343"/>
                </a:lnTo>
                <a:lnTo>
                  <a:pt x="841" y="1343"/>
                </a:lnTo>
                <a:lnTo>
                  <a:pt x="842" y="1343"/>
                </a:lnTo>
                <a:lnTo>
                  <a:pt x="843" y="1343"/>
                </a:lnTo>
                <a:lnTo>
                  <a:pt x="844" y="1343"/>
                </a:lnTo>
                <a:lnTo>
                  <a:pt x="845" y="1343"/>
                </a:lnTo>
                <a:lnTo>
                  <a:pt x="846" y="1343"/>
                </a:lnTo>
                <a:lnTo>
                  <a:pt x="847" y="1343"/>
                </a:lnTo>
                <a:lnTo>
                  <a:pt x="848" y="1343"/>
                </a:lnTo>
                <a:lnTo>
                  <a:pt x="849" y="1343"/>
                </a:lnTo>
                <a:lnTo>
                  <a:pt x="850" y="1343"/>
                </a:lnTo>
                <a:lnTo>
                  <a:pt x="851" y="1343"/>
                </a:lnTo>
                <a:lnTo>
                  <a:pt x="852" y="1343"/>
                </a:lnTo>
                <a:lnTo>
                  <a:pt x="854" y="1343"/>
                </a:lnTo>
                <a:lnTo>
                  <a:pt x="855" y="1343"/>
                </a:lnTo>
                <a:lnTo>
                  <a:pt x="856" y="1343"/>
                </a:lnTo>
                <a:lnTo>
                  <a:pt x="857" y="1343"/>
                </a:lnTo>
                <a:lnTo>
                  <a:pt x="858" y="1343"/>
                </a:lnTo>
                <a:lnTo>
                  <a:pt x="859" y="1343"/>
                </a:lnTo>
                <a:lnTo>
                  <a:pt x="860" y="1343"/>
                </a:lnTo>
                <a:lnTo>
                  <a:pt x="861" y="1343"/>
                </a:lnTo>
                <a:lnTo>
                  <a:pt x="863" y="1343"/>
                </a:lnTo>
                <a:lnTo>
                  <a:pt x="864" y="1343"/>
                </a:lnTo>
                <a:lnTo>
                  <a:pt x="865" y="1343"/>
                </a:lnTo>
                <a:lnTo>
                  <a:pt x="866" y="1343"/>
                </a:lnTo>
                <a:lnTo>
                  <a:pt x="867" y="1343"/>
                </a:lnTo>
                <a:lnTo>
                  <a:pt x="868" y="1343"/>
                </a:lnTo>
                <a:lnTo>
                  <a:pt x="869" y="1343"/>
                </a:lnTo>
                <a:lnTo>
                  <a:pt x="871" y="1343"/>
                </a:lnTo>
                <a:lnTo>
                  <a:pt x="872" y="1343"/>
                </a:lnTo>
                <a:lnTo>
                  <a:pt x="873" y="1343"/>
                </a:lnTo>
                <a:lnTo>
                  <a:pt x="874" y="1343"/>
                </a:lnTo>
                <a:lnTo>
                  <a:pt x="875" y="1343"/>
                </a:lnTo>
                <a:lnTo>
                  <a:pt x="876" y="1343"/>
                </a:lnTo>
                <a:lnTo>
                  <a:pt x="877" y="1343"/>
                </a:lnTo>
                <a:lnTo>
                  <a:pt x="879" y="1343"/>
                </a:lnTo>
                <a:lnTo>
                  <a:pt x="880" y="1343"/>
                </a:lnTo>
                <a:lnTo>
                  <a:pt x="881" y="1343"/>
                </a:lnTo>
                <a:lnTo>
                  <a:pt x="882" y="1343"/>
                </a:lnTo>
                <a:lnTo>
                  <a:pt x="883" y="1343"/>
                </a:lnTo>
                <a:lnTo>
                  <a:pt x="884" y="1343"/>
                </a:lnTo>
                <a:lnTo>
                  <a:pt x="885" y="1343"/>
                </a:lnTo>
                <a:lnTo>
                  <a:pt x="886" y="1343"/>
                </a:lnTo>
                <a:lnTo>
                  <a:pt x="888" y="1343"/>
                </a:lnTo>
                <a:lnTo>
                  <a:pt x="889" y="1343"/>
                </a:lnTo>
                <a:lnTo>
                  <a:pt x="890" y="1343"/>
                </a:lnTo>
                <a:lnTo>
                  <a:pt x="891" y="1343"/>
                </a:lnTo>
                <a:lnTo>
                  <a:pt x="892" y="1343"/>
                </a:lnTo>
                <a:lnTo>
                  <a:pt x="893" y="1343"/>
                </a:lnTo>
                <a:lnTo>
                  <a:pt x="894" y="1343"/>
                </a:lnTo>
                <a:lnTo>
                  <a:pt x="896" y="1343"/>
                </a:lnTo>
                <a:lnTo>
                  <a:pt x="897" y="1343"/>
                </a:lnTo>
                <a:lnTo>
                  <a:pt x="898" y="1343"/>
                </a:lnTo>
                <a:lnTo>
                  <a:pt x="899" y="1343"/>
                </a:lnTo>
                <a:lnTo>
                  <a:pt x="900" y="1343"/>
                </a:lnTo>
                <a:lnTo>
                  <a:pt x="901" y="1343"/>
                </a:lnTo>
                <a:lnTo>
                  <a:pt x="902" y="1343"/>
                </a:lnTo>
                <a:lnTo>
                  <a:pt x="904" y="1343"/>
                </a:lnTo>
                <a:lnTo>
                  <a:pt x="905" y="1343"/>
                </a:lnTo>
                <a:lnTo>
                  <a:pt x="906" y="1343"/>
                </a:lnTo>
                <a:lnTo>
                  <a:pt x="907" y="1343"/>
                </a:lnTo>
                <a:lnTo>
                  <a:pt x="908" y="1343"/>
                </a:lnTo>
                <a:lnTo>
                  <a:pt x="909" y="1343"/>
                </a:lnTo>
                <a:lnTo>
                  <a:pt x="910" y="1342"/>
                </a:lnTo>
                <a:lnTo>
                  <a:pt x="911" y="1342"/>
                </a:lnTo>
                <a:lnTo>
                  <a:pt x="913" y="1342"/>
                </a:lnTo>
                <a:lnTo>
                  <a:pt x="914" y="1342"/>
                </a:lnTo>
                <a:lnTo>
                  <a:pt x="915" y="1342"/>
                </a:lnTo>
                <a:lnTo>
                  <a:pt x="916" y="1342"/>
                </a:lnTo>
                <a:lnTo>
                  <a:pt x="917" y="1342"/>
                </a:lnTo>
                <a:lnTo>
                  <a:pt x="918" y="1342"/>
                </a:lnTo>
                <a:lnTo>
                  <a:pt x="919" y="1342"/>
                </a:lnTo>
                <a:lnTo>
                  <a:pt x="921" y="1342"/>
                </a:lnTo>
                <a:lnTo>
                  <a:pt x="922" y="1342"/>
                </a:lnTo>
                <a:lnTo>
                  <a:pt x="923" y="1342"/>
                </a:lnTo>
                <a:lnTo>
                  <a:pt x="924" y="1342"/>
                </a:lnTo>
                <a:lnTo>
                  <a:pt x="925" y="1342"/>
                </a:lnTo>
                <a:lnTo>
                  <a:pt x="926" y="1343"/>
                </a:lnTo>
                <a:lnTo>
                  <a:pt x="927" y="1343"/>
                </a:lnTo>
                <a:lnTo>
                  <a:pt x="929" y="1343"/>
                </a:lnTo>
                <a:lnTo>
                  <a:pt x="930" y="1343"/>
                </a:lnTo>
                <a:lnTo>
                  <a:pt x="931" y="1343"/>
                </a:lnTo>
                <a:lnTo>
                  <a:pt x="932" y="1343"/>
                </a:lnTo>
                <a:lnTo>
                  <a:pt x="933" y="1343"/>
                </a:lnTo>
                <a:lnTo>
                  <a:pt x="934" y="1343"/>
                </a:lnTo>
                <a:lnTo>
                  <a:pt x="935" y="1343"/>
                </a:lnTo>
                <a:lnTo>
                  <a:pt x="936" y="1343"/>
                </a:lnTo>
                <a:lnTo>
                  <a:pt x="938" y="1343"/>
                </a:lnTo>
                <a:lnTo>
                  <a:pt x="939" y="1343"/>
                </a:lnTo>
                <a:lnTo>
                  <a:pt x="940" y="1343"/>
                </a:lnTo>
                <a:lnTo>
                  <a:pt x="941" y="1343"/>
                </a:lnTo>
                <a:lnTo>
                  <a:pt x="942" y="1343"/>
                </a:lnTo>
                <a:lnTo>
                  <a:pt x="943" y="1343"/>
                </a:lnTo>
                <a:lnTo>
                  <a:pt x="944" y="1343"/>
                </a:lnTo>
                <a:lnTo>
                  <a:pt x="946" y="1343"/>
                </a:lnTo>
                <a:lnTo>
                  <a:pt x="947" y="1343"/>
                </a:lnTo>
                <a:lnTo>
                  <a:pt x="948" y="1343"/>
                </a:lnTo>
                <a:lnTo>
                  <a:pt x="949" y="1343"/>
                </a:lnTo>
                <a:lnTo>
                  <a:pt x="950" y="1343"/>
                </a:lnTo>
                <a:lnTo>
                  <a:pt x="951" y="1343"/>
                </a:lnTo>
                <a:lnTo>
                  <a:pt x="952" y="1343"/>
                </a:lnTo>
                <a:lnTo>
                  <a:pt x="953" y="1343"/>
                </a:lnTo>
                <a:lnTo>
                  <a:pt x="955" y="1343"/>
                </a:lnTo>
                <a:lnTo>
                  <a:pt x="956" y="1343"/>
                </a:lnTo>
                <a:lnTo>
                  <a:pt x="957" y="1343"/>
                </a:lnTo>
                <a:lnTo>
                  <a:pt x="958" y="1343"/>
                </a:lnTo>
                <a:lnTo>
                  <a:pt x="959" y="1343"/>
                </a:lnTo>
                <a:lnTo>
                  <a:pt x="960" y="1343"/>
                </a:lnTo>
                <a:lnTo>
                  <a:pt x="961" y="1343"/>
                </a:lnTo>
                <a:lnTo>
                  <a:pt x="963" y="1343"/>
                </a:lnTo>
                <a:lnTo>
                  <a:pt x="964" y="1343"/>
                </a:lnTo>
                <a:lnTo>
                  <a:pt x="965" y="1343"/>
                </a:lnTo>
                <a:lnTo>
                  <a:pt x="966" y="1343"/>
                </a:lnTo>
                <a:lnTo>
                  <a:pt x="967" y="1343"/>
                </a:lnTo>
                <a:lnTo>
                  <a:pt x="968" y="1343"/>
                </a:lnTo>
                <a:lnTo>
                  <a:pt x="969" y="1343"/>
                </a:lnTo>
                <a:lnTo>
                  <a:pt x="971" y="1343"/>
                </a:lnTo>
                <a:lnTo>
                  <a:pt x="972" y="1343"/>
                </a:lnTo>
                <a:lnTo>
                  <a:pt x="973" y="1343"/>
                </a:lnTo>
                <a:lnTo>
                  <a:pt x="974" y="1343"/>
                </a:lnTo>
                <a:lnTo>
                  <a:pt x="975" y="1343"/>
                </a:lnTo>
                <a:lnTo>
                  <a:pt x="976" y="1343"/>
                </a:lnTo>
                <a:lnTo>
                  <a:pt x="977" y="1343"/>
                </a:lnTo>
                <a:lnTo>
                  <a:pt x="978" y="1343"/>
                </a:lnTo>
                <a:lnTo>
                  <a:pt x="980" y="1344"/>
                </a:lnTo>
                <a:lnTo>
                  <a:pt x="981" y="1343"/>
                </a:lnTo>
                <a:lnTo>
                  <a:pt x="982" y="1343"/>
                </a:lnTo>
                <a:lnTo>
                  <a:pt x="983" y="1343"/>
                </a:lnTo>
                <a:lnTo>
                  <a:pt x="984" y="1344"/>
                </a:lnTo>
                <a:lnTo>
                  <a:pt x="985" y="1344"/>
                </a:lnTo>
                <a:lnTo>
                  <a:pt x="986" y="1344"/>
                </a:lnTo>
                <a:lnTo>
                  <a:pt x="988" y="1344"/>
                </a:lnTo>
                <a:lnTo>
                  <a:pt x="989" y="1344"/>
                </a:lnTo>
                <a:lnTo>
                  <a:pt x="990" y="1344"/>
                </a:lnTo>
                <a:lnTo>
                  <a:pt x="991" y="1344"/>
                </a:lnTo>
                <a:lnTo>
                  <a:pt x="992" y="1344"/>
                </a:lnTo>
                <a:lnTo>
                  <a:pt x="993" y="1343"/>
                </a:lnTo>
                <a:lnTo>
                  <a:pt x="994" y="1343"/>
                </a:lnTo>
                <a:lnTo>
                  <a:pt x="996" y="1343"/>
                </a:lnTo>
                <a:lnTo>
                  <a:pt x="997" y="1343"/>
                </a:lnTo>
                <a:lnTo>
                  <a:pt x="998" y="1344"/>
                </a:lnTo>
                <a:lnTo>
                  <a:pt x="999" y="1343"/>
                </a:lnTo>
                <a:lnTo>
                  <a:pt x="1000" y="1343"/>
                </a:lnTo>
                <a:lnTo>
                  <a:pt x="1001" y="1344"/>
                </a:lnTo>
                <a:lnTo>
                  <a:pt x="1002" y="1344"/>
                </a:lnTo>
                <a:lnTo>
                  <a:pt x="1003" y="1344"/>
                </a:lnTo>
                <a:lnTo>
                  <a:pt x="1005" y="1344"/>
                </a:lnTo>
                <a:lnTo>
                  <a:pt x="1006" y="1344"/>
                </a:lnTo>
                <a:lnTo>
                  <a:pt x="1007" y="1344"/>
                </a:lnTo>
                <a:lnTo>
                  <a:pt x="1008" y="1343"/>
                </a:lnTo>
                <a:lnTo>
                  <a:pt x="1009" y="1344"/>
                </a:lnTo>
                <a:lnTo>
                  <a:pt x="1010" y="1344"/>
                </a:lnTo>
                <a:lnTo>
                  <a:pt x="1011" y="1343"/>
                </a:lnTo>
                <a:lnTo>
                  <a:pt x="1013" y="1343"/>
                </a:lnTo>
                <a:lnTo>
                  <a:pt x="1014" y="1344"/>
                </a:lnTo>
                <a:lnTo>
                  <a:pt x="1015" y="1344"/>
                </a:lnTo>
                <a:lnTo>
                  <a:pt x="1016" y="1343"/>
                </a:lnTo>
                <a:lnTo>
                  <a:pt x="1017" y="1343"/>
                </a:lnTo>
                <a:lnTo>
                  <a:pt x="1018" y="1343"/>
                </a:lnTo>
                <a:lnTo>
                  <a:pt x="1019" y="1343"/>
                </a:lnTo>
                <a:lnTo>
                  <a:pt x="1020" y="1344"/>
                </a:lnTo>
                <a:lnTo>
                  <a:pt x="1022" y="1343"/>
                </a:lnTo>
                <a:lnTo>
                  <a:pt x="1023" y="1343"/>
                </a:lnTo>
                <a:lnTo>
                  <a:pt x="1024" y="1343"/>
                </a:lnTo>
                <a:lnTo>
                  <a:pt x="1025" y="1343"/>
                </a:lnTo>
                <a:lnTo>
                  <a:pt x="1026" y="1343"/>
                </a:lnTo>
                <a:lnTo>
                  <a:pt x="1027" y="1344"/>
                </a:lnTo>
                <a:lnTo>
                  <a:pt x="1028" y="1344"/>
                </a:lnTo>
                <a:lnTo>
                  <a:pt x="1030" y="1343"/>
                </a:lnTo>
                <a:lnTo>
                  <a:pt x="1031" y="1343"/>
                </a:lnTo>
                <a:lnTo>
                  <a:pt x="1032" y="1343"/>
                </a:lnTo>
                <a:lnTo>
                  <a:pt x="1033" y="1343"/>
                </a:lnTo>
                <a:lnTo>
                  <a:pt x="1034" y="1343"/>
                </a:lnTo>
                <a:lnTo>
                  <a:pt x="1035" y="1343"/>
                </a:lnTo>
                <a:lnTo>
                  <a:pt x="1036" y="1343"/>
                </a:lnTo>
                <a:lnTo>
                  <a:pt x="1038" y="1343"/>
                </a:lnTo>
                <a:lnTo>
                  <a:pt x="1039" y="1343"/>
                </a:lnTo>
                <a:lnTo>
                  <a:pt x="1040" y="1343"/>
                </a:lnTo>
                <a:lnTo>
                  <a:pt x="1041" y="1343"/>
                </a:lnTo>
                <a:lnTo>
                  <a:pt x="1042" y="1343"/>
                </a:lnTo>
                <a:lnTo>
                  <a:pt x="1043" y="1343"/>
                </a:lnTo>
                <a:lnTo>
                  <a:pt x="1044" y="1343"/>
                </a:lnTo>
                <a:lnTo>
                  <a:pt x="1045" y="1343"/>
                </a:lnTo>
                <a:lnTo>
                  <a:pt x="1047" y="1343"/>
                </a:lnTo>
                <a:lnTo>
                  <a:pt x="1048" y="1343"/>
                </a:lnTo>
                <a:lnTo>
                  <a:pt x="1049" y="1343"/>
                </a:lnTo>
                <a:lnTo>
                  <a:pt x="1050" y="1343"/>
                </a:lnTo>
                <a:lnTo>
                  <a:pt x="1051" y="1343"/>
                </a:lnTo>
                <a:lnTo>
                  <a:pt x="1052" y="1343"/>
                </a:lnTo>
                <a:lnTo>
                  <a:pt x="1053" y="1343"/>
                </a:lnTo>
                <a:lnTo>
                  <a:pt x="1055" y="1344"/>
                </a:lnTo>
                <a:lnTo>
                  <a:pt x="1056" y="1344"/>
                </a:lnTo>
                <a:lnTo>
                  <a:pt x="1057" y="1343"/>
                </a:lnTo>
                <a:lnTo>
                  <a:pt x="1058" y="1343"/>
                </a:lnTo>
                <a:lnTo>
                  <a:pt x="1059" y="1343"/>
                </a:lnTo>
                <a:lnTo>
                  <a:pt x="1060" y="1343"/>
                </a:lnTo>
                <a:lnTo>
                  <a:pt x="1061" y="1343"/>
                </a:lnTo>
                <a:lnTo>
                  <a:pt x="1063" y="1343"/>
                </a:lnTo>
                <a:lnTo>
                  <a:pt x="1064" y="1343"/>
                </a:lnTo>
                <a:lnTo>
                  <a:pt x="1065" y="1343"/>
                </a:lnTo>
                <a:lnTo>
                  <a:pt x="1066" y="1343"/>
                </a:lnTo>
                <a:lnTo>
                  <a:pt x="1067" y="1343"/>
                </a:lnTo>
                <a:lnTo>
                  <a:pt x="1068" y="1343"/>
                </a:lnTo>
                <a:lnTo>
                  <a:pt x="1069" y="1343"/>
                </a:lnTo>
                <a:lnTo>
                  <a:pt x="1070" y="1343"/>
                </a:lnTo>
                <a:lnTo>
                  <a:pt x="1072" y="1343"/>
                </a:lnTo>
                <a:lnTo>
                  <a:pt x="1073" y="1343"/>
                </a:lnTo>
                <a:lnTo>
                  <a:pt x="1074" y="1343"/>
                </a:lnTo>
                <a:lnTo>
                  <a:pt x="1075" y="1343"/>
                </a:lnTo>
                <a:lnTo>
                  <a:pt x="1076" y="1343"/>
                </a:lnTo>
                <a:lnTo>
                  <a:pt x="1077" y="1343"/>
                </a:lnTo>
                <a:lnTo>
                  <a:pt x="1078" y="1342"/>
                </a:lnTo>
                <a:lnTo>
                  <a:pt x="1080" y="1342"/>
                </a:lnTo>
                <a:lnTo>
                  <a:pt x="1081" y="1342"/>
                </a:lnTo>
                <a:lnTo>
                  <a:pt x="1082" y="1342"/>
                </a:lnTo>
                <a:lnTo>
                  <a:pt x="1083" y="1342"/>
                </a:lnTo>
                <a:lnTo>
                  <a:pt x="1084" y="1342"/>
                </a:lnTo>
                <a:lnTo>
                  <a:pt x="1085" y="1342"/>
                </a:lnTo>
                <a:lnTo>
                  <a:pt x="1086" y="1342"/>
                </a:lnTo>
                <a:lnTo>
                  <a:pt x="1087" y="1341"/>
                </a:lnTo>
                <a:lnTo>
                  <a:pt x="1089" y="1341"/>
                </a:lnTo>
                <a:lnTo>
                  <a:pt x="1090" y="1341"/>
                </a:lnTo>
                <a:lnTo>
                  <a:pt x="1091" y="1342"/>
                </a:lnTo>
                <a:lnTo>
                  <a:pt x="1092" y="1341"/>
                </a:lnTo>
                <a:lnTo>
                  <a:pt x="1093" y="1341"/>
                </a:lnTo>
                <a:lnTo>
                  <a:pt x="1094" y="1342"/>
                </a:lnTo>
                <a:lnTo>
                  <a:pt x="1095" y="1342"/>
                </a:lnTo>
                <a:lnTo>
                  <a:pt x="1097" y="1342"/>
                </a:lnTo>
                <a:lnTo>
                  <a:pt x="1098" y="1342"/>
                </a:lnTo>
                <a:lnTo>
                  <a:pt x="1099" y="1342"/>
                </a:lnTo>
                <a:lnTo>
                  <a:pt x="1100" y="1342"/>
                </a:lnTo>
                <a:lnTo>
                  <a:pt x="1101" y="1342"/>
                </a:lnTo>
                <a:lnTo>
                  <a:pt x="1102" y="1343"/>
                </a:lnTo>
                <a:lnTo>
                  <a:pt x="1103" y="1342"/>
                </a:lnTo>
                <a:lnTo>
                  <a:pt x="1105" y="1342"/>
                </a:lnTo>
                <a:lnTo>
                  <a:pt x="1106" y="1343"/>
                </a:lnTo>
                <a:lnTo>
                  <a:pt x="1107" y="1343"/>
                </a:lnTo>
                <a:lnTo>
                  <a:pt x="1108" y="1343"/>
                </a:lnTo>
                <a:lnTo>
                  <a:pt x="1109" y="1343"/>
                </a:lnTo>
                <a:lnTo>
                  <a:pt x="1110" y="1343"/>
                </a:lnTo>
                <a:lnTo>
                  <a:pt x="1111" y="1343"/>
                </a:lnTo>
                <a:lnTo>
                  <a:pt x="1112" y="1343"/>
                </a:lnTo>
                <a:lnTo>
                  <a:pt x="1114" y="1343"/>
                </a:lnTo>
                <a:lnTo>
                  <a:pt x="1115" y="1343"/>
                </a:lnTo>
                <a:lnTo>
                  <a:pt x="1116" y="1343"/>
                </a:lnTo>
                <a:lnTo>
                  <a:pt x="1117" y="1343"/>
                </a:lnTo>
                <a:lnTo>
                  <a:pt x="1118" y="1343"/>
                </a:lnTo>
                <a:lnTo>
                  <a:pt x="1119" y="1343"/>
                </a:lnTo>
                <a:lnTo>
                  <a:pt x="1120" y="1343"/>
                </a:lnTo>
                <a:lnTo>
                  <a:pt x="1122" y="1343"/>
                </a:lnTo>
                <a:lnTo>
                  <a:pt x="1123" y="1343"/>
                </a:lnTo>
                <a:lnTo>
                  <a:pt x="1124" y="1343"/>
                </a:lnTo>
                <a:lnTo>
                  <a:pt x="1125" y="1343"/>
                </a:lnTo>
                <a:lnTo>
                  <a:pt x="1126" y="1343"/>
                </a:lnTo>
                <a:lnTo>
                  <a:pt x="1127" y="1343"/>
                </a:lnTo>
                <a:lnTo>
                  <a:pt x="1128" y="1343"/>
                </a:lnTo>
                <a:lnTo>
                  <a:pt x="1130" y="1343"/>
                </a:lnTo>
                <a:lnTo>
                  <a:pt x="1131" y="1343"/>
                </a:lnTo>
                <a:lnTo>
                  <a:pt x="1132" y="1343"/>
                </a:lnTo>
                <a:lnTo>
                  <a:pt x="1133" y="1343"/>
                </a:lnTo>
                <a:lnTo>
                  <a:pt x="1134" y="1343"/>
                </a:lnTo>
                <a:lnTo>
                  <a:pt x="1135" y="1343"/>
                </a:lnTo>
                <a:lnTo>
                  <a:pt x="1136" y="1343"/>
                </a:lnTo>
                <a:lnTo>
                  <a:pt x="1137" y="1343"/>
                </a:lnTo>
                <a:lnTo>
                  <a:pt x="1139" y="1343"/>
                </a:lnTo>
                <a:lnTo>
                  <a:pt x="1140" y="1343"/>
                </a:lnTo>
                <a:lnTo>
                  <a:pt x="1141" y="1343"/>
                </a:lnTo>
                <a:lnTo>
                  <a:pt x="1142" y="1343"/>
                </a:lnTo>
                <a:lnTo>
                  <a:pt x="1143" y="1343"/>
                </a:lnTo>
                <a:lnTo>
                  <a:pt x="1144" y="1342"/>
                </a:lnTo>
                <a:lnTo>
                  <a:pt x="1145" y="1342"/>
                </a:lnTo>
                <a:lnTo>
                  <a:pt x="1147" y="1343"/>
                </a:lnTo>
                <a:lnTo>
                  <a:pt x="1148" y="1343"/>
                </a:lnTo>
                <a:lnTo>
                  <a:pt x="1149" y="1343"/>
                </a:lnTo>
                <a:lnTo>
                  <a:pt x="1150" y="1342"/>
                </a:lnTo>
                <a:lnTo>
                  <a:pt x="1151" y="1343"/>
                </a:lnTo>
                <a:lnTo>
                  <a:pt x="1152" y="1343"/>
                </a:lnTo>
                <a:lnTo>
                  <a:pt x="1153" y="1343"/>
                </a:lnTo>
                <a:lnTo>
                  <a:pt x="1155" y="1343"/>
                </a:lnTo>
                <a:lnTo>
                  <a:pt x="1156" y="1343"/>
                </a:lnTo>
                <a:lnTo>
                  <a:pt x="1157" y="1343"/>
                </a:lnTo>
                <a:lnTo>
                  <a:pt x="1158" y="1342"/>
                </a:lnTo>
                <a:lnTo>
                  <a:pt x="1159" y="1343"/>
                </a:lnTo>
                <a:lnTo>
                  <a:pt x="1160" y="1343"/>
                </a:lnTo>
                <a:lnTo>
                  <a:pt x="1161" y="1343"/>
                </a:lnTo>
                <a:lnTo>
                  <a:pt x="1162" y="1343"/>
                </a:lnTo>
                <a:lnTo>
                  <a:pt x="1164" y="1343"/>
                </a:lnTo>
                <a:lnTo>
                  <a:pt x="1165" y="1343"/>
                </a:lnTo>
                <a:lnTo>
                  <a:pt x="1166" y="1343"/>
                </a:lnTo>
                <a:lnTo>
                  <a:pt x="1167" y="1343"/>
                </a:lnTo>
                <a:lnTo>
                  <a:pt x="1168" y="1343"/>
                </a:lnTo>
                <a:lnTo>
                  <a:pt x="1169" y="1343"/>
                </a:lnTo>
                <a:lnTo>
                  <a:pt x="1170" y="1343"/>
                </a:lnTo>
                <a:lnTo>
                  <a:pt x="1172" y="1343"/>
                </a:lnTo>
                <a:lnTo>
                  <a:pt x="1173" y="1343"/>
                </a:lnTo>
                <a:lnTo>
                  <a:pt x="1174" y="1343"/>
                </a:lnTo>
                <a:lnTo>
                  <a:pt x="1175" y="1343"/>
                </a:lnTo>
                <a:lnTo>
                  <a:pt x="1176" y="1343"/>
                </a:lnTo>
                <a:lnTo>
                  <a:pt x="1177" y="1343"/>
                </a:lnTo>
                <a:lnTo>
                  <a:pt x="1178" y="1343"/>
                </a:lnTo>
                <a:lnTo>
                  <a:pt x="1179" y="1343"/>
                </a:lnTo>
                <a:lnTo>
                  <a:pt x="1181" y="1343"/>
                </a:lnTo>
                <a:lnTo>
                  <a:pt x="1182" y="1343"/>
                </a:lnTo>
                <a:lnTo>
                  <a:pt x="1183" y="1343"/>
                </a:lnTo>
                <a:lnTo>
                  <a:pt x="1184" y="1343"/>
                </a:lnTo>
                <a:lnTo>
                  <a:pt x="1185" y="1343"/>
                </a:lnTo>
                <a:lnTo>
                  <a:pt x="1186" y="1343"/>
                </a:lnTo>
                <a:lnTo>
                  <a:pt x="1187" y="1343"/>
                </a:lnTo>
                <a:lnTo>
                  <a:pt x="1189" y="1343"/>
                </a:lnTo>
                <a:lnTo>
                  <a:pt x="1190" y="1343"/>
                </a:lnTo>
                <a:lnTo>
                  <a:pt x="1191" y="1343"/>
                </a:lnTo>
                <a:lnTo>
                  <a:pt x="1192" y="1343"/>
                </a:lnTo>
                <a:lnTo>
                  <a:pt x="1193" y="1343"/>
                </a:lnTo>
                <a:lnTo>
                  <a:pt x="1194" y="1343"/>
                </a:lnTo>
                <a:lnTo>
                  <a:pt x="1195" y="1343"/>
                </a:lnTo>
                <a:lnTo>
                  <a:pt x="1197" y="1343"/>
                </a:lnTo>
                <a:lnTo>
                  <a:pt x="1198" y="1343"/>
                </a:lnTo>
                <a:lnTo>
                  <a:pt x="1199" y="1343"/>
                </a:lnTo>
                <a:lnTo>
                  <a:pt x="1200" y="1343"/>
                </a:lnTo>
                <a:lnTo>
                  <a:pt x="1201" y="1343"/>
                </a:lnTo>
                <a:lnTo>
                  <a:pt x="1202" y="1343"/>
                </a:lnTo>
                <a:lnTo>
                  <a:pt x="1203" y="1343"/>
                </a:lnTo>
                <a:lnTo>
                  <a:pt x="1204" y="1343"/>
                </a:lnTo>
                <a:lnTo>
                  <a:pt x="1206" y="1343"/>
                </a:lnTo>
                <a:lnTo>
                  <a:pt x="1207" y="1344"/>
                </a:lnTo>
                <a:lnTo>
                  <a:pt x="1208" y="1343"/>
                </a:lnTo>
                <a:lnTo>
                  <a:pt x="1209" y="1343"/>
                </a:lnTo>
                <a:lnTo>
                  <a:pt x="1210" y="1343"/>
                </a:lnTo>
                <a:lnTo>
                  <a:pt x="1211" y="1343"/>
                </a:lnTo>
                <a:lnTo>
                  <a:pt x="1212" y="1343"/>
                </a:lnTo>
                <a:lnTo>
                  <a:pt x="1214" y="1343"/>
                </a:lnTo>
                <a:lnTo>
                  <a:pt x="1215" y="1343"/>
                </a:lnTo>
                <a:lnTo>
                  <a:pt x="1216" y="1343"/>
                </a:lnTo>
                <a:lnTo>
                  <a:pt x="1217" y="1343"/>
                </a:lnTo>
                <a:lnTo>
                  <a:pt x="1218" y="1343"/>
                </a:lnTo>
                <a:lnTo>
                  <a:pt x="1219" y="1342"/>
                </a:lnTo>
                <a:lnTo>
                  <a:pt x="1220" y="1342"/>
                </a:lnTo>
                <a:lnTo>
                  <a:pt x="1222" y="1342"/>
                </a:lnTo>
                <a:lnTo>
                  <a:pt x="1223" y="1342"/>
                </a:lnTo>
                <a:lnTo>
                  <a:pt x="1224" y="1342"/>
                </a:lnTo>
                <a:lnTo>
                  <a:pt x="1225" y="1342"/>
                </a:lnTo>
                <a:lnTo>
                  <a:pt x="1226" y="1341"/>
                </a:lnTo>
                <a:lnTo>
                  <a:pt x="1227" y="1341"/>
                </a:lnTo>
                <a:lnTo>
                  <a:pt x="1228" y="1341"/>
                </a:lnTo>
                <a:lnTo>
                  <a:pt x="1229" y="1341"/>
                </a:lnTo>
                <a:lnTo>
                  <a:pt x="1231" y="1341"/>
                </a:lnTo>
                <a:lnTo>
                  <a:pt x="1232" y="1341"/>
                </a:lnTo>
                <a:lnTo>
                  <a:pt x="1233" y="1341"/>
                </a:lnTo>
                <a:lnTo>
                  <a:pt x="1234" y="1341"/>
                </a:lnTo>
                <a:lnTo>
                  <a:pt x="1235" y="1341"/>
                </a:lnTo>
                <a:lnTo>
                  <a:pt x="1236" y="1341"/>
                </a:lnTo>
                <a:lnTo>
                  <a:pt x="1237" y="1341"/>
                </a:lnTo>
                <a:lnTo>
                  <a:pt x="1239" y="1341"/>
                </a:lnTo>
                <a:lnTo>
                  <a:pt x="1240" y="1341"/>
                </a:lnTo>
                <a:lnTo>
                  <a:pt x="1241" y="1341"/>
                </a:lnTo>
                <a:lnTo>
                  <a:pt x="1242" y="1341"/>
                </a:lnTo>
                <a:lnTo>
                  <a:pt x="1243" y="1341"/>
                </a:lnTo>
                <a:lnTo>
                  <a:pt x="1244" y="1342"/>
                </a:lnTo>
                <a:lnTo>
                  <a:pt x="1245" y="1342"/>
                </a:lnTo>
                <a:lnTo>
                  <a:pt x="1246" y="1342"/>
                </a:lnTo>
                <a:lnTo>
                  <a:pt x="1248" y="1342"/>
                </a:lnTo>
                <a:lnTo>
                  <a:pt x="1249" y="1342"/>
                </a:lnTo>
                <a:lnTo>
                  <a:pt x="1250" y="1343"/>
                </a:lnTo>
                <a:lnTo>
                  <a:pt x="1251" y="1343"/>
                </a:lnTo>
                <a:lnTo>
                  <a:pt x="1252" y="1342"/>
                </a:lnTo>
                <a:lnTo>
                  <a:pt x="1253" y="1342"/>
                </a:lnTo>
                <a:lnTo>
                  <a:pt x="1254" y="1343"/>
                </a:lnTo>
                <a:lnTo>
                  <a:pt x="1256" y="1343"/>
                </a:lnTo>
                <a:lnTo>
                  <a:pt x="1257" y="1342"/>
                </a:lnTo>
                <a:lnTo>
                  <a:pt x="1258" y="1342"/>
                </a:lnTo>
                <a:lnTo>
                  <a:pt x="1259" y="1343"/>
                </a:lnTo>
                <a:lnTo>
                  <a:pt x="1260" y="1343"/>
                </a:lnTo>
                <a:lnTo>
                  <a:pt x="1261" y="1343"/>
                </a:lnTo>
                <a:lnTo>
                  <a:pt x="1262" y="1343"/>
                </a:lnTo>
                <a:lnTo>
                  <a:pt x="1264" y="1342"/>
                </a:lnTo>
                <a:lnTo>
                  <a:pt x="1265" y="1342"/>
                </a:lnTo>
                <a:lnTo>
                  <a:pt x="1266" y="1342"/>
                </a:lnTo>
                <a:lnTo>
                  <a:pt x="1267" y="1342"/>
                </a:lnTo>
                <a:lnTo>
                  <a:pt x="1268" y="1342"/>
                </a:lnTo>
                <a:lnTo>
                  <a:pt x="1269" y="1342"/>
                </a:lnTo>
                <a:lnTo>
                  <a:pt x="1270" y="1342"/>
                </a:lnTo>
                <a:lnTo>
                  <a:pt x="1271" y="1342"/>
                </a:lnTo>
                <a:lnTo>
                  <a:pt x="1273" y="1342"/>
                </a:lnTo>
                <a:lnTo>
                  <a:pt x="1274" y="1342"/>
                </a:lnTo>
                <a:lnTo>
                  <a:pt x="1275" y="1342"/>
                </a:lnTo>
                <a:lnTo>
                  <a:pt x="1276" y="1342"/>
                </a:lnTo>
                <a:lnTo>
                  <a:pt x="1277" y="1342"/>
                </a:lnTo>
                <a:lnTo>
                  <a:pt x="1278" y="1342"/>
                </a:lnTo>
                <a:lnTo>
                  <a:pt x="1279" y="1342"/>
                </a:lnTo>
                <a:lnTo>
                  <a:pt x="1281" y="1342"/>
                </a:lnTo>
                <a:lnTo>
                  <a:pt x="1282" y="1342"/>
                </a:lnTo>
                <a:lnTo>
                  <a:pt x="1283" y="1342"/>
                </a:lnTo>
                <a:lnTo>
                  <a:pt x="1284" y="1342"/>
                </a:lnTo>
                <a:lnTo>
                  <a:pt x="1285" y="1342"/>
                </a:lnTo>
                <a:lnTo>
                  <a:pt x="1286" y="1342"/>
                </a:lnTo>
                <a:lnTo>
                  <a:pt x="1287" y="1342"/>
                </a:lnTo>
                <a:lnTo>
                  <a:pt x="1289" y="1342"/>
                </a:lnTo>
                <a:lnTo>
                  <a:pt x="1290" y="1342"/>
                </a:lnTo>
                <a:lnTo>
                  <a:pt x="1291" y="1343"/>
                </a:lnTo>
                <a:lnTo>
                  <a:pt x="1292" y="1342"/>
                </a:lnTo>
                <a:lnTo>
                  <a:pt x="1293" y="1342"/>
                </a:lnTo>
                <a:lnTo>
                  <a:pt x="1294" y="1342"/>
                </a:lnTo>
                <a:lnTo>
                  <a:pt x="1295" y="1343"/>
                </a:lnTo>
                <a:lnTo>
                  <a:pt x="1296" y="1343"/>
                </a:lnTo>
                <a:lnTo>
                  <a:pt x="1298" y="1343"/>
                </a:lnTo>
                <a:lnTo>
                  <a:pt x="1299" y="1343"/>
                </a:lnTo>
                <a:lnTo>
                  <a:pt x="1300" y="1343"/>
                </a:lnTo>
                <a:lnTo>
                  <a:pt x="1301" y="1343"/>
                </a:lnTo>
                <a:lnTo>
                  <a:pt x="1302" y="1343"/>
                </a:lnTo>
                <a:lnTo>
                  <a:pt x="1303" y="1343"/>
                </a:lnTo>
                <a:lnTo>
                  <a:pt x="1304" y="1343"/>
                </a:lnTo>
                <a:lnTo>
                  <a:pt x="1306" y="1343"/>
                </a:lnTo>
                <a:lnTo>
                  <a:pt x="1307" y="1343"/>
                </a:lnTo>
                <a:lnTo>
                  <a:pt x="1308" y="1343"/>
                </a:lnTo>
                <a:lnTo>
                  <a:pt x="1309" y="1343"/>
                </a:lnTo>
                <a:lnTo>
                  <a:pt x="1310" y="1343"/>
                </a:lnTo>
                <a:lnTo>
                  <a:pt x="1311" y="1343"/>
                </a:lnTo>
                <a:lnTo>
                  <a:pt x="1312" y="1343"/>
                </a:lnTo>
                <a:lnTo>
                  <a:pt x="1314" y="1343"/>
                </a:lnTo>
                <a:lnTo>
                  <a:pt x="1315" y="1343"/>
                </a:lnTo>
                <a:lnTo>
                  <a:pt x="1316" y="1343"/>
                </a:lnTo>
                <a:lnTo>
                  <a:pt x="1317" y="1343"/>
                </a:lnTo>
                <a:lnTo>
                  <a:pt x="1318" y="1344"/>
                </a:lnTo>
                <a:lnTo>
                  <a:pt x="1319" y="1343"/>
                </a:lnTo>
                <a:lnTo>
                  <a:pt x="1320" y="1344"/>
                </a:lnTo>
                <a:lnTo>
                  <a:pt x="1321" y="1343"/>
                </a:lnTo>
                <a:lnTo>
                  <a:pt x="1323" y="1344"/>
                </a:lnTo>
                <a:lnTo>
                  <a:pt x="1324" y="1343"/>
                </a:lnTo>
                <a:lnTo>
                  <a:pt x="1325" y="1344"/>
                </a:lnTo>
                <a:lnTo>
                  <a:pt x="1326" y="1344"/>
                </a:lnTo>
                <a:lnTo>
                  <a:pt x="1327" y="1343"/>
                </a:lnTo>
                <a:lnTo>
                  <a:pt x="1328" y="1343"/>
                </a:lnTo>
                <a:lnTo>
                  <a:pt x="1329" y="1343"/>
                </a:lnTo>
                <a:lnTo>
                  <a:pt x="1331" y="1344"/>
                </a:lnTo>
                <a:lnTo>
                  <a:pt x="1332" y="1343"/>
                </a:lnTo>
                <a:lnTo>
                  <a:pt x="1333" y="1343"/>
                </a:lnTo>
                <a:lnTo>
                  <a:pt x="1334" y="1343"/>
                </a:lnTo>
                <a:lnTo>
                  <a:pt x="1335" y="1343"/>
                </a:lnTo>
                <a:lnTo>
                  <a:pt x="1336" y="1343"/>
                </a:lnTo>
                <a:lnTo>
                  <a:pt x="1337" y="1343"/>
                </a:lnTo>
                <a:lnTo>
                  <a:pt x="1338" y="1344"/>
                </a:lnTo>
                <a:lnTo>
                  <a:pt x="1340" y="1343"/>
                </a:lnTo>
                <a:lnTo>
                  <a:pt x="1341" y="1343"/>
                </a:lnTo>
                <a:lnTo>
                  <a:pt x="1342" y="1343"/>
                </a:lnTo>
                <a:lnTo>
                  <a:pt x="1343" y="1343"/>
                </a:lnTo>
                <a:lnTo>
                  <a:pt x="1344" y="1343"/>
                </a:lnTo>
                <a:lnTo>
                  <a:pt x="1345" y="1343"/>
                </a:lnTo>
                <a:lnTo>
                  <a:pt x="1346" y="1343"/>
                </a:lnTo>
                <a:lnTo>
                  <a:pt x="1348" y="1344"/>
                </a:lnTo>
                <a:lnTo>
                  <a:pt x="1349" y="1344"/>
                </a:lnTo>
                <a:lnTo>
                  <a:pt x="1350" y="1343"/>
                </a:lnTo>
                <a:lnTo>
                  <a:pt x="1351" y="1343"/>
                </a:lnTo>
                <a:lnTo>
                  <a:pt x="1352" y="1343"/>
                </a:lnTo>
                <a:lnTo>
                  <a:pt x="1353" y="1343"/>
                </a:lnTo>
                <a:lnTo>
                  <a:pt x="1354" y="1343"/>
                </a:lnTo>
                <a:lnTo>
                  <a:pt x="1356" y="1343"/>
                </a:lnTo>
                <a:lnTo>
                  <a:pt x="1357" y="1343"/>
                </a:lnTo>
                <a:lnTo>
                  <a:pt x="1358" y="1343"/>
                </a:lnTo>
                <a:lnTo>
                  <a:pt x="1359" y="1343"/>
                </a:lnTo>
                <a:lnTo>
                  <a:pt x="1360" y="1343"/>
                </a:lnTo>
                <a:lnTo>
                  <a:pt x="1361" y="1343"/>
                </a:lnTo>
                <a:lnTo>
                  <a:pt x="1362" y="1343"/>
                </a:lnTo>
                <a:lnTo>
                  <a:pt x="1363" y="1343"/>
                </a:lnTo>
                <a:lnTo>
                  <a:pt x="1365" y="1343"/>
                </a:lnTo>
                <a:lnTo>
                  <a:pt x="1366" y="1343"/>
                </a:lnTo>
                <a:lnTo>
                  <a:pt x="1367" y="1343"/>
                </a:lnTo>
                <a:lnTo>
                  <a:pt x="1368" y="1343"/>
                </a:lnTo>
                <a:lnTo>
                  <a:pt x="1369" y="1343"/>
                </a:lnTo>
                <a:lnTo>
                  <a:pt x="1370" y="1343"/>
                </a:lnTo>
                <a:lnTo>
                  <a:pt x="1371" y="1343"/>
                </a:lnTo>
                <a:lnTo>
                  <a:pt x="1373" y="1343"/>
                </a:lnTo>
                <a:lnTo>
                  <a:pt x="1374" y="1343"/>
                </a:lnTo>
                <a:lnTo>
                  <a:pt x="1375" y="1343"/>
                </a:lnTo>
                <a:lnTo>
                  <a:pt x="1376" y="1343"/>
                </a:lnTo>
                <a:lnTo>
                  <a:pt x="1377" y="1343"/>
                </a:lnTo>
                <a:lnTo>
                  <a:pt x="1378" y="1343"/>
                </a:lnTo>
                <a:lnTo>
                  <a:pt x="1379" y="1343"/>
                </a:lnTo>
                <a:lnTo>
                  <a:pt x="1381" y="1343"/>
                </a:lnTo>
                <a:lnTo>
                  <a:pt x="1382" y="1343"/>
                </a:lnTo>
                <a:lnTo>
                  <a:pt x="1383" y="1343"/>
                </a:lnTo>
                <a:lnTo>
                  <a:pt x="1384" y="1343"/>
                </a:lnTo>
                <a:lnTo>
                  <a:pt x="1385" y="1343"/>
                </a:lnTo>
                <a:lnTo>
                  <a:pt x="1386" y="1343"/>
                </a:lnTo>
                <a:lnTo>
                  <a:pt x="1387" y="1343"/>
                </a:lnTo>
                <a:lnTo>
                  <a:pt x="1388" y="1343"/>
                </a:lnTo>
                <a:lnTo>
                  <a:pt x="1390" y="1343"/>
                </a:lnTo>
                <a:lnTo>
                  <a:pt x="1391" y="1343"/>
                </a:lnTo>
                <a:lnTo>
                  <a:pt x="1392" y="1343"/>
                </a:lnTo>
                <a:lnTo>
                  <a:pt x="1393" y="1343"/>
                </a:lnTo>
                <a:lnTo>
                  <a:pt x="1394" y="1343"/>
                </a:lnTo>
                <a:lnTo>
                  <a:pt x="1395" y="1343"/>
                </a:lnTo>
                <a:lnTo>
                  <a:pt x="1396" y="1343"/>
                </a:lnTo>
                <a:lnTo>
                  <a:pt x="1398" y="1343"/>
                </a:lnTo>
                <a:lnTo>
                  <a:pt x="1399" y="1343"/>
                </a:lnTo>
                <a:lnTo>
                  <a:pt x="1400" y="1343"/>
                </a:lnTo>
                <a:lnTo>
                  <a:pt x="1401" y="1343"/>
                </a:lnTo>
                <a:lnTo>
                  <a:pt x="1402" y="1343"/>
                </a:lnTo>
                <a:lnTo>
                  <a:pt x="1403" y="1343"/>
                </a:lnTo>
                <a:lnTo>
                  <a:pt x="1404" y="1342"/>
                </a:lnTo>
                <a:lnTo>
                  <a:pt x="1405" y="1342"/>
                </a:lnTo>
                <a:lnTo>
                  <a:pt x="1407" y="1342"/>
                </a:lnTo>
                <a:lnTo>
                  <a:pt x="1408" y="1342"/>
                </a:lnTo>
                <a:lnTo>
                  <a:pt x="1409" y="1342"/>
                </a:lnTo>
                <a:lnTo>
                  <a:pt x="1410" y="1343"/>
                </a:lnTo>
                <a:lnTo>
                  <a:pt x="1411" y="1343"/>
                </a:lnTo>
                <a:lnTo>
                  <a:pt x="1412" y="1343"/>
                </a:lnTo>
                <a:lnTo>
                  <a:pt x="1413" y="1343"/>
                </a:lnTo>
                <a:lnTo>
                  <a:pt x="1415" y="1343"/>
                </a:lnTo>
                <a:lnTo>
                  <a:pt x="1416" y="1342"/>
                </a:lnTo>
                <a:lnTo>
                  <a:pt x="1417" y="1342"/>
                </a:lnTo>
                <a:lnTo>
                  <a:pt x="1418" y="1342"/>
                </a:lnTo>
                <a:lnTo>
                  <a:pt x="1419" y="1343"/>
                </a:lnTo>
                <a:lnTo>
                  <a:pt x="1420" y="1342"/>
                </a:lnTo>
                <a:lnTo>
                  <a:pt x="1421" y="1342"/>
                </a:lnTo>
                <a:lnTo>
                  <a:pt x="1423" y="1342"/>
                </a:lnTo>
                <a:lnTo>
                  <a:pt x="1424" y="1342"/>
                </a:lnTo>
                <a:lnTo>
                  <a:pt x="1425" y="1342"/>
                </a:lnTo>
                <a:lnTo>
                  <a:pt x="1426" y="1343"/>
                </a:lnTo>
                <a:lnTo>
                  <a:pt x="1427" y="1343"/>
                </a:lnTo>
                <a:lnTo>
                  <a:pt x="1428" y="1342"/>
                </a:lnTo>
                <a:lnTo>
                  <a:pt x="1429" y="1343"/>
                </a:lnTo>
                <a:lnTo>
                  <a:pt x="1430" y="1343"/>
                </a:lnTo>
                <a:lnTo>
                  <a:pt x="1432" y="1342"/>
                </a:lnTo>
                <a:lnTo>
                  <a:pt x="1433" y="1342"/>
                </a:lnTo>
                <a:lnTo>
                  <a:pt x="1434" y="1342"/>
                </a:lnTo>
                <a:lnTo>
                  <a:pt x="1435" y="1342"/>
                </a:lnTo>
                <a:lnTo>
                  <a:pt x="1436" y="1342"/>
                </a:lnTo>
                <a:lnTo>
                  <a:pt x="1437" y="1342"/>
                </a:lnTo>
                <a:lnTo>
                  <a:pt x="1438" y="1342"/>
                </a:lnTo>
                <a:lnTo>
                  <a:pt x="1440" y="1342"/>
                </a:lnTo>
                <a:lnTo>
                  <a:pt x="1441" y="1342"/>
                </a:lnTo>
                <a:lnTo>
                  <a:pt x="1442" y="1343"/>
                </a:lnTo>
                <a:lnTo>
                  <a:pt x="1443" y="1343"/>
                </a:lnTo>
                <a:lnTo>
                  <a:pt x="1444" y="1343"/>
                </a:lnTo>
                <a:lnTo>
                  <a:pt x="1445" y="1342"/>
                </a:lnTo>
                <a:lnTo>
                  <a:pt x="1446" y="1342"/>
                </a:lnTo>
                <a:lnTo>
                  <a:pt x="1448" y="1342"/>
                </a:lnTo>
                <a:lnTo>
                  <a:pt x="1449" y="1343"/>
                </a:lnTo>
                <a:lnTo>
                  <a:pt x="1450" y="1342"/>
                </a:lnTo>
                <a:lnTo>
                  <a:pt x="1451" y="1342"/>
                </a:lnTo>
                <a:lnTo>
                  <a:pt x="1452" y="1342"/>
                </a:lnTo>
                <a:lnTo>
                  <a:pt x="1453" y="1342"/>
                </a:lnTo>
                <a:lnTo>
                  <a:pt x="1454" y="1342"/>
                </a:lnTo>
                <a:lnTo>
                  <a:pt x="1455" y="1342"/>
                </a:lnTo>
                <a:lnTo>
                  <a:pt x="1457" y="1342"/>
                </a:lnTo>
                <a:lnTo>
                  <a:pt x="1458" y="1342"/>
                </a:lnTo>
                <a:lnTo>
                  <a:pt x="1459" y="1341"/>
                </a:lnTo>
                <a:lnTo>
                  <a:pt x="1460" y="1341"/>
                </a:lnTo>
                <a:lnTo>
                  <a:pt x="1461" y="1340"/>
                </a:lnTo>
                <a:lnTo>
                  <a:pt x="1462" y="1340"/>
                </a:lnTo>
                <a:lnTo>
                  <a:pt x="1463" y="1339"/>
                </a:lnTo>
                <a:lnTo>
                  <a:pt x="1465" y="1338"/>
                </a:lnTo>
                <a:lnTo>
                  <a:pt x="1466" y="1336"/>
                </a:lnTo>
                <a:lnTo>
                  <a:pt x="1467" y="1334"/>
                </a:lnTo>
                <a:lnTo>
                  <a:pt x="1468" y="1332"/>
                </a:lnTo>
                <a:lnTo>
                  <a:pt x="1469" y="1329"/>
                </a:lnTo>
                <a:lnTo>
                  <a:pt x="1470" y="1325"/>
                </a:lnTo>
                <a:lnTo>
                  <a:pt x="1471" y="1321"/>
                </a:lnTo>
                <a:lnTo>
                  <a:pt x="1473" y="1315"/>
                </a:lnTo>
                <a:lnTo>
                  <a:pt x="1474" y="1308"/>
                </a:lnTo>
                <a:lnTo>
                  <a:pt x="1475" y="1299"/>
                </a:lnTo>
                <a:lnTo>
                  <a:pt x="1476" y="1289"/>
                </a:lnTo>
                <a:lnTo>
                  <a:pt x="1477" y="1277"/>
                </a:lnTo>
                <a:lnTo>
                  <a:pt x="1478" y="1261"/>
                </a:lnTo>
                <a:lnTo>
                  <a:pt x="1479" y="1244"/>
                </a:lnTo>
                <a:lnTo>
                  <a:pt x="1480" y="1223"/>
                </a:lnTo>
                <a:lnTo>
                  <a:pt x="1482" y="1198"/>
                </a:lnTo>
                <a:lnTo>
                  <a:pt x="1483" y="1170"/>
                </a:lnTo>
                <a:lnTo>
                  <a:pt x="1484" y="1138"/>
                </a:lnTo>
                <a:lnTo>
                  <a:pt x="1485" y="1101"/>
                </a:lnTo>
                <a:lnTo>
                  <a:pt x="1486" y="1060"/>
                </a:lnTo>
                <a:lnTo>
                  <a:pt x="1487" y="1014"/>
                </a:lnTo>
                <a:lnTo>
                  <a:pt x="1488" y="964"/>
                </a:lnTo>
                <a:lnTo>
                  <a:pt x="1490" y="909"/>
                </a:lnTo>
                <a:lnTo>
                  <a:pt x="1491" y="850"/>
                </a:lnTo>
                <a:lnTo>
                  <a:pt x="1492" y="787"/>
                </a:lnTo>
                <a:lnTo>
                  <a:pt x="1493" y="721"/>
                </a:lnTo>
                <a:lnTo>
                  <a:pt x="1494" y="652"/>
                </a:lnTo>
                <a:lnTo>
                  <a:pt x="1495" y="581"/>
                </a:lnTo>
                <a:lnTo>
                  <a:pt x="1496" y="509"/>
                </a:lnTo>
                <a:lnTo>
                  <a:pt x="1497" y="437"/>
                </a:lnTo>
                <a:lnTo>
                  <a:pt x="1499" y="367"/>
                </a:lnTo>
                <a:lnTo>
                  <a:pt x="1500" y="300"/>
                </a:lnTo>
                <a:lnTo>
                  <a:pt x="1501" y="237"/>
                </a:lnTo>
                <a:lnTo>
                  <a:pt x="1502" y="179"/>
                </a:lnTo>
                <a:lnTo>
                  <a:pt x="1503" y="128"/>
                </a:lnTo>
                <a:lnTo>
                  <a:pt x="1504" y="84"/>
                </a:lnTo>
                <a:lnTo>
                  <a:pt x="1505" y="48"/>
                </a:lnTo>
                <a:lnTo>
                  <a:pt x="1507" y="22"/>
                </a:lnTo>
                <a:lnTo>
                  <a:pt x="1508" y="6"/>
                </a:lnTo>
                <a:lnTo>
                  <a:pt x="1509" y="0"/>
                </a:lnTo>
                <a:lnTo>
                  <a:pt x="1510" y="4"/>
                </a:lnTo>
                <a:lnTo>
                  <a:pt x="1511" y="18"/>
                </a:lnTo>
                <a:lnTo>
                  <a:pt x="1512" y="41"/>
                </a:lnTo>
                <a:lnTo>
                  <a:pt x="1513" y="74"/>
                </a:lnTo>
                <a:lnTo>
                  <a:pt x="1515" y="115"/>
                </a:lnTo>
                <a:lnTo>
                  <a:pt x="1516" y="163"/>
                </a:lnTo>
                <a:lnTo>
                  <a:pt x="1517" y="217"/>
                </a:lnTo>
                <a:lnTo>
                  <a:pt x="1518" y="276"/>
                </a:lnTo>
                <a:lnTo>
                  <a:pt x="1519" y="340"/>
                </a:lnTo>
                <a:lnTo>
                  <a:pt x="1520" y="405"/>
                </a:lnTo>
                <a:lnTo>
                  <a:pt x="1521" y="472"/>
                </a:lnTo>
                <a:lnTo>
                  <a:pt x="1522" y="540"/>
                </a:lnTo>
                <a:lnTo>
                  <a:pt x="1524" y="607"/>
                </a:lnTo>
                <a:lnTo>
                  <a:pt x="1525" y="672"/>
                </a:lnTo>
                <a:lnTo>
                  <a:pt x="1526" y="735"/>
                </a:lnTo>
                <a:lnTo>
                  <a:pt x="1527" y="795"/>
                </a:lnTo>
                <a:lnTo>
                  <a:pt x="1528" y="852"/>
                </a:lnTo>
                <a:lnTo>
                  <a:pt x="1529" y="906"/>
                </a:lnTo>
                <a:lnTo>
                  <a:pt x="1530" y="955"/>
                </a:lnTo>
                <a:lnTo>
                  <a:pt x="1532" y="1000"/>
                </a:lnTo>
                <a:lnTo>
                  <a:pt x="1533" y="1041"/>
                </a:lnTo>
                <a:lnTo>
                  <a:pt x="1534" y="1079"/>
                </a:lnTo>
                <a:lnTo>
                  <a:pt x="1535" y="1112"/>
                </a:lnTo>
                <a:lnTo>
                  <a:pt x="1536" y="1142"/>
                </a:lnTo>
                <a:lnTo>
                  <a:pt x="1537" y="1168"/>
                </a:lnTo>
                <a:lnTo>
                  <a:pt x="1538" y="1192"/>
                </a:lnTo>
                <a:lnTo>
                  <a:pt x="1540" y="1212"/>
                </a:lnTo>
                <a:lnTo>
                  <a:pt x="1541" y="1230"/>
                </a:lnTo>
                <a:lnTo>
                  <a:pt x="1542" y="1245"/>
                </a:lnTo>
                <a:lnTo>
                  <a:pt x="1543" y="1258"/>
                </a:lnTo>
                <a:lnTo>
                  <a:pt x="1544" y="1270"/>
                </a:lnTo>
                <a:lnTo>
                  <a:pt x="1545" y="1280"/>
                </a:lnTo>
                <a:lnTo>
                  <a:pt x="1546" y="1289"/>
                </a:lnTo>
                <a:lnTo>
                  <a:pt x="1547" y="1296"/>
                </a:lnTo>
                <a:lnTo>
                  <a:pt x="1549" y="1303"/>
                </a:lnTo>
                <a:lnTo>
                  <a:pt x="1550" y="1308"/>
                </a:lnTo>
                <a:lnTo>
                  <a:pt x="1551" y="1313"/>
                </a:lnTo>
                <a:lnTo>
                  <a:pt x="1552" y="1317"/>
                </a:lnTo>
                <a:lnTo>
                  <a:pt x="1553" y="1321"/>
                </a:lnTo>
                <a:lnTo>
                  <a:pt x="1554" y="1324"/>
                </a:lnTo>
                <a:lnTo>
                  <a:pt x="1555" y="1326"/>
                </a:lnTo>
                <a:lnTo>
                  <a:pt x="1557" y="1328"/>
                </a:lnTo>
                <a:lnTo>
                  <a:pt x="1558" y="1330"/>
                </a:lnTo>
                <a:lnTo>
                  <a:pt x="1559" y="1332"/>
                </a:lnTo>
                <a:lnTo>
                  <a:pt x="1560" y="1333"/>
                </a:lnTo>
                <a:lnTo>
                  <a:pt x="1561" y="1334"/>
                </a:lnTo>
                <a:lnTo>
                  <a:pt x="1562" y="1335"/>
                </a:lnTo>
                <a:lnTo>
                  <a:pt x="1563" y="1336"/>
                </a:lnTo>
                <a:lnTo>
                  <a:pt x="1564" y="1337"/>
                </a:lnTo>
                <a:lnTo>
                  <a:pt x="1566" y="1337"/>
                </a:lnTo>
                <a:lnTo>
                  <a:pt x="1567" y="1338"/>
                </a:lnTo>
                <a:lnTo>
                  <a:pt x="1568" y="1338"/>
                </a:lnTo>
                <a:lnTo>
                  <a:pt x="1569" y="1339"/>
                </a:lnTo>
                <a:lnTo>
                  <a:pt x="1570" y="1339"/>
                </a:lnTo>
                <a:lnTo>
                  <a:pt x="1571" y="1339"/>
                </a:lnTo>
                <a:lnTo>
                  <a:pt x="1572" y="1340"/>
                </a:lnTo>
                <a:lnTo>
                  <a:pt x="1574" y="1340"/>
                </a:lnTo>
                <a:lnTo>
                  <a:pt x="1575" y="1340"/>
                </a:lnTo>
                <a:lnTo>
                  <a:pt x="1576" y="1340"/>
                </a:lnTo>
                <a:lnTo>
                  <a:pt x="1577" y="1341"/>
                </a:lnTo>
                <a:lnTo>
                  <a:pt x="1578" y="1341"/>
                </a:lnTo>
                <a:lnTo>
                  <a:pt x="1579" y="1341"/>
                </a:lnTo>
                <a:lnTo>
                  <a:pt x="1580" y="1341"/>
                </a:lnTo>
                <a:lnTo>
                  <a:pt x="1582" y="1341"/>
                </a:lnTo>
                <a:lnTo>
                  <a:pt x="1583" y="1341"/>
                </a:lnTo>
                <a:lnTo>
                  <a:pt x="1584" y="1341"/>
                </a:lnTo>
                <a:lnTo>
                  <a:pt x="1585" y="1341"/>
                </a:lnTo>
                <a:lnTo>
                  <a:pt x="1586" y="1342"/>
                </a:lnTo>
                <a:lnTo>
                  <a:pt x="1587" y="1342"/>
                </a:lnTo>
                <a:lnTo>
                  <a:pt x="1588" y="1342"/>
                </a:lnTo>
                <a:lnTo>
                  <a:pt x="1589" y="1342"/>
                </a:lnTo>
                <a:lnTo>
                  <a:pt x="1591" y="1342"/>
                </a:lnTo>
                <a:lnTo>
                  <a:pt x="1592" y="1342"/>
                </a:lnTo>
                <a:lnTo>
                  <a:pt x="1593" y="1342"/>
                </a:lnTo>
                <a:lnTo>
                  <a:pt x="1594" y="1342"/>
                </a:lnTo>
                <a:lnTo>
                  <a:pt x="1595" y="1342"/>
                </a:lnTo>
                <a:lnTo>
                  <a:pt x="1596" y="1342"/>
                </a:lnTo>
                <a:lnTo>
                  <a:pt x="1597" y="1342"/>
                </a:lnTo>
                <a:lnTo>
                  <a:pt x="1599" y="1342"/>
                </a:lnTo>
                <a:lnTo>
                  <a:pt x="1600" y="1342"/>
                </a:lnTo>
                <a:lnTo>
                  <a:pt x="1601" y="1342"/>
                </a:lnTo>
                <a:lnTo>
                  <a:pt x="1602" y="1342"/>
                </a:lnTo>
                <a:lnTo>
                  <a:pt x="1603" y="1342"/>
                </a:lnTo>
                <a:lnTo>
                  <a:pt x="1604" y="1342"/>
                </a:lnTo>
                <a:lnTo>
                  <a:pt x="1605" y="1342"/>
                </a:lnTo>
                <a:lnTo>
                  <a:pt x="1607" y="1342"/>
                </a:lnTo>
                <a:lnTo>
                  <a:pt x="1608" y="1342"/>
                </a:lnTo>
                <a:lnTo>
                  <a:pt x="1609" y="1342"/>
                </a:lnTo>
                <a:lnTo>
                  <a:pt x="1610" y="1342"/>
                </a:lnTo>
                <a:lnTo>
                  <a:pt x="1611" y="1342"/>
                </a:lnTo>
                <a:lnTo>
                  <a:pt x="1612" y="1342"/>
                </a:lnTo>
                <a:lnTo>
                  <a:pt x="1613" y="1342"/>
                </a:lnTo>
                <a:lnTo>
                  <a:pt x="1614" y="1342"/>
                </a:lnTo>
                <a:lnTo>
                  <a:pt x="1616" y="1342"/>
                </a:lnTo>
                <a:lnTo>
                  <a:pt x="1617" y="1342"/>
                </a:lnTo>
                <a:lnTo>
                  <a:pt x="1618" y="1342"/>
                </a:lnTo>
                <a:lnTo>
                  <a:pt x="1619" y="1342"/>
                </a:lnTo>
                <a:lnTo>
                  <a:pt x="1620" y="1342"/>
                </a:lnTo>
                <a:lnTo>
                  <a:pt x="1621" y="1342"/>
                </a:lnTo>
                <a:lnTo>
                  <a:pt x="1622" y="1342"/>
                </a:lnTo>
                <a:lnTo>
                  <a:pt x="1624" y="1342"/>
                </a:lnTo>
                <a:lnTo>
                  <a:pt x="1625" y="1342"/>
                </a:lnTo>
                <a:lnTo>
                  <a:pt x="1626" y="1342"/>
                </a:lnTo>
                <a:lnTo>
                  <a:pt x="1627" y="1342"/>
                </a:lnTo>
                <a:lnTo>
                  <a:pt x="1628" y="1342"/>
                </a:lnTo>
                <a:lnTo>
                  <a:pt x="1629" y="1342"/>
                </a:lnTo>
                <a:lnTo>
                  <a:pt x="1630" y="1342"/>
                </a:lnTo>
                <a:lnTo>
                  <a:pt x="1631" y="1341"/>
                </a:lnTo>
                <a:lnTo>
                  <a:pt x="1633" y="1341"/>
                </a:lnTo>
                <a:lnTo>
                  <a:pt x="1634" y="1341"/>
                </a:lnTo>
                <a:lnTo>
                  <a:pt x="1635" y="1341"/>
                </a:lnTo>
                <a:lnTo>
                  <a:pt x="1636" y="1341"/>
                </a:lnTo>
                <a:lnTo>
                  <a:pt x="1637" y="1341"/>
                </a:lnTo>
                <a:lnTo>
                  <a:pt x="1638" y="1341"/>
                </a:lnTo>
                <a:lnTo>
                  <a:pt x="1639" y="1341"/>
                </a:lnTo>
                <a:lnTo>
                  <a:pt x="1641" y="1341"/>
                </a:lnTo>
                <a:lnTo>
                  <a:pt x="1642" y="1341"/>
                </a:lnTo>
                <a:lnTo>
                  <a:pt x="1643" y="1340"/>
                </a:lnTo>
                <a:lnTo>
                  <a:pt x="1644" y="1340"/>
                </a:lnTo>
                <a:lnTo>
                  <a:pt x="1645" y="1340"/>
                </a:lnTo>
                <a:lnTo>
                  <a:pt x="1646" y="1340"/>
                </a:lnTo>
                <a:lnTo>
                  <a:pt x="1647" y="1339"/>
                </a:lnTo>
                <a:lnTo>
                  <a:pt x="1649" y="1339"/>
                </a:lnTo>
                <a:lnTo>
                  <a:pt x="1650" y="1339"/>
                </a:lnTo>
                <a:lnTo>
                  <a:pt x="1651" y="1339"/>
                </a:lnTo>
                <a:lnTo>
                  <a:pt x="1652" y="1339"/>
                </a:lnTo>
                <a:lnTo>
                  <a:pt x="1653" y="1339"/>
                </a:lnTo>
                <a:lnTo>
                  <a:pt x="1654" y="1339"/>
                </a:lnTo>
                <a:lnTo>
                  <a:pt x="1655" y="1339"/>
                </a:lnTo>
                <a:lnTo>
                  <a:pt x="1656" y="1339"/>
                </a:lnTo>
                <a:lnTo>
                  <a:pt x="1658" y="1339"/>
                </a:lnTo>
                <a:lnTo>
                  <a:pt x="1659" y="1339"/>
                </a:lnTo>
                <a:lnTo>
                  <a:pt x="1660" y="1339"/>
                </a:lnTo>
                <a:lnTo>
                  <a:pt x="1661" y="1339"/>
                </a:lnTo>
                <a:lnTo>
                  <a:pt x="1662" y="1339"/>
                </a:lnTo>
                <a:lnTo>
                  <a:pt x="1663" y="1339"/>
                </a:lnTo>
                <a:lnTo>
                  <a:pt x="1664" y="1339"/>
                </a:lnTo>
                <a:lnTo>
                  <a:pt x="1666" y="1339"/>
                </a:lnTo>
                <a:lnTo>
                  <a:pt x="1667" y="1339"/>
                </a:lnTo>
                <a:lnTo>
                  <a:pt x="1668" y="1339"/>
                </a:lnTo>
                <a:lnTo>
                  <a:pt x="1669" y="1339"/>
                </a:lnTo>
                <a:lnTo>
                  <a:pt x="1670" y="1339"/>
                </a:lnTo>
                <a:lnTo>
                  <a:pt x="1671" y="1340"/>
                </a:lnTo>
                <a:lnTo>
                  <a:pt x="1672" y="1340"/>
                </a:lnTo>
                <a:lnTo>
                  <a:pt x="1674" y="1340"/>
                </a:lnTo>
                <a:lnTo>
                  <a:pt x="1675" y="1340"/>
                </a:lnTo>
                <a:lnTo>
                  <a:pt x="1676" y="1341"/>
                </a:lnTo>
                <a:lnTo>
                  <a:pt x="1677" y="1341"/>
                </a:lnTo>
                <a:lnTo>
                  <a:pt x="1678" y="1341"/>
                </a:lnTo>
                <a:lnTo>
                  <a:pt x="1679" y="1341"/>
                </a:lnTo>
                <a:lnTo>
                  <a:pt x="1680" y="1341"/>
                </a:lnTo>
                <a:lnTo>
                  <a:pt x="1681" y="1341"/>
                </a:lnTo>
                <a:lnTo>
                  <a:pt x="1683" y="1342"/>
                </a:lnTo>
                <a:lnTo>
                  <a:pt x="1684" y="1342"/>
                </a:lnTo>
                <a:lnTo>
                  <a:pt x="1685" y="1342"/>
                </a:lnTo>
                <a:lnTo>
                  <a:pt x="1686" y="1342"/>
                </a:lnTo>
                <a:lnTo>
                  <a:pt x="1687" y="1342"/>
                </a:lnTo>
                <a:lnTo>
                  <a:pt x="1688" y="1342"/>
                </a:lnTo>
                <a:lnTo>
                  <a:pt x="1689" y="1342"/>
                </a:lnTo>
                <a:lnTo>
                  <a:pt x="1691" y="1342"/>
                </a:lnTo>
                <a:lnTo>
                  <a:pt x="1692" y="1343"/>
                </a:lnTo>
                <a:lnTo>
                  <a:pt x="1693" y="1343"/>
                </a:lnTo>
                <a:lnTo>
                  <a:pt x="1694" y="1343"/>
                </a:lnTo>
                <a:lnTo>
                  <a:pt x="1695" y="1343"/>
                </a:lnTo>
                <a:lnTo>
                  <a:pt x="1696" y="1343"/>
                </a:lnTo>
                <a:lnTo>
                  <a:pt x="1697" y="1343"/>
                </a:lnTo>
                <a:lnTo>
                  <a:pt x="1699" y="1343"/>
                </a:lnTo>
                <a:lnTo>
                  <a:pt x="1700" y="1343"/>
                </a:lnTo>
                <a:lnTo>
                  <a:pt x="1701" y="1343"/>
                </a:lnTo>
                <a:lnTo>
                  <a:pt x="1702" y="1343"/>
                </a:lnTo>
                <a:lnTo>
                  <a:pt x="1703" y="1343"/>
                </a:lnTo>
                <a:lnTo>
                  <a:pt x="1704" y="1343"/>
                </a:lnTo>
                <a:lnTo>
                  <a:pt x="1705" y="1343"/>
                </a:lnTo>
                <a:lnTo>
                  <a:pt x="1706" y="1343"/>
                </a:lnTo>
                <a:lnTo>
                  <a:pt x="1708" y="1343"/>
                </a:lnTo>
                <a:lnTo>
                  <a:pt x="1709" y="1343"/>
                </a:lnTo>
                <a:lnTo>
                  <a:pt x="1710" y="1343"/>
                </a:lnTo>
                <a:lnTo>
                  <a:pt x="1711" y="1343"/>
                </a:lnTo>
                <a:lnTo>
                  <a:pt x="1712" y="1343"/>
                </a:lnTo>
                <a:lnTo>
                  <a:pt x="1713" y="1343"/>
                </a:lnTo>
                <a:lnTo>
                  <a:pt x="1714" y="1343"/>
                </a:lnTo>
                <a:lnTo>
                  <a:pt x="1716" y="1343"/>
                </a:lnTo>
                <a:lnTo>
                  <a:pt x="1717" y="1343"/>
                </a:lnTo>
                <a:lnTo>
                  <a:pt x="1718" y="1343"/>
                </a:lnTo>
                <a:lnTo>
                  <a:pt x="1719" y="1343"/>
                </a:lnTo>
                <a:lnTo>
                  <a:pt x="1720" y="1343"/>
                </a:lnTo>
                <a:lnTo>
                  <a:pt x="1721" y="1343"/>
                </a:lnTo>
                <a:lnTo>
                  <a:pt x="1722" y="1343"/>
                </a:lnTo>
                <a:lnTo>
                  <a:pt x="1723" y="1343"/>
                </a:lnTo>
                <a:lnTo>
                  <a:pt x="1725" y="1343"/>
                </a:lnTo>
                <a:lnTo>
                  <a:pt x="1726" y="1343"/>
                </a:lnTo>
                <a:lnTo>
                  <a:pt x="1727" y="1343"/>
                </a:lnTo>
                <a:lnTo>
                  <a:pt x="1728" y="1343"/>
                </a:lnTo>
                <a:lnTo>
                  <a:pt x="1729" y="1343"/>
                </a:lnTo>
                <a:lnTo>
                  <a:pt x="1730" y="1343"/>
                </a:lnTo>
                <a:lnTo>
                  <a:pt x="1731" y="1342"/>
                </a:lnTo>
                <a:lnTo>
                  <a:pt x="1733" y="1343"/>
                </a:lnTo>
                <a:lnTo>
                  <a:pt x="1734" y="1342"/>
                </a:lnTo>
                <a:lnTo>
                  <a:pt x="1735" y="1342"/>
                </a:lnTo>
                <a:lnTo>
                  <a:pt x="1736" y="1343"/>
                </a:lnTo>
                <a:lnTo>
                  <a:pt x="1737" y="1342"/>
                </a:lnTo>
                <a:lnTo>
                  <a:pt x="1738" y="1342"/>
                </a:lnTo>
                <a:lnTo>
                  <a:pt x="1739" y="1342"/>
                </a:lnTo>
                <a:lnTo>
                  <a:pt x="1741" y="1342"/>
                </a:lnTo>
                <a:lnTo>
                  <a:pt x="1742" y="1342"/>
                </a:lnTo>
                <a:lnTo>
                  <a:pt x="1743" y="1342"/>
                </a:lnTo>
                <a:lnTo>
                  <a:pt x="1744" y="1342"/>
                </a:lnTo>
                <a:lnTo>
                  <a:pt x="1745" y="1342"/>
                </a:lnTo>
                <a:lnTo>
                  <a:pt x="1746" y="1342"/>
                </a:lnTo>
                <a:lnTo>
                  <a:pt x="1747" y="1342"/>
                </a:lnTo>
                <a:lnTo>
                  <a:pt x="1748" y="1342"/>
                </a:lnTo>
                <a:lnTo>
                  <a:pt x="1750" y="1342"/>
                </a:lnTo>
                <a:lnTo>
                  <a:pt x="1751" y="1342"/>
                </a:lnTo>
                <a:lnTo>
                  <a:pt x="1752" y="1342"/>
                </a:lnTo>
                <a:lnTo>
                  <a:pt x="1753" y="1343"/>
                </a:lnTo>
                <a:lnTo>
                  <a:pt x="1754" y="1343"/>
                </a:lnTo>
                <a:lnTo>
                  <a:pt x="1755" y="1342"/>
                </a:lnTo>
                <a:lnTo>
                  <a:pt x="1756" y="1342"/>
                </a:lnTo>
                <a:lnTo>
                  <a:pt x="1758" y="1342"/>
                </a:lnTo>
                <a:lnTo>
                  <a:pt x="1759" y="1342"/>
                </a:lnTo>
                <a:lnTo>
                  <a:pt x="1760" y="1342"/>
                </a:lnTo>
                <a:lnTo>
                  <a:pt x="1761" y="1342"/>
                </a:lnTo>
                <a:lnTo>
                  <a:pt x="1762" y="1342"/>
                </a:lnTo>
                <a:lnTo>
                  <a:pt x="1763" y="1342"/>
                </a:lnTo>
                <a:lnTo>
                  <a:pt x="1764" y="1342"/>
                </a:lnTo>
                <a:lnTo>
                  <a:pt x="1766" y="1342"/>
                </a:lnTo>
                <a:lnTo>
                  <a:pt x="1767" y="1342"/>
                </a:lnTo>
                <a:lnTo>
                  <a:pt x="1768" y="1342"/>
                </a:lnTo>
                <a:lnTo>
                  <a:pt x="1769" y="1342"/>
                </a:lnTo>
                <a:lnTo>
                  <a:pt x="1770" y="1343"/>
                </a:lnTo>
                <a:lnTo>
                  <a:pt x="1771" y="1343"/>
                </a:lnTo>
                <a:lnTo>
                  <a:pt x="1772" y="1343"/>
                </a:lnTo>
                <a:lnTo>
                  <a:pt x="1773" y="1343"/>
                </a:lnTo>
                <a:lnTo>
                  <a:pt x="1775" y="1343"/>
                </a:lnTo>
                <a:lnTo>
                  <a:pt x="1776" y="1343"/>
                </a:lnTo>
                <a:lnTo>
                  <a:pt x="1777" y="1343"/>
                </a:lnTo>
                <a:lnTo>
                  <a:pt x="1778" y="1342"/>
                </a:lnTo>
                <a:lnTo>
                  <a:pt x="1779" y="1343"/>
                </a:lnTo>
                <a:lnTo>
                  <a:pt x="1780" y="1343"/>
                </a:lnTo>
                <a:lnTo>
                  <a:pt x="1781" y="1343"/>
                </a:lnTo>
                <a:lnTo>
                  <a:pt x="1783" y="1343"/>
                </a:lnTo>
                <a:lnTo>
                  <a:pt x="1784" y="1343"/>
                </a:lnTo>
                <a:lnTo>
                  <a:pt x="1785" y="1343"/>
                </a:lnTo>
                <a:lnTo>
                  <a:pt x="1786" y="1343"/>
                </a:lnTo>
                <a:lnTo>
                  <a:pt x="1787" y="1343"/>
                </a:lnTo>
                <a:lnTo>
                  <a:pt x="1788" y="1343"/>
                </a:lnTo>
                <a:lnTo>
                  <a:pt x="1789" y="1342"/>
                </a:lnTo>
                <a:lnTo>
                  <a:pt x="1790" y="1343"/>
                </a:lnTo>
                <a:lnTo>
                  <a:pt x="1792" y="1342"/>
                </a:lnTo>
                <a:lnTo>
                  <a:pt x="1793" y="1342"/>
                </a:lnTo>
                <a:lnTo>
                  <a:pt x="1794" y="1342"/>
                </a:lnTo>
                <a:lnTo>
                  <a:pt x="1795" y="1342"/>
                </a:lnTo>
                <a:lnTo>
                  <a:pt x="1796" y="1341"/>
                </a:lnTo>
                <a:lnTo>
                  <a:pt x="1797" y="1341"/>
                </a:lnTo>
                <a:lnTo>
                  <a:pt x="1798" y="1340"/>
                </a:lnTo>
                <a:lnTo>
                  <a:pt x="1800" y="1340"/>
                </a:lnTo>
                <a:lnTo>
                  <a:pt x="1801" y="1339"/>
                </a:lnTo>
                <a:lnTo>
                  <a:pt x="1802" y="1339"/>
                </a:lnTo>
                <a:lnTo>
                  <a:pt x="1803" y="1337"/>
                </a:lnTo>
                <a:lnTo>
                  <a:pt x="1804" y="1336"/>
                </a:lnTo>
                <a:lnTo>
                  <a:pt x="1805" y="1335"/>
                </a:lnTo>
                <a:lnTo>
                  <a:pt x="1806" y="1333"/>
                </a:lnTo>
                <a:lnTo>
                  <a:pt x="1808" y="1331"/>
                </a:lnTo>
                <a:lnTo>
                  <a:pt x="1809" y="1328"/>
                </a:lnTo>
                <a:lnTo>
                  <a:pt x="1810" y="1325"/>
                </a:lnTo>
                <a:lnTo>
                  <a:pt x="1811" y="1321"/>
                </a:lnTo>
                <a:lnTo>
                  <a:pt x="1812" y="1317"/>
                </a:lnTo>
                <a:lnTo>
                  <a:pt x="1813" y="1312"/>
                </a:lnTo>
                <a:lnTo>
                  <a:pt x="1814" y="1306"/>
                </a:lnTo>
                <a:lnTo>
                  <a:pt x="1815" y="1299"/>
                </a:lnTo>
                <a:lnTo>
                  <a:pt x="1817" y="1291"/>
                </a:lnTo>
                <a:lnTo>
                  <a:pt x="1818" y="1282"/>
                </a:lnTo>
                <a:lnTo>
                  <a:pt x="1819" y="1271"/>
                </a:lnTo>
                <a:lnTo>
                  <a:pt x="1820" y="1260"/>
                </a:lnTo>
                <a:lnTo>
                  <a:pt x="1821" y="1247"/>
                </a:lnTo>
                <a:lnTo>
                  <a:pt x="1822" y="1232"/>
                </a:lnTo>
                <a:lnTo>
                  <a:pt x="1823" y="1215"/>
                </a:lnTo>
                <a:lnTo>
                  <a:pt x="1825" y="1196"/>
                </a:lnTo>
                <a:lnTo>
                  <a:pt x="1826" y="1176"/>
                </a:lnTo>
                <a:lnTo>
                  <a:pt x="1827" y="1154"/>
                </a:lnTo>
                <a:lnTo>
                  <a:pt x="1828" y="1130"/>
                </a:lnTo>
                <a:lnTo>
                  <a:pt x="1829" y="1104"/>
                </a:lnTo>
                <a:lnTo>
                  <a:pt x="1830" y="1076"/>
                </a:lnTo>
                <a:lnTo>
                  <a:pt x="1831" y="1047"/>
                </a:lnTo>
                <a:lnTo>
                  <a:pt x="1833" y="1015"/>
                </a:lnTo>
                <a:lnTo>
                  <a:pt x="1834" y="982"/>
                </a:lnTo>
                <a:lnTo>
                  <a:pt x="1835" y="948"/>
                </a:lnTo>
                <a:lnTo>
                  <a:pt x="1836" y="913"/>
                </a:lnTo>
                <a:lnTo>
                  <a:pt x="1837" y="877"/>
                </a:lnTo>
                <a:lnTo>
                  <a:pt x="1838" y="841"/>
                </a:lnTo>
                <a:lnTo>
                  <a:pt x="1839" y="804"/>
                </a:lnTo>
                <a:lnTo>
                  <a:pt x="1840" y="768"/>
                </a:lnTo>
                <a:lnTo>
                  <a:pt x="1842" y="734"/>
                </a:lnTo>
                <a:lnTo>
                  <a:pt x="1843" y="699"/>
                </a:lnTo>
                <a:lnTo>
                  <a:pt x="1844" y="667"/>
                </a:lnTo>
                <a:lnTo>
                  <a:pt x="1845" y="637"/>
                </a:lnTo>
                <a:lnTo>
                  <a:pt x="1846" y="610"/>
                </a:lnTo>
                <a:lnTo>
                  <a:pt x="1847" y="585"/>
                </a:lnTo>
                <a:lnTo>
                  <a:pt x="1848" y="563"/>
                </a:lnTo>
                <a:lnTo>
                  <a:pt x="1850" y="546"/>
                </a:lnTo>
                <a:lnTo>
                  <a:pt x="1851" y="532"/>
                </a:lnTo>
                <a:lnTo>
                  <a:pt x="1852" y="522"/>
                </a:lnTo>
                <a:lnTo>
                  <a:pt x="1853" y="516"/>
                </a:lnTo>
                <a:lnTo>
                  <a:pt x="1854" y="514"/>
                </a:lnTo>
                <a:lnTo>
                  <a:pt x="1855" y="517"/>
                </a:lnTo>
                <a:lnTo>
                  <a:pt x="1856" y="524"/>
                </a:lnTo>
                <a:lnTo>
                  <a:pt x="1858" y="535"/>
                </a:lnTo>
                <a:lnTo>
                  <a:pt x="1859" y="549"/>
                </a:lnTo>
                <a:lnTo>
                  <a:pt x="1860" y="568"/>
                </a:lnTo>
                <a:lnTo>
                  <a:pt x="1861" y="590"/>
                </a:lnTo>
                <a:lnTo>
                  <a:pt x="1862" y="614"/>
                </a:lnTo>
                <a:lnTo>
                  <a:pt x="1863" y="641"/>
                </a:lnTo>
                <a:lnTo>
                  <a:pt x="1864" y="671"/>
                </a:lnTo>
                <a:lnTo>
                  <a:pt x="1865" y="702"/>
                </a:lnTo>
                <a:lnTo>
                  <a:pt x="1867" y="734"/>
                </a:lnTo>
                <a:lnTo>
                  <a:pt x="1868" y="768"/>
                </a:lnTo>
                <a:lnTo>
                  <a:pt x="1869" y="802"/>
                </a:lnTo>
                <a:lnTo>
                  <a:pt x="1870" y="836"/>
                </a:lnTo>
                <a:lnTo>
                  <a:pt x="1871" y="870"/>
                </a:lnTo>
                <a:lnTo>
                  <a:pt x="1872" y="904"/>
                </a:lnTo>
                <a:lnTo>
                  <a:pt x="1873" y="937"/>
                </a:lnTo>
                <a:lnTo>
                  <a:pt x="1875" y="969"/>
                </a:lnTo>
                <a:lnTo>
                  <a:pt x="1876" y="999"/>
                </a:lnTo>
                <a:lnTo>
                  <a:pt x="1877" y="1028"/>
                </a:lnTo>
                <a:lnTo>
                  <a:pt x="1878" y="1056"/>
                </a:lnTo>
                <a:lnTo>
                  <a:pt x="1879" y="1082"/>
                </a:lnTo>
                <a:lnTo>
                  <a:pt x="1880" y="1107"/>
                </a:lnTo>
                <a:lnTo>
                  <a:pt x="1881" y="1129"/>
                </a:lnTo>
                <a:lnTo>
                  <a:pt x="1882" y="1150"/>
                </a:lnTo>
                <a:lnTo>
                  <a:pt x="1884" y="1169"/>
                </a:lnTo>
                <a:lnTo>
                  <a:pt x="1885" y="1186"/>
                </a:lnTo>
                <a:lnTo>
                  <a:pt x="1886" y="1202"/>
                </a:lnTo>
                <a:lnTo>
                  <a:pt x="1887" y="1216"/>
                </a:lnTo>
                <a:lnTo>
                  <a:pt x="1888" y="1229"/>
                </a:lnTo>
                <a:lnTo>
                  <a:pt x="1889" y="1240"/>
                </a:lnTo>
                <a:lnTo>
                  <a:pt x="1890" y="1249"/>
                </a:lnTo>
                <a:lnTo>
                  <a:pt x="1892" y="1258"/>
                </a:lnTo>
                <a:lnTo>
                  <a:pt x="1893" y="1264"/>
                </a:lnTo>
                <a:lnTo>
                  <a:pt x="1894" y="1270"/>
                </a:lnTo>
                <a:lnTo>
                  <a:pt x="1895" y="1274"/>
                </a:lnTo>
                <a:lnTo>
                  <a:pt x="1896" y="1278"/>
                </a:lnTo>
                <a:lnTo>
                  <a:pt x="1897" y="1280"/>
                </a:lnTo>
                <a:lnTo>
                  <a:pt x="1898" y="1281"/>
                </a:lnTo>
                <a:lnTo>
                  <a:pt x="1900" y="1281"/>
                </a:lnTo>
                <a:lnTo>
                  <a:pt x="1901" y="1280"/>
                </a:lnTo>
                <a:lnTo>
                  <a:pt x="1902" y="1278"/>
                </a:lnTo>
                <a:lnTo>
                  <a:pt x="1903" y="1274"/>
                </a:lnTo>
                <a:lnTo>
                  <a:pt x="1904" y="1270"/>
                </a:lnTo>
                <a:lnTo>
                  <a:pt x="1905" y="1265"/>
                </a:lnTo>
                <a:lnTo>
                  <a:pt x="1906" y="1258"/>
                </a:lnTo>
                <a:lnTo>
                  <a:pt x="1907" y="1250"/>
                </a:lnTo>
                <a:lnTo>
                  <a:pt x="1909" y="1241"/>
                </a:lnTo>
                <a:lnTo>
                  <a:pt x="1910" y="1231"/>
                </a:lnTo>
                <a:lnTo>
                  <a:pt x="1911" y="1220"/>
                </a:lnTo>
                <a:lnTo>
                  <a:pt x="1912" y="1208"/>
                </a:lnTo>
                <a:lnTo>
                  <a:pt x="1913" y="1195"/>
                </a:lnTo>
                <a:lnTo>
                  <a:pt x="1914" y="1181"/>
                </a:lnTo>
                <a:lnTo>
                  <a:pt x="1915" y="1165"/>
                </a:lnTo>
                <a:lnTo>
                  <a:pt x="1917" y="1149"/>
                </a:lnTo>
                <a:lnTo>
                  <a:pt x="1918" y="1132"/>
                </a:lnTo>
                <a:lnTo>
                  <a:pt x="1919" y="1113"/>
                </a:lnTo>
                <a:lnTo>
                  <a:pt x="1920" y="1095"/>
                </a:lnTo>
                <a:lnTo>
                  <a:pt x="1921" y="1076"/>
                </a:lnTo>
                <a:lnTo>
                  <a:pt x="1922" y="1056"/>
                </a:lnTo>
                <a:lnTo>
                  <a:pt x="1923" y="1036"/>
                </a:lnTo>
                <a:lnTo>
                  <a:pt x="1925" y="1016"/>
                </a:lnTo>
                <a:lnTo>
                  <a:pt x="1926" y="997"/>
                </a:lnTo>
                <a:lnTo>
                  <a:pt x="1927" y="977"/>
                </a:lnTo>
                <a:lnTo>
                  <a:pt x="1928" y="958"/>
                </a:lnTo>
                <a:lnTo>
                  <a:pt x="1929" y="940"/>
                </a:lnTo>
                <a:lnTo>
                  <a:pt x="1930" y="923"/>
                </a:lnTo>
                <a:lnTo>
                  <a:pt x="1931" y="907"/>
                </a:lnTo>
                <a:lnTo>
                  <a:pt x="1932" y="892"/>
                </a:lnTo>
                <a:lnTo>
                  <a:pt x="1934" y="879"/>
                </a:lnTo>
                <a:lnTo>
                  <a:pt x="1935" y="867"/>
                </a:lnTo>
                <a:lnTo>
                  <a:pt x="1936" y="857"/>
                </a:lnTo>
                <a:lnTo>
                  <a:pt x="1937" y="849"/>
                </a:lnTo>
                <a:lnTo>
                  <a:pt x="1938" y="843"/>
                </a:lnTo>
                <a:lnTo>
                  <a:pt x="1939" y="839"/>
                </a:lnTo>
                <a:lnTo>
                  <a:pt x="1940" y="838"/>
                </a:lnTo>
                <a:lnTo>
                  <a:pt x="1942" y="838"/>
                </a:lnTo>
                <a:lnTo>
                  <a:pt x="1943" y="840"/>
                </a:lnTo>
                <a:lnTo>
                  <a:pt x="1944" y="845"/>
                </a:lnTo>
                <a:lnTo>
                  <a:pt x="1945" y="851"/>
                </a:lnTo>
                <a:lnTo>
                  <a:pt x="1946" y="860"/>
                </a:lnTo>
                <a:lnTo>
                  <a:pt x="1947" y="870"/>
                </a:lnTo>
                <a:lnTo>
                  <a:pt x="1948" y="882"/>
                </a:lnTo>
                <a:lnTo>
                  <a:pt x="1949" y="895"/>
                </a:lnTo>
                <a:lnTo>
                  <a:pt x="1951" y="910"/>
                </a:lnTo>
                <a:lnTo>
                  <a:pt x="1952" y="926"/>
                </a:lnTo>
                <a:lnTo>
                  <a:pt x="1953" y="943"/>
                </a:lnTo>
                <a:lnTo>
                  <a:pt x="1954" y="960"/>
                </a:lnTo>
                <a:lnTo>
                  <a:pt x="1955" y="978"/>
                </a:lnTo>
                <a:lnTo>
                  <a:pt x="1956" y="997"/>
                </a:lnTo>
                <a:lnTo>
                  <a:pt x="1957" y="1016"/>
                </a:lnTo>
                <a:lnTo>
                  <a:pt x="1959" y="1035"/>
                </a:lnTo>
                <a:lnTo>
                  <a:pt x="1960" y="1054"/>
                </a:lnTo>
                <a:lnTo>
                  <a:pt x="1961" y="1073"/>
                </a:lnTo>
                <a:lnTo>
                  <a:pt x="1962" y="1091"/>
                </a:lnTo>
                <a:lnTo>
                  <a:pt x="1963" y="1109"/>
                </a:lnTo>
                <a:lnTo>
                  <a:pt x="1964" y="1126"/>
                </a:lnTo>
                <a:lnTo>
                  <a:pt x="1965" y="1143"/>
                </a:lnTo>
                <a:lnTo>
                  <a:pt x="1967" y="1159"/>
                </a:lnTo>
                <a:lnTo>
                  <a:pt x="1968" y="1174"/>
                </a:lnTo>
                <a:lnTo>
                  <a:pt x="1969" y="1188"/>
                </a:lnTo>
                <a:lnTo>
                  <a:pt x="1970" y="1202"/>
                </a:lnTo>
                <a:lnTo>
                  <a:pt x="1971" y="1215"/>
                </a:lnTo>
                <a:lnTo>
                  <a:pt x="1972" y="1227"/>
                </a:lnTo>
                <a:lnTo>
                  <a:pt x="1973" y="1238"/>
                </a:lnTo>
                <a:lnTo>
                  <a:pt x="1974" y="1248"/>
                </a:lnTo>
                <a:lnTo>
                  <a:pt x="1976" y="1258"/>
                </a:lnTo>
                <a:lnTo>
                  <a:pt x="1977" y="1266"/>
                </a:lnTo>
                <a:lnTo>
                  <a:pt x="1978" y="1274"/>
                </a:lnTo>
                <a:lnTo>
                  <a:pt x="1979" y="1281"/>
                </a:lnTo>
                <a:lnTo>
                  <a:pt x="1980" y="1288"/>
                </a:lnTo>
                <a:lnTo>
                  <a:pt x="1981" y="1294"/>
                </a:lnTo>
                <a:lnTo>
                  <a:pt x="1982" y="1299"/>
                </a:lnTo>
                <a:lnTo>
                  <a:pt x="1984" y="1304"/>
                </a:lnTo>
                <a:lnTo>
                  <a:pt x="1985" y="1308"/>
                </a:lnTo>
                <a:lnTo>
                  <a:pt x="1986" y="1312"/>
                </a:lnTo>
                <a:lnTo>
                  <a:pt x="1987" y="1315"/>
                </a:lnTo>
                <a:lnTo>
                  <a:pt x="1988" y="1318"/>
                </a:lnTo>
                <a:lnTo>
                  <a:pt x="1989" y="1321"/>
                </a:lnTo>
                <a:lnTo>
                  <a:pt x="1990" y="1323"/>
                </a:lnTo>
                <a:lnTo>
                  <a:pt x="1992" y="1326"/>
                </a:lnTo>
                <a:lnTo>
                  <a:pt x="1993" y="1327"/>
                </a:lnTo>
                <a:lnTo>
                  <a:pt x="1994" y="1329"/>
                </a:lnTo>
                <a:lnTo>
                  <a:pt x="1995" y="1331"/>
                </a:lnTo>
                <a:lnTo>
                  <a:pt x="1996" y="1332"/>
                </a:lnTo>
                <a:lnTo>
                  <a:pt x="1997" y="1333"/>
                </a:lnTo>
                <a:lnTo>
                  <a:pt x="1998" y="1334"/>
                </a:lnTo>
                <a:lnTo>
                  <a:pt x="1999" y="1335"/>
                </a:lnTo>
                <a:lnTo>
                  <a:pt x="2001" y="1336"/>
                </a:lnTo>
                <a:lnTo>
                  <a:pt x="2002" y="1337"/>
                </a:lnTo>
                <a:lnTo>
                  <a:pt x="2003" y="1338"/>
                </a:lnTo>
                <a:lnTo>
                  <a:pt x="2004" y="1338"/>
                </a:lnTo>
                <a:lnTo>
                  <a:pt x="2005" y="1339"/>
                </a:lnTo>
                <a:lnTo>
                  <a:pt x="2006" y="1339"/>
                </a:lnTo>
                <a:lnTo>
                  <a:pt x="2007" y="1340"/>
                </a:lnTo>
                <a:lnTo>
                  <a:pt x="2009" y="1340"/>
                </a:lnTo>
                <a:lnTo>
                  <a:pt x="2010" y="1341"/>
                </a:lnTo>
                <a:lnTo>
                  <a:pt x="2011" y="1341"/>
                </a:lnTo>
                <a:lnTo>
                  <a:pt x="2012" y="1341"/>
                </a:lnTo>
                <a:lnTo>
                  <a:pt x="2013" y="1341"/>
                </a:lnTo>
                <a:lnTo>
                  <a:pt x="2014" y="1341"/>
                </a:lnTo>
                <a:lnTo>
                  <a:pt x="2015" y="1342"/>
                </a:lnTo>
                <a:lnTo>
                  <a:pt x="2017" y="1342"/>
                </a:lnTo>
                <a:lnTo>
                  <a:pt x="2018" y="1342"/>
                </a:lnTo>
                <a:lnTo>
                  <a:pt x="2019" y="1342"/>
                </a:lnTo>
                <a:lnTo>
                  <a:pt x="2020" y="1342"/>
                </a:lnTo>
                <a:lnTo>
                  <a:pt x="2021" y="1343"/>
                </a:lnTo>
                <a:lnTo>
                  <a:pt x="2022" y="1342"/>
                </a:lnTo>
                <a:lnTo>
                  <a:pt x="2023" y="1343"/>
                </a:lnTo>
                <a:lnTo>
                  <a:pt x="2024" y="1343"/>
                </a:lnTo>
                <a:lnTo>
                  <a:pt x="2026" y="1343"/>
                </a:lnTo>
                <a:lnTo>
                  <a:pt x="2027" y="1343"/>
                </a:lnTo>
                <a:lnTo>
                  <a:pt x="2028" y="1343"/>
                </a:lnTo>
                <a:lnTo>
                  <a:pt x="2029" y="1343"/>
                </a:lnTo>
                <a:lnTo>
                  <a:pt x="2030" y="1343"/>
                </a:lnTo>
                <a:lnTo>
                  <a:pt x="2031" y="1343"/>
                </a:lnTo>
                <a:lnTo>
                  <a:pt x="2032" y="1343"/>
                </a:lnTo>
                <a:lnTo>
                  <a:pt x="2034" y="1343"/>
                </a:lnTo>
                <a:lnTo>
                  <a:pt x="2035" y="1343"/>
                </a:lnTo>
                <a:lnTo>
                  <a:pt x="2036" y="1343"/>
                </a:lnTo>
                <a:lnTo>
                  <a:pt x="2037" y="1343"/>
                </a:lnTo>
                <a:lnTo>
                  <a:pt x="2038" y="1343"/>
                </a:lnTo>
                <a:lnTo>
                  <a:pt x="2039" y="1343"/>
                </a:lnTo>
                <a:lnTo>
                  <a:pt x="2040" y="1343"/>
                </a:lnTo>
                <a:lnTo>
                  <a:pt x="2041" y="1343"/>
                </a:lnTo>
                <a:lnTo>
                  <a:pt x="2043" y="1343"/>
                </a:lnTo>
                <a:lnTo>
                  <a:pt x="2044" y="1343"/>
                </a:lnTo>
                <a:lnTo>
                  <a:pt x="2045" y="1343"/>
                </a:lnTo>
                <a:lnTo>
                  <a:pt x="2046" y="1343"/>
                </a:lnTo>
                <a:lnTo>
                  <a:pt x="2047" y="1343"/>
                </a:lnTo>
                <a:lnTo>
                  <a:pt x="2048" y="1343"/>
                </a:lnTo>
                <a:lnTo>
                  <a:pt x="2049" y="1343"/>
                </a:lnTo>
                <a:lnTo>
                  <a:pt x="2051" y="1343"/>
                </a:lnTo>
                <a:lnTo>
                  <a:pt x="2052" y="1343"/>
                </a:lnTo>
                <a:lnTo>
                  <a:pt x="2053" y="1343"/>
                </a:lnTo>
                <a:lnTo>
                  <a:pt x="2054" y="1344"/>
                </a:lnTo>
                <a:lnTo>
                  <a:pt x="2055" y="1344"/>
                </a:lnTo>
                <a:lnTo>
                  <a:pt x="2056" y="1344"/>
                </a:lnTo>
                <a:lnTo>
                  <a:pt x="2057" y="1343"/>
                </a:lnTo>
                <a:lnTo>
                  <a:pt x="2059" y="1343"/>
                </a:lnTo>
                <a:lnTo>
                  <a:pt x="2060" y="1343"/>
                </a:lnTo>
                <a:lnTo>
                  <a:pt x="2061" y="1344"/>
                </a:lnTo>
                <a:lnTo>
                  <a:pt x="2062" y="1345"/>
                </a:lnTo>
                <a:lnTo>
                  <a:pt x="2063" y="1345"/>
                </a:lnTo>
                <a:lnTo>
                  <a:pt x="2064" y="1343"/>
                </a:lnTo>
                <a:lnTo>
                  <a:pt x="2065" y="1343"/>
                </a:lnTo>
                <a:lnTo>
                  <a:pt x="2066" y="1343"/>
                </a:lnTo>
                <a:lnTo>
                  <a:pt x="2068" y="1343"/>
                </a:lnTo>
                <a:lnTo>
                  <a:pt x="2069" y="1343"/>
                </a:lnTo>
                <a:lnTo>
                  <a:pt x="2070" y="1343"/>
                </a:lnTo>
                <a:lnTo>
                  <a:pt x="2071" y="1344"/>
                </a:lnTo>
                <a:lnTo>
                  <a:pt x="2072" y="1343"/>
                </a:lnTo>
                <a:lnTo>
                  <a:pt x="2073" y="1343"/>
                </a:lnTo>
                <a:lnTo>
                  <a:pt x="2074" y="1343"/>
                </a:lnTo>
                <a:lnTo>
                  <a:pt x="2076" y="1343"/>
                </a:lnTo>
                <a:lnTo>
                  <a:pt x="2077" y="1344"/>
                </a:lnTo>
                <a:lnTo>
                  <a:pt x="2078" y="1343"/>
                </a:lnTo>
                <a:lnTo>
                  <a:pt x="2079" y="1343"/>
                </a:lnTo>
                <a:lnTo>
                  <a:pt x="2080" y="1343"/>
                </a:lnTo>
                <a:lnTo>
                  <a:pt x="2081" y="1343"/>
                </a:lnTo>
                <a:lnTo>
                  <a:pt x="2082" y="1343"/>
                </a:lnTo>
                <a:lnTo>
                  <a:pt x="2084" y="1343"/>
                </a:lnTo>
                <a:lnTo>
                  <a:pt x="2085" y="1343"/>
                </a:lnTo>
                <a:lnTo>
                  <a:pt x="2086" y="1343"/>
                </a:lnTo>
                <a:lnTo>
                  <a:pt x="2087" y="1343"/>
                </a:lnTo>
                <a:lnTo>
                  <a:pt x="2088" y="1343"/>
                </a:lnTo>
                <a:lnTo>
                  <a:pt x="2089" y="1343"/>
                </a:lnTo>
                <a:lnTo>
                  <a:pt x="2090" y="1343"/>
                </a:lnTo>
                <a:lnTo>
                  <a:pt x="2091" y="1343"/>
                </a:lnTo>
                <a:lnTo>
                  <a:pt x="2093" y="1343"/>
                </a:lnTo>
                <a:lnTo>
                  <a:pt x="2094" y="1343"/>
                </a:lnTo>
                <a:lnTo>
                  <a:pt x="2095" y="1344"/>
                </a:lnTo>
                <a:lnTo>
                  <a:pt x="2096" y="1343"/>
                </a:lnTo>
                <a:lnTo>
                  <a:pt x="2097" y="1343"/>
                </a:lnTo>
                <a:lnTo>
                  <a:pt x="2098" y="1343"/>
                </a:lnTo>
                <a:lnTo>
                  <a:pt x="2099" y="1343"/>
                </a:lnTo>
                <a:lnTo>
                  <a:pt x="2101" y="1343"/>
                </a:lnTo>
                <a:lnTo>
                  <a:pt x="2102" y="1343"/>
                </a:lnTo>
                <a:lnTo>
                  <a:pt x="2103" y="1343"/>
                </a:lnTo>
                <a:lnTo>
                  <a:pt x="2104" y="1343"/>
                </a:lnTo>
                <a:lnTo>
                  <a:pt x="2105" y="1343"/>
                </a:lnTo>
                <a:lnTo>
                  <a:pt x="2106" y="1343"/>
                </a:lnTo>
                <a:lnTo>
                  <a:pt x="2107" y="1343"/>
                </a:lnTo>
                <a:lnTo>
                  <a:pt x="2108" y="1343"/>
                </a:lnTo>
                <a:lnTo>
                  <a:pt x="2110" y="1343"/>
                </a:lnTo>
                <a:lnTo>
                  <a:pt x="2111" y="1343"/>
                </a:lnTo>
                <a:lnTo>
                  <a:pt x="2112" y="1343"/>
                </a:lnTo>
                <a:lnTo>
                  <a:pt x="2113" y="1343"/>
                </a:lnTo>
                <a:lnTo>
                  <a:pt x="2114" y="1343"/>
                </a:lnTo>
                <a:lnTo>
                  <a:pt x="2115" y="1343"/>
                </a:lnTo>
                <a:lnTo>
                  <a:pt x="2116" y="1343"/>
                </a:lnTo>
                <a:lnTo>
                  <a:pt x="2118" y="1343"/>
                </a:lnTo>
                <a:lnTo>
                  <a:pt x="2119" y="1343"/>
                </a:lnTo>
                <a:lnTo>
                  <a:pt x="2120" y="1343"/>
                </a:lnTo>
                <a:lnTo>
                  <a:pt x="2121" y="1343"/>
                </a:lnTo>
                <a:lnTo>
                  <a:pt x="2122" y="1343"/>
                </a:lnTo>
                <a:lnTo>
                  <a:pt x="2123" y="1343"/>
                </a:lnTo>
                <a:lnTo>
                  <a:pt x="2124" y="1343"/>
                </a:lnTo>
                <a:lnTo>
                  <a:pt x="2126" y="1343"/>
                </a:lnTo>
                <a:lnTo>
                  <a:pt x="2127" y="1343"/>
                </a:lnTo>
                <a:lnTo>
                  <a:pt x="2128" y="1343"/>
                </a:lnTo>
                <a:lnTo>
                  <a:pt x="2129" y="1343"/>
                </a:lnTo>
                <a:lnTo>
                  <a:pt x="2130" y="1343"/>
                </a:lnTo>
                <a:lnTo>
                  <a:pt x="2131" y="1343"/>
                </a:lnTo>
                <a:lnTo>
                  <a:pt x="2132" y="1343"/>
                </a:lnTo>
                <a:lnTo>
                  <a:pt x="2133" y="1343"/>
                </a:lnTo>
                <a:lnTo>
                  <a:pt x="2135" y="1343"/>
                </a:lnTo>
                <a:lnTo>
                  <a:pt x="2136" y="1343"/>
                </a:lnTo>
                <a:lnTo>
                  <a:pt x="2137" y="1344"/>
                </a:lnTo>
                <a:lnTo>
                  <a:pt x="2138" y="1343"/>
                </a:lnTo>
                <a:lnTo>
                  <a:pt x="2139" y="1343"/>
                </a:lnTo>
                <a:lnTo>
                  <a:pt x="2140" y="1345"/>
                </a:lnTo>
                <a:lnTo>
                  <a:pt x="2141" y="1343"/>
                </a:lnTo>
                <a:lnTo>
                  <a:pt x="2143" y="1343"/>
                </a:lnTo>
                <a:lnTo>
                  <a:pt x="2144" y="1344"/>
                </a:lnTo>
                <a:lnTo>
                  <a:pt x="2145" y="1345"/>
                </a:lnTo>
                <a:lnTo>
                  <a:pt x="2146" y="1343"/>
                </a:lnTo>
                <a:lnTo>
                  <a:pt x="2147" y="1344"/>
                </a:lnTo>
                <a:lnTo>
                  <a:pt x="2148" y="1343"/>
                </a:lnTo>
                <a:lnTo>
                  <a:pt x="2149" y="1344"/>
                </a:lnTo>
                <a:lnTo>
                  <a:pt x="2151" y="1343"/>
                </a:lnTo>
                <a:lnTo>
                  <a:pt x="2152" y="1343"/>
                </a:lnTo>
                <a:lnTo>
                  <a:pt x="2153" y="1344"/>
                </a:lnTo>
                <a:lnTo>
                  <a:pt x="2154" y="1344"/>
                </a:lnTo>
                <a:lnTo>
                  <a:pt x="2155" y="1344"/>
                </a:lnTo>
                <a:lnTo>
                  <a:pt x="2156" y="1343"/>
                </a:lnTo>
                <a:lnTo>
                  <a:pt x="2157" y="1343"/>
                </a:lnTo>
                <a:lnTo>
                  <a:pt x="2158" y="1343"/>
                </a:lnTo>
                <a:lnTo>
                  <a:pt x="2160" y="1343"/>
                </a:lnTo>
                <a:lnTo>
                  <a:pt x="2161" y="1343"/>
                </a:lnTo>
                <a:lnTo>
                  <a:pt x="2162" y="1344"/>
                </a:lnTo>
                <a:lnTo>
                  <a:pt x="2163" y="1343"/>
                </a:lnTo>
                <a:lnTo>
                  <a:pt x="2164" y="1344"/>
                </a:lnTo>
                <a:lnTo>
                  <a:pt x="2165" y="1343"/>
                </a:lnTo>
                <a:lnTo>
                  <a:pt x="2166" y="1343"/>
                </a:lnTo>
                <a:lnTo>
                  <a:pt x="2168" y="1343"/>
                </a:lnTo>
                <a:lnTo>
                  <a:pt x="2169" y="1343"/>
                </a:lnTo>
                <a:lnTo>
                  <a:pt x="2170" y="1343"/>
                </a:lnTo>
                <a:lnTo>
                  <a:pt x="2171" y="1343"/>
                </a:lnTo>
                <a:lnTo>
                  <a:pt x="2172" y="1343"/>
                </a:lnTo>
                <a:lnTo>
                  <a:pt x="2173" y="1343"/>
                </a:lnTo>
                <a:lnTo>
                  <a:pt x="2174" y="1343"/>
                </a:lnTo>
                <a:lnTo>
                  <a:pt x="2175" y="1343"/>
                </a:lnTo>
                <a:lnTo>
                  <a:pt x="2177" y="1343"/>
                </a:lnTo>
                <a:lnTo>
                  <a:pt x="2178" y="1343"/>
                </a:lnTo>
                <a:lnTo>
                  <a:pt x="2179" y="1343"/>
                </a:lnTo>
                <a:lnTo>
                  <a:pt x="2180" y="1343"/>
                </a:lnTo>
                <a:lnTo>
                  <a:pt x="2181" y="1343"/>
                </a:lnTo>
                <a:lnTo>
                  <a:pt x="2182" y="1343"/>
                </a:lnTo>
                <a:lnTo>
                  <a:pt x="2183" y="1343"/>
                </a:lnTo>
                <a:lnTo>
                  <a:pt x="2185" y="1343"/>
                </a:lnTo>
                <a:lnTo>
                  <a:pt x="2186" y="1343"/>
                </a:lnTo>
                <a:lnTo>
                  <a:pt x="2187" y="1343"/>
                </a:lnTo>
                <a:lnTo>
                  <a:pt x="2188" y="1344"/>
                </a:lnTo>
                <a:lnTo>
                  <a:pt x="2189" y="1344"/>
                </a:lnTo>
                <a:lnTo>
                  <a:pt x="2190" y="1344"/>
                </a:lnTo>
                <a:lnTo>
                  <a:pt x="2191" y="1343"/>
                </a:lnTo>
                <a:lnTo>
                  <a:pt x="2193" y="1343"/>
                </a:lnTo>
                <a:lnTo>
                  <a:pt x="2194" y="1343"/>
                </a:lnTo>
                <a:lnTo>
                  <a:pt x="2195" y="1343"/>
                </a:lnTo>
                <a:lnTo>
                  <a:pt x="2196" y="1343"/>
                </a:lnTo>
                <a:lnTo>
                  <a:pt x="2197" y="1343"/>
                </a:lnTo>
                <a:lnTo>
                  <a:pt x="2198" y="1343"/>
                </a:lnTo>
                <a:lnTo>
                  <a:pt x="2199" y="1343"/>
                </a:lnTo>
                <a:lnTo>
                  <a:pt x="2200" y="1343"/>
                </a:lnTo>
                <a:lnTo>
                  <a:pt x="2202" y="1343"/>
                </a:lnTo>
                <a:lnTo>
                  <a:pt x="2203" y="1343"/>
                </a:lnTo>
                <a:lnTo>
                  <a:pt x="2204" y="1343"/>
                </a:lnTo>
                <a:lnTo>
                  <a:pt x="2205" y="1343"/>
                </a:lnTo>
                <a:lnTo>
                  <a:pt x="2206" y="1343"/>
                </a:lnTo>
                <a:lnTo>
                  <a:pt x="2207" y="1343"/>
                </a:lnTo>
                <a:lnTo>
                  <a:pt x="2208" y="1343"/>
                </a:lnTo>
                <a:lnTo>
                  <a:pt x="2210" y="1343"/>
                </a:lnTo>
                <a:lnTo>
                  <a:pt x="2211" y="1343"/>
                </a:lnTo>
                <a:lnTo>
                  <a:pt x="2212" y="1342"/>
                </a:lnTo>
                <a:lnTo>
                  <a:pt x="2213" y="1342"/>
                </a:lnTo>
                <a:lnTo>
                  <a:pt x="2214" y="1342"/>
                </a:lnTo>
                <a:lnTo>
                  <a:pt x="2215" y="1342"/>
                </a:lnTo>
                <a:lnTo>
                  <a:pt x="2216" y="1342"/>
                </a:lnTo>
                <a:lnTo>
                  <a:pt x="2218" y="1341"/>
                </a:lnTo>
                <a:lnTo>
                  <a:pt x="2219" y="1341"/>
                </a:lnTo>
                <a:lnTo>
                  <a:pt x="2220" y="1340"/>
                </a:lnTo>
                <a:lnTo>
                  <a:pt x="2221" y="1340"/>
                </a:lnTo>
                <a:lnTo>
                  <a:pt x="2222" y="1340"/>
                </a:lnTo>
                <a:lnTo>
                  <a:pt x="2223" y="1339"/>
                </a:lnTo>
                <a:lnTo>
                  <a:pt x="2224" y="1338"/>
                </a:lnTo>
                <a:lnTo>
                  <a:pt x="2225" y="1337"/>
                </a:lnTo>
                <a:lnTo>
                  <a:pt x="2227" y="1336"/>
                </a:lnTo>
                <a:lnTo>
                  <a:pt x="2228" y="1335"/>
                </a:lnTo>
                <a:lnTo>
                  <a:pt x="2229" y="1333"/>
                </a:lnTo>
                <a:lnTo>
                  <a:pt x="2230" y="1331"/>
                </a:lnTo>
                <a:lnTo>
                  <a:pt x="2231" y="1330"/>
                </a:lnTo>
                <a:lnTo>
                  <a:pt x="2232" y="1328"/>
                </a:lnTo>
                <a:lnTo>
                  <a:pt x="2233" y="1326"/>
                </a:lnTo>
                <a:lnTo>
                  <a:pt x="2235" y="1322"/>
                </a:lnTo>
                <a:lnTo>
                  <a:pt x="2236" y="1319"/>
                </a:lnTo>
                <a:lnTo>
                  <a:pt x="2237" y="1316"/>
                </a:lnTo>
                <a:lnTo>
                  <a:pt x="2238" y="1312"/>
                </a:lnTo>
                <a:lnTo>
                  <a:pt x="2239" y="1308"/>
                </a:lnTo>
                <a:lnTo>
                  <a:pt x="2240" y="1302"/>
                </a:lnTo>
                <a:lnTo>
                  <a:pt x="2241" y="1298"/>
                </a:lnTo>
                <a:lnTo>
                  <a:pt x="2243" y="1292"/>
                </a:lnTo>
                <a:lnTo>
                  <a:pt x="2244" y="1285"/>
                </a:lnTo>
                <a:lnTo>
                  <a:pt x="2245" y="1280"/>
                </a:lnTo>
                <a:lnTo>
                  <a:pt x="2246" y="1270"/>
                </a:lnTo>
                <a:lnTo>
                  <a:pt x="2247" y="1263"/>
                </a:lnTo>
                <a:lnTo>
                  <a:pt x="2248" y="1253"/>
                </a:lnTo>
                <a:lnTo>
                  <a:pt x="2249" y="1243"/>
                </a:lnTo>
                <a:lnTo>
                  <a:pt x="2250" y="1232"/>
                </a:lnTo>
                <a:lnTo>
                  <a:pt x="2252" y="1221"/>
                </a:lnTo>
                <a:lnTo>
                  <a:pt x="2253" y="1210"/>
                </a:lnTo>
                <a:lnTo>
                  <a:pt x="2254" y="1197"/>
                </a:lnTo>
                <a:lnTo>
                  <a:pt x="2255" y="1183"/>
                </a:lnTo>
                <a:lnTo>
                  <a:pt x="2256" y="1171"/>
                </a:lnTo>
                <a:lnTo>
                  <a:pt x="2257" y="1154"/>
                </a:lnTo>
                <a:lnTo>
                  <a:pt x="2258" y="1138"/>
                </a:lnTo>
                <a:lnTo>
                  <a:pt x="2260" y="1122"/>
                </a:lnTo>
                <a:lnTo>
                  <a:pt x="2261" y="1106"/>
                </a:lnTo>
                <a:lnTo>
                  <a:pt x="2262" y="1088"/>
                </a:lnTo>
                <a:lnTo>
                  <a:pt x="2263" y="1070"/>
                </a:lnTo>
                <a:lnTo>
                  <a:pt x="2264" y="1053"/>
                </a:lnTo>
                <a:lnTo>
                  <a:pt x="2265" y="1034"/>
                </a:lnTo>
                <a:lnTo>
                  <a:pt x="2266" y="1015"/>
                </a:lnTo>
                <a:lnTo>
                  <a:pt x="2267" y="997"/>
                </a:lnTo>
                <a:lnTo>
                  <a:pt x="2269" y="979"/>
                </a:lnTo>
                <a:lnTo>
                  <a:pt x="2270" y="961"/>
                </a:lnTo>
                <a:lnTo>
                  <a:pt x="2271" y="943"/>
                </a:lnTo>
                <a:lnTo>
                  <a:pt x="2272" y="924"/>
                </a:lnTo>
                <a:lnTo>
                  <a:pt x="2273" y="907"/>
                </a:lnTo>
                <a:lnTo>
                  <a:pt x="2274" y="891"/>
                </a:lnTo>
                <a:lnTo>
                  <a:pt x="2275" y="875"/>
                </a:lnTo>
                <a:lnTo>
                  <a:pt x="2277" y="861"/>
                </a:lnTo>
                <a:lnTo>
                  <a:pt x="2278" y="845"/>
                </a:lnTo>
                <a:lnTo>
                  <a:pt x="2279" y="833"/>
                </a:lnTo>
                <a:lnTo>
                  <a:pt x="2280" y="821"/>
                </a:lnTo>
                <a:lnTo>
                  <a:pt x="2281" y="810"/>
                </a:lnTo>
                <a:lnTo>
                  <a:pt x="2282" y="801"/>
                </a:lnTo>
                <a:lnTo>
                  <a:pt x="2283" y="792"/>
                </a:lnTo>
                <a:lnTo>
                  <a:pt x="2285" y="786"/>
                </a:lnTo>
                <a:lnTo>
                  <a:pt x="2286" y="780"/>
                </a:lnTo>
                <a:lnTo>
                  <a:pt x="2287" y="777"/>
                </a:lnTo>
                <a:lnTo>
                  <a:pt x="2288" y="775"/>
                </a:lnTo>
                <a:lnTo>
                  <a:pt x="2289" y="774"/>
                </a:lnTo>
                <a:lnTo>
                  <a:pt x="2290" y="775"/>
                </a:lnTo>
                <a:lnTo>
                  <a:pt x="2291" y="777"/>
                </a:lnTo>
                <a:lnTo>
                  <a:pt x="2292" y="781"/>
                </a:lnTo>
                <a:lnTo>
                  <a:pt x="2294" y="786"/>
                </a:lnTo>
                <a:lnTo>
                  <a:pt x="2295" y="793"/>
                </a:lnTo>
                <a:lnTo>
                  <a:pt x="2296" y="801"/>
                </a:lnTo>
                <a:lnTo>
                  <a:pt x="2297" y="810"/>
                </a:lnTo>
                <a:lnTo>
                  <a:pt x="2298" y="821"/>
                </a:lnTo>
                <a:lnTo>
                  <a:pt x="2299" y="832"/>
                </a:lnTo>
                <a:lnTo>
                  <a:pt x="2300" y="845"/>
                </a:lnTo>
                <a:lnTo>
                  <a:pt x="2302" y="858"/>
                </a:lnTo>
                <a:lnTo>
                  <a:pt x="2303" y="873"/>
                </a:lnTo>
                <a:lnTo>
                  <a:pt x="2304" y="888"/>
                </a:lnTo>
                <a:lnTo>
                  <a:pt x="2305" y="904"/>
                </a:lnTo>
                <a:lnTo>
                  <a:pt x="2306" y="920"/>
                </a:lnTo>
                <a:lnTo>
                  <a:pt x="2307" y="937"/>
                </a:lnTo>
                <a:lnTo>
                  <a:pt x="2308" y="953"/>
                </a:lnTo>
                <a:lnTo>
                  <a:pt x="2310" y="971"/>
                </a:lnTo>
                <a:lnTo>
                  <a:pt x="2311" y="988"/>
                </a:lnTo>
                <a:lnTo>
                  <a:pt x="2312" y="1005"/>
                </a:lnTo>
                <a:lnTo>
                  <a:pt x="2313" y="1023"/>
                </a:lnTo>
                <a:lnTo>
                  <a:pt x="2314" y="1040"/>
                </a:lnTo>
                <a:lnTo>
                  <a:pt x="2315" y="1056"/>
                </a:lnTo>
                <a:lnTo>
                  <a:pt x="2316" y="1072"/>
                </a:lnTo>
                <a:lnTo>
                  <a:pt x="2317" y="1089"/>
                </a:lnTo>
                <a:lnTo>
                  <a:pt x="2319" y="1105"/>
                </a:lnTo>
                <a:lnTo>
                  <a:pt x="2320" y="1120"/>
                </a:lnTo>
                <a:lnTo>
                  <a:pt x="2321" y="1134"/>
                </a:lnTo>
                <a:lnTo>
                  <a:pt x="2322" y="1149"/>
                </a:lnTo>
                <a:lnTo>
                  <a:pt x="2323" y="1163"/>
                </a:lnTo>
                <a:lnTo>
                  <a:pt x="2324" y="1175"/>
                </a:lnTo>
                <a:lnTo>
                  <a:pt x="2325" y="1187"/>
                </a:lnTo>
                <a:lnTo>
                  <a:pt x="2327" y="1199"/>
                </a:lnTo>
                <a:lnTo>
                  <a:pt x="2328" y="1211"/>
                </a:lnTo>
                <a:lnTo>
                  <a:pt x="2329" y="1221"/>
                </a:lnTo>
                <a:lnTo>
                  <a:pt x="2330" y="1231"/>
                </a:lnTo>
                <a:lnTo>
                  <a:pt x="2331" y="1240"/>
                </a:lnTo>
                <a:lnTo>
                  <a:pt x="2332" y="1248"/>
                </a:lnTo>
                <a:lnTo>
                  <a:pt x="2333" y="1256"/>
                </a:lnTo>
                <a:lnTo>
                  <a:pt x="2334" y="1264"/>
                </a:lnTo>
                <a:lnTo>
                  <a:pt x="2336" y="1271"/>
                </a:lnTo>
                <a:lnTo>
                  <a:pt x="2337" y="1278"/>
                </a:lnTo>
                <a:lnTo>
                  <a:pt x="2338" y="1284"/>
                </a:lnTo>
                <a:lnTo>
                  <a:pt x="2339" y="1289"/>
                </a:lnTo>
                <a:lnTo>
                  <a:pt x="2340" y="1294"/>
                </a:lnTo>
                <a:lnTo>
                  <a:pt x="2341" y="1298"/>
                </a:lnTo>
                <a:lnTo>
                  <a:pt x="2342" y="1302"/>
                </a:lnTo>
                <a:lnTo>
                  <a:pt x="2344" y="1306"/>
                </a:lnTo>
                <a:lnTo>
                  <a:pt x="2345" y="1310"/>
                </a:lnTo>
                <a:lnTo>
                  <a:pt x="2346" y="1313"/>
                </a:lnTo>
                <a:lnTo>
                  <a:pt x="2347" y="1316"/>
                </a:lnTo>
                <a:lnTo>
                  <a:pt x="2348" y="1319"/>
                </a:lnTo>
                <a:lnTo>
                  <a:pt x="2349" y="1321"/>
                </a:lnTo>
                <a:lnTo>
                  <a:pt x="2350" y="1323"/>
                </a:lnTo>
                <a:lnTo>
                  <a:pt x="2352" y="1325"/>
                </a:lnTo>
                <a:lnTo>
                  <a:pt x="2353" y="1328"/>
                </a:lnTo>
                <a:lnTo>
                  <a:pt x="2354" y="1328"/>
                </a:lnTo>
                <a:lnTo>
                  <a:pt x="2355" y="1331"/>
                </a:lnTo>
                <a:lnTo>
                  <a:pt x="2356" y="1333"/>
                </a:lnTo>
                <a:lnTo>
                  <a:pt x="2357" y="1333"/>
                </a:lnTo>
                <a:lnTo>
                  <a:pt x="2358" y="1333"/>
                </a:lnTo>
                <a:lnTo>
                  <a:pt x="2359" y="1334"/>
                </a:lnTo>
                <a:lnTo>
                  <a:pt x="2361" y="1335"/>
                </a:lnTo>
                <a:lnTo>
                  <a:pt x="2362" y="1335"/>
                </a:lnTo>
                <a:lnTo>
                  <a:pt x="2363" y="1337"/>
                </a:lnTo>
                <a:lnTo>
                  <a:pt x="2364" y="1339"/>
                </a:lnTo>
                <a:lnTo>
                  <a:pt x="2365" y="1338"/>
                </a:lnTo>
                <a:lnTo>
                  <a:pt x="2366" y="1338"/>
                </a:lnTo>
                <a:lnTo>
                  <a:pt x="2367" y="1337"/>
                </a:lnTo>
                <a:lnTo>
                  <a:pt x="2369" y="1338"/>
                </a:lnTo>
                <a:lnTo>
                  <a:pt x="2370" y="1341"/>
                </a:lnTo>
                <a:lnTo>
                  <a:pt x="2371" y="1340"/>
                </a:lnTo>
                <a:lnTo>
                  <a:pt x="2372" y="1340"/>
                </a:lnTo>
                <a:lnTo>
                  <a:pt x="2373" y="1340"/>
                </a:lnTo>
                <a:lnTo>
                  <a:pt x="2374" y="1341"/>
                </a:lnTo>
                <a:lnTo>
                  <a:pt x="2375" y="1340"/>
                </a:lnTo>
                <a:lnTo>
                  <a:pt x="2377" y="1341"/>
                </a:lnTo>
                <a:lnTo>
                  <a:pt x="2378" y="1342"/>
                </a:lnTo>
                <a:lnTo>
                  <a:pt x="2379" y="1342"/>
                </a:lnTo>
                <a:lnTo>
                  <a:pt x="2380" y="1342"/>
                </a:lnTo>
                <a:lnTo>
                  <a:pt x="2381" y="1341"/>
                </a:lnTo>
                <a:lnTo>
                  <a:pt x="2382" y="1341"/>
                </a:lnTo>
                <a:lnTo>
                  <a:pt x="2383" y="1341"/>
                </a:lnTo>
                <a:lnTo>
                  <a:pt x="2384" y="1342"/>
                </a:lnTo>
                <a:lnTo>
                  <a:pt x="2386" y="1342"/>
                </a:lnTo>
                <a:lnTo>
                  <a:pt x="2387" y="1342"/>
                </a:lnTo>
                <a:lnTo>
                  <a:pt x="2388" y="1342"/>
                </a:lnTo>
                <a:lnTo>
                  <a:pt x="2389" y="1342"/>
                </a:lnTo>
                <a:lnTo>
                  <a:pt x="2390" y="1343"/>
                </a:lnTo>
                <a:lnTo>
                  <a:pt x="2391" y="1343"/>
                </a:lnTo>
                <a:lnTo>
                  <a:pt x="2392" y="1342"/>
                </a:lnTo>
                <a:lnTo>
                  <a:pt x="2394" y="1342"/>
                </a:lnTo>
                <a:lnTo>
                  <a:pt x="2395" y="1343"/>
                </a:lnTo>
                <a:lnTo>
                  <a:pt x="2396" y="1343"/>
                </a:lnTo>
                <a:lnTo>
                  <a:pt x="2397" y="1343"/>
                </a:lnTo>
                <a:lnTo>
                  <a:pt x="2398" y="1343"/>
                </a:lnTo>
                <a:lnTo>
                  <a:pt x="2399" y="1342"/>
                </a:lnTo>
                <a:lnTo>
                  <a:pt x="2400" y="1342"/>
                </a:lnTo>
                <a:lnTo>
                  <a:pt x="2402" y="1342"/>
                </a:lnTo>
                <a:lnTo>
                  <a:pt x="2403" y="1343"/>
                </a:lnTo>
                <a:lnTo>
                  <a:pt x="2404" y="1343"/>
                </a:lnTo>
                <a:lnTo>
                  <a:pt x="2405" y="1342"/>
                </a:lnTo>
                <a:lnTo>
                  <a:pt x="2406" y="1342"/>
                </a:lnTo>
                <a:lnTo>
                  <a:pt x="2407" y="1342"/>
                </a:lnTo>
                <a:lnTo>
                  <a:pt x="2408" y="1342"/>
                </a:lnTo>
                <a:lnTo>
                  <a:pt x="2409" y="1342"/>
                </a:lnTo>
                <a:lnTo>
                  <a:pt x="2411" y="1342"/>
                </a:lnTo>
                <a:lnTo>
                  <a:pt x="2412" y="1341"/>
                </a:lnTo>
                <a:lnTo>
                  <a:pt x="2413" y="1341"/>
                </a:lnTo>
                <a:lnTo>
                  <a:pt x="2414" y="1341"/>
                </a:lnTo>
                <a:lnTo>
                  <a:pt x="2415" y="1340"/>
                </a:lnTo>
                <a:lnTo>
                  <a:pt x="2416" y="1340"/>
                </a:lnTo>
                <a:lnTo>
                  <a:pt x="2417" y="1340"/>
                </a:lnTo>
                <a:lnTo>
                  <a:pt x="2419" y="1339"/>
                </a:lnTo>
                <a:lnTo>
                  <a:pt x="2420" y="1339"/>
                </a:lnTo>
                <a:lnTo>
                  <a:pt x="2421" y="1338"/>
                </a:lnTo>
                <a:lnTo>
                  <a:pt x="2422" y="1338"/>
                </a:lnTo>
                <a:lnTo>
                  <a:pt x="2423" y="1338"/>
                </a:lnTo>
                <a:lnTo>
                  <a:pt x="2424" y="1337"/>
                </a:lnTo>
                <a:lnTo>
                  <a:pt x="2425" y="1336"/>
                </a:lnTo>
                <a:lnTo>
                  <a:pt x="2426" y="1336"/>
                </a:lnTo>
                <a:lnTo>
                  <a:pt x="2428" y="1336"/>
                </a:lnTo>
                <a:lnTo>
                  <a:pt x="2429" y="1335"/>
                </a:lnTo>
                <a:lnTo>
                  <a:pt x="2430" y="1334"/>
                </a:lnTo>
                <a:lnTo>
                  <a:pt x="2431" y="1333"/>
                </a:lnTo>
                <a:lnTo>
                  <a:pt x="2432" y="1332"/>
                </a:lnTo>
                <a:lnTo>
                  <a:pt x="2433" y="1332"/>
                </a:lnTo>
                <a:lnTo>
                  <a:pt x="2434" y="1331"/>
                </a:lnTo>
                <a:lnTo>
                  <a:pt x="2436" y="1330"/>
                </a:lnTo>
                <a:lnTo>
                  <a:pt x="2437" y="1329"/>
                </a:lnTo>
                <a:lnTo>
                  <a:pt x="2438" y="1328"/>
                </a:lnTo>
                <a:lnTo>
                  <a:pt x="2439" y="1328"/>
                </a:lnTo>
                <a:lnTo>
                  <a:pt x="2440" y="1327"/>
                </a:lnTo>
                <a:lnTo>
                  <a:pt x="2441" y="1325"/>
                </a:lnTo>
                <a:lnTo>
                  <a:pt x="2442" y="1324"/>
                </a:lnTo>
                <a:lnTo>
                  <a:pt x="2444" y="1324"/>
                </a:lnTo>
                <a:lnTo>
                  <a:pt x="2445" y="1323"/>
                </a:lnTo>
                <a:lnTo>
                  <a:pt x="2446" y="1322"/>
                </a:lnTo>
                <a:lnTo>
                  <a:pt x="2447" y="1321"/>
                </a:lnTo>
                <a:lnTo>
                  <a:pt x="2448" y="1320"/>
                </a:lnTo>
                <a:lnTo>
                  <a:pt x="2449" y="1320"/>
                </a:lnTo>
                <a:lnTo>
                  <a:pt x="2450" y="1318"/>
                </a:lnTo>
                <a:lnTo>
                  <a:pt x="2451" y="1317"/>
                </a:lnTo>
                <a:lnTo>
                  <a:pt x="2453" y="1318"/>
                </a:lnTo>
                <a:lnTo>
                  <a:pt x="2454" y="1317"/>
                </a:lnTo>
                <a:lnTo>
                  <a:pt x="2455" y="1317"/>
                </a:lnTo>
                <a:lnTo>
                  <a:pt x="2456" y="1316"/>
                </a:lnTo>
                <a:lnTo>
                  <a:pt x="2457" y="1315"/>
                </a:lnTo>
                <a:lnTo>
                  <a:pt x="2458" y="1314"/>
                </a:lnTo>
                <a:lnTo>
                  <a:pt x="2459" y="1313"/>
                </a:lnTo>
                <a:lnTo>
                  <a:pt x="2461" y="1313"/>
                </a:lnTo>
                <a:lnTo>
                  <a:pt x="2462" y="1312"/>
                </a:lnTo>
                <a:lnTo>
                  <a:pt x="2463" y="1312"/>
                </a:lnTo>
                <a:lnTo>
                  <a:pt x="2464" y="1312"/>
                </a:lnTo>
                <a:lnTo>
                  <a:pt x="2465" y="1312"/>
                </a:lnTo>
                <a:lnTo>
                  <a:pt x="2466" y="1311"/>
                </a:lnTo>
                <a:lnTo>
                  <a:pt x="2467" y="1311"/>
                </a:lnTo>
                <a:lnTo>
                  <a:pt x="2469" y="1312"/>
                </a:lnTo>
                <a:lnTo>
                  <a:pt x="2470" y="1312"/>
                </a:lnTo>
                <a:lnTo>
                  <a:pt x="2471" y="1312"/>
                </a:lnTo>
                <a:lnTo>
                  <a:pt x="2472" y="1311"/>
                </a:lnTo>
                <a:lnTo>
                  <a:pt x="2473" y="1312"/>
                </a:lnTo>
                <a:lnTo>
                  <a:pt x="2474" y="1312"/>
                </a:lnTo>
                <a:lnTo>
                  <a:pt x="2475" y="1313"/>
                </a:lnTo>
                <a:lnTo>
                  <a:pt x="2476" y="1313"/>
                </a:lnTo>
                <a:lnTo>
                  <a:pt x="2478" y="1313"/>
                </a:lnTo>
                <a:lnTo>
                  <a:pt x="2479" y="1314"/>
                </a:lnTo>
                <a:lnTo>
                  <a:pt x="2480" y="1314"/>
                </a:lnTo>
                <a:lnTo>
                  <a:pt x="2481" y="1314"/>
                </a:lnTo>
                <a:lnTo>
                  <a:pt x="2482" y="1315"/>
                </a:lnTo>
                <a:lnTo>
                  <a:pt x="2483" y="1316"/>
                </a:lnTo>
                <a:lnTo>
                  <a:pt x="2484" y="1317"/>
                </a:lnTo>
                <a:lnTo>
                  <a:pt x="2486" y="1318"/>
                </a:lnTo>
                <a:lnTo>
                  <a:pt x="2487" y="1318"/>
                </a:lnTo>
                <a:lnTo>
                  <a:pt x="2488" y="1319"/>
                </a:lnTo>
                <a:lnTo>
                  <a:pt x="2489" y="1320"/>
                </a:lnTo>
                <a:lnTo>
                  <a:pt x="2490" y="1320"/>
                </a:lnTo>
                <a:lnTo>
                  <a:pt x="2491" y="1321"/>
                </a:lnTo>
                <a:lnTo>
                  <a:pt x="2492" y="1322"/>
                </a:lnTo>
                <a:lnTo>
                  <a:pt x="2493" y="1323"/>
                </a:lnTo>
                <a:lnTo>
                  <a:pt x="2495" y="1323"/>
                </a:lnTo>
                <a:lnTo>
                  <a:pt x="2496" y="1324"/>
                </a:lnTo>
                <a:lnTo>
                  <a:pt x="2497" y="1325"/>
                </a:lnTo>
                <a:lnTo>
                  <a:pt x="2498" y="1326"/>
                </a:lnTo>
                <a:lnTo>
                  <a:pt x="2499" y="1326"/>
                </a:lnTo>
                <a:lnTo>
                  <a:pt x="2500" y="1327"/>
                </a:lnTo>
                <a:lnTo>
                  <a:pt x="2501" y="1328"/>
                </a:lnTo>
                <a:lnTo>
                  <a:pt x="2503" y="1329"/>
                </a:lnTo>
                <a:lnTo>
                  <a:pt x="2504" y="1329"/>
                </a:lnTo>
                <a:lnTo>
                  <a:pt x="2505" y="1330"/>
                </a:lnTo>
                <a:lnTo>
                  <a:pt x="2506" y="1330"/>
                </a:lnTo>
                <a:lnTo>
                  <a:pt x="2507" y="1331"/>
                </a:lnTo>
                <a:lnTo>
                  <a:pt x="2508" y="1332"/>
                </a:lnTo>
                <a:lnTo>
                  <a:pt x="2509" y="1332"/>
                </a:lnTo>
                <a:lnTo>
                  <a:pt x="2511" y="1333"/>
                </a:lnTo>
                <a:lnTo>
                  <a:pt x="2512" y="1333"/>
                </a:lnTo>
                <a:lnTo>
                  <a:pt x="2513" y="1334"/>
                </a:lnTo>
                <a:lnTo>
                  <a:pt x="2514" y="1334"/>
                </a:lnTo>
                <a:lnTo>
                  <a:pt x="2515" y="1334"/>
                </a:lnTo>
                <a:lnTo>
                  <a:pt x="2516" y="1335"/>
                </a:lnTo>
                <a:lnTo>
                  <a:pt x="2517" y="1335"/>
                </a:lnTo>
                <a:lnTo>
                  <a:pt x="2518" y="1335"/>
                </a:lnTo>
                <a:lnTo>
                  <a:pt x="2520" y="1336"/>
                </a:lnTo>
                <a:lnTo>
                  <a:pt x="2521" y="1337"/>
                </a:lnTo>
                <a:lnTo>
                  <a:pt x="2522" y="1337"/>
                </a:lnTo>
                <a:lnTo>
                  <a:pt x="2523" y="1337"/>
                </a:lnTo>
                <a:lnTo>
                  <a:pt x="2524" y="1337"/>
                </a:lnTo>
                <a:lnTo>
                  <a:pt x="2525" y="1337"/>
                </a:lnTo>
                <a:lnTo>
                  <a:pt x="2526" y="1338"/>
                </a:lnTo>
                <a:lnTo>
                  <a:pt x="2528" y="1338"/>
                </a:lnTo>
                <a:lnTo>
                  <a:pt x="2529" y="1338"/>
                </a:lnTo>
                <a:lnTo>
                  <a:pt x="2530" y="1338"/>
                </a:lnTo>
                <a:lnTo>
                  <a:pt x="2531" y="1338"/>
                </a:lnTo>
                <a:lnTo>
                  <a:pt x="2532" y="1339"/>
                </a:lnTo>
                <a:lnTo>
                  <a:pt x="2533" y="1339"/>
                </a:lnTo>
                <a:lnTo>
                  <a:pt x="2534" y="1339"/>
                </a:lnTo>
                <a:lnTo>
                  <a:pt x="2536" y="1339"/>
                </a:lnTo>
                <a:lnTo>
                  <a:pt x="2537" y="1339"/>
                </a:lnTo>
                <a:lnTo>
                  <a:pt x="2538" y="1339"/>
                </a:lnTo>
                <a:lnTo>
                  <a:pt x="2539" y="1339"/>
                </a:lnTo>
                <a:lnTo>
                  <a:pt x="2540" y="1339"/>
                </a:lnTo>
                <a:lnTo>
                  <a:pt x="2541" y="1339"/>
                </a:lnTo>
                <a:lnTo>
                  <a:pt x="2542" y="1339"/>
                </a:lnTo>
                <a:lnTo>
                  <a:pt x="2543" y="1339"/>
                </a:lnTo>
                <a:lnTo>
                  <a:pt x="2545" y="1340"/>
                </a:lnTo>
                <a:lnTo>
                  <a:pt x="2546" y="1339"/>
                </a:lnTo>
                <a:lnTo>
                  <a:pt x="2547" y="1339"/>
                </a:lnTo>
                <a:lnTo>
                  <a:pt x="2548" y="1339"/>
                </a:lnTo>
                <a:lnTo>
                  <a:pt x="2549" y="1340"/>
                </a:lnTo>
                <a:lnTo>
                  <a:pt x="2550" y="1340"/>
                </a:lnTo>
                <a:lnTo>
                  <a:pt x="2551" y="1340"/>
                </a:lnTo>
                <a:lnTo>
                  <a:pt x="2553" y="1340"/>
                </a:lnTo>
                <a:lnTo>
                  <a:pt x="2554" y="1340"/>
                </a:lnTo>
                <a:lnTo>
                  <a:pt x="2555" y="1341"/>
                </a:lnTo>
                <a:lnTo>
                  <a:pt x="2557" y="1341"/>
                </a:lnTo>
                <a:lnTo>
                  <a:pt x="2559" y="1340"/>
                </a:lnTo>
                <a:lnTo>
                  <a:pt x="2562" y="1341"/>
                </a:lnTo>
                <a:lnTo>
                  <a:pt x="2564" y="1341"/>
                </a:lnTo>
                <a:lnTo>
                  <a:pt x="2566" y="1341"/>
                </a:lnTo>
                <a:lnTo>
                  <a:pt x="2568" y="1341"/>
                </a:lnTo>
                <a:lnTo>
                  <a:pt x="2571" y="1341"/>
                </a:lnTo>
                <a:lnTo>
                  <a:pt x="2573" y="1342"/>
                </a:lnTo>
                <a:lnTo>
                  <a:pt x="2575" y="1342"/>
                </a:lnTo>
                <a:lnTo>
                  <a:pt x="2578" y="1342"/>
                </a:lnTo>
                <a:lnTo>
                  <a:pt x="2580" y="1342"/>
                </a:lnTo>
                <a:lnTo>
                  <a:pt x="2582" y="1342"/>
                </a:lnTo>
                <a:lnTo>
                  <a:pt x="2584" y="1343"/>
                </a:lnTo>
                <a:lnTo>
                  <a:pt x="2587" y="1343"/>
                </a:lnTo>
                <a:lnTo>
                  <a:pt x="2589" y="1343"/>
                </a:lnTo>
                <a:lnTo>
                  <a:pt x="2591" y="1343"/>
                </a:lnTo>
                <a:lnTo>
                  <a:pt x="2593" y="1343"/>
                </a:lnTo>
                <a:lnTo>
                  <a:pt x="2596" y="1343"/>
                </a:lnTo>
                <a:lnTo>
                  <a:pt x="2598" y="1343"/>
                </a:lnTo>
                <a:lnTo>
                  <a:pt x="2600" y="1343"/>
                </a:lnTo>
                <a:lnTo>
                  <a:pt x="2603" y="1343"/>
                </a:lnTo>
                <a:lnTo>
                  <a:pt x="2605" y="1343"/>
                </a:lnTo>
                <a:lnTo>
                  <a:pt x="2607" y="1344"/>
                </a:lnTo>
                <a:lnTo>
                  <a:pt x="2609" y="1344"/>
                </a:lnTo>
                <a:lnTo>
                  <a:pt x="2612" y="1344"/>
                </a:lnTo>
                <a:lnTo>
                  <a:pt x="2614" y="1344"/>
                </a:lnTo>
                <a:lnTo>
                  <a:pt x="2616" y="1343"/>
                </a:lnTo>
                <a:lnTo>
                  <a:pt x="2618" y="1344"/>
                </a:lnTo>
                <a:lnTo>
                  <a:pt x="2621" y="1344"/>
                </a:lnTo>
                <a:lnTo>
                  <a:pt x="2623" y="1344"/>
                </a:lnTo>
                <a:lnTo>
                  <a:pt x="2625" y="1343"/>
                </a:lnTo>
                <a:lnTo>
                  <a:pt x="2628" y="1343"/>
                </a:lnTo>
                <a:lnTo>
                  <a:pt x="2630" y="1343"/>
                </a:lnTo>
                <a:lnTo>
                  <a:pt x="2632" y="1344"/>
                </a:lnTo>
                <a:lnTo>
                  <a:pt x="2634" y="1344"/>
                </a:lnTo>
                <a:lnTo>
                  <a:pt x="2637" y="1343"/>
                </a:lnTo>
                <a:lnTo>
                  <a:pt x="2639" y="1343"/>
                </a:lnTo>
                <a:lnTo>
                  <a:pt x="2641" y="1343"/>
                </a:lnTo>
                <a:lnTo>
                  <a:pt x="2643" y="1343"/>
                </a:lnTo>
                <a:lnTo>
                  <a:pt x="2646" y="1343"/>
                </a:lnTo>
                <a:lnTo>
                  <a:pt x="2648" y="1343"/>
                </a:lnTo>
                <a:lnTo>
                  <a:pt x="2650" y="1343"/>
                </a:lnTo>
                <a:lnTo>
                  <a:pt x="2652" y="1343"/>
                </a:lnTo>
                <a:lnTo>
                  <a:pt x="2655" y="1343"/>
                </a:lnTo>
                <a:lnTo>
                  <a:pt x="2657" y="1343"/>
                </a:lnTo>
                <a:lnTo>
                  <a:pt x="2659" y="1343"/>
                </a:lnTo>
                <a:lnTo>
                  <a:pt x="2662" y="1343"/>
                </a:lnTo>
                <a:lnTo>
                  <a:pt x="2664" y="1343"/>
                </a:lnTo>
                <a:lnTo>
                  <a:pt x="2666" y="1342"/>
                </a:lnTo>
                <a:lnTo>
                  <a:pt x="2668" y="1342"/>
                </a:lnTo>
                <a:lnTo>
                  <a:pt x="2671" y="1342"/>
                </a:lnTo>
                <a:lnTo>
                  <a:pt x="2673" y="1342"/>
                </a:lnTo>
                <a:lnTo>
                  <a:pt x="2675" y="1342"/>
                </a:lnTo>
                <a:lnTo>
                  <a:pt x="2677" y="1342"/>
                </a:lnTo>
                <a:lnTo>
                  <a:pt x="2680" y="1342"/>
                </a:lnTo>
                <a:lnTo>
                  <a:pt x="2682" y="1342"/>
                </a:lnTo>
                <a:lnTo>
                  <a:pt x="2684" y="1342"/>
                </a:lnTo>
                <a:lnTo>
                  <a:pt x="2687" y="1342"/>
                </a:lnTo>
                <a:lnTo>
                  <a:pt x="2689" y="1342"/>
                </a:lnTo>
                <a:lnTo>
                  <a:pt x="2691" y="1342"/>
                </a:lnTo>
                <a:lnTo>
                  <a:pt x="2693" y="1342"/>
                </a:lnTo>
                <a:lnTo>
                  <a:pt x="2696" y="1342"/>
                </a:lnTo>
                <a:lnTo>
                  <a:pt x="2698" y="1342"/>
                </a:lnTo>
                <a:lnTo>
                  <a:pt x="2700" y="1342"/>
                </a:lnTo>
                <a:lnTo>
                  <a:pt x="2702" y="1342"/>
                </a:lnTo>
                <a:lnTo>
                  <a:pt x="2705" y="1342"/>
                </a:lnTo>
                <a:lnTo>
                  <a:pt x="2707" y="1342"/>
                </a:lnTo>
                <a:lnTo>
                  <a:pt x="2709" y="1342"/>
                </a:lnTo>
                <a:lnTo>
                  <a:pt x="2712" y="1342"/>
                </a:lnTo>
                <a:lnTo>
                  <a:pt x="2714" y="1342"/>
                </a:lnTo>
                <a:lnTo>
                  <a:pt x="2716" y="1342"/>
                </a:lnTo>
                <a:lnTo>
                  <a:pt x="2718" y="1342"/>
                </a:lnTo>
                <a:lnTo>
                  <a:pt x="2721" y="1342"/>
                </a:lnTo>
                <a:lnTo>
                  <a:pt x="2723" y="1343"/>
                </a:lnTo>
                <a:lnTo>
                  <a:pt x="2725" y="1343"/>
                </a:lnTo>
                <a:lnTo>
                  <a:pt x="2727" y="1343"/>
                </a:lnTo>
                <a:lnTo>
                  <a:pt x="2730" y="1343"/>
                </a:lnTo>
                <a:lnTo>
                  <a:pt x="2732" y="1343"/>
                </a:lnTo>
                <a:lnTo>
                  <a:pt x="2734" y="1343"/>
                </a:lnTo>
                <a:lnTo>
                  <a:pt x="2737" y="1343"/>
                </a:lnTo>
                <a:lnTo>
                  <a:pt x="2739" y="1343"/>
                </a:lnTo>
                <a:lnTo>
                  <a:pt x="2741" y="1343"/>
                </a:lnTo>
                <a:lnTo>
                  <a:pt x="2743" y="1344"/>
                </a:lnTo>
                <a:lnTo>
                  <a:pt x="2746" y="1344"/>
                </a:lnTo>
                <a:lnTo>
                  <a:pt x="2748" y="1344"/>
                </a:lnTo>
                <a:lnTo>
                  <a:pt x="2750" y="1344"/>
                </a:lnTo>
                <a:lnTo>
                  <a:pt x="2752" y="1344"/>
                </a:lnTo>
                <a:lnTo>
                  <a:pt x="2755" y="1343"/>
                </a:lnTo>
                <a:lnTo>
                  <a:pt x="2757" y="1344"/>
                </a:lnTo>
                <a:lnTo>
                  <a:pt x="2759" y="1344"/>
                </a:lnTo>
                <a:lnTo>
                  <a:pt x="2762" y="1344"/>
                </a:lnTo>
                <a:lnTo>
                  <a:pt x="2764" y="1344"/>
                </a:lnTo>
                <a:lnTo>
                  <a:pt x="2766" y="1344"/>
                </a:lnTo>
                <a:lnTo>
                  <a:pt x="2768" y="1344"/>
                </a:lnTo>
                <a:lnTo>
                  <a:pt x="2771" y="1344"/>
                </a:lnTo>
                <a:lnTo>
                  <a:pt x="2773" y="1344"/>
                </a:lnTo>
                <a:lnTo>
                  <a:pt x="2775" y="1344"/>
                </a:lnTo>
                <a:lnTo>
                  <a:pt x="2777" y="1344"/>
                </a:lnTo>
                <a:lnTo>
                  <a:pt x="2780" y="1344"/>
                </a:lnTo>
                <a:lnTo>
                  <a:pt x="2782" y="1344"/>
                </a:lnTo>
                <a:lnTo>
                  <a:pt x="2784" y="1344"/>
                </a:lnTo>
                <a:lnTo>
                  <a:pt x="2787" y="1344"/>
                </a:lnTo>
                <a:lnTo>
                  <a:pt x="2789" y="1344"/>
                </a:lnTo>
                <a:lnTo>
                  <a:pt x="2791" y="1344"/>
                </a:lnTo>
                <a:lnTo>
                  <a:pt x="2793" y="1344"/>
                </a:lnTo>
                <a:lnTo>
                  <a:pt x="2796" y="1344"/>
                </a:lnTo>
                <a:lnTo>
                  <a:pt x="2798" y="1344"/>
                </a:lnTo>
                <a:lnTo>
                  <a:pt x="2800" y="1344"/>
                </a:lnTo>
                <a:lnTo>
                  <a:pt x="2802" y="1344"/>
                </a:lnTo>
                <a:lnTo>
                  <a:pt x="2805" y="1344"/>
                </a:lnTo>
                <a:lnTo>
                  <a:pt x="2807" y="1344"/>
                </a:lnTo>
                <a:lnTo>
                  <a:pt x="2809" y="1344"/>
                </a:lnTo>
                <a:lnTo>
                  <a:pt x="2811" y="1344"/>
                </a:lnTo>
                <a:lnTo>
                  <a:pt x="2814" y="1344"/>
                </a:lnTo>
                <a:lnTo>
                  <a:pt x="2816" y="1344"/>
                </a:lnTo>
                <a:lnTo>
                  <a:pt x="2818" y="1344"/>
                </a:lnTo>
                <a:lnTo>
                  <a:pt x="2821" y="1344"/>
                </a:lnTo>
                <a:lnTo>
                  <a:pt x="2823" y="1344"/>
                </a:lnTo>
                <a:lnTo>
                  <a:pt x="2825" y="1344"/>
                </a:lnTo>
                <a:lnTo>
                  <a:pt x="2827" y="1344"/>
                </a:lnTo>
                <a:lnTo>
                  <a:pt x="2830" y="1344"/>
                </a:lnTo>
                <a:lnTo>
                  <a:pt x="2832" y="1344"/>
                </a:lnTo>
                <a:lnTo>
                  <a:pt x="2834" y="1344"/>
                </a:lnTo>
                <a:lnTo>
                  <a:pt x="2836" y="1344"/>
                </a:lnTo>
                <a:lnTo>
                  <a:pt x="2839" y="1344"/>
                </a:lnTo>
                <a:lnTo>
                  <a:pt x="2841" y="1344"/>
                </a:lnTo>
                <a:lnTo>
                  <a:pt x="2843" y="1344"/>
                </a:lnTo>
                <a:lnTo>
                  <a:pt x="2846" y="1344"/>
                </a:lnTo>
                <a:lnTo>
                  <a:pt x="2848" y="1344"/>
                </a:lnTo>
                <a:lnTo>
                  <a:pt x="2850" y="1344"/>
                </a:lnTo>
                <a:lnTo>
                  <a:pt x="2852" y="1344"/>
                </a:lnTo>
                <a:lnTo>
                  <a:pt x="2855" y="1344"/>
                </a:lnTo>
                <a:lnTo>
                  <a:pt x="2857" y="1344"/>
                </a:lnTo>
                <a:lnTo>
                  <a:pt x="2859" y="1344"/>
                </a:lnTo>
                <a:lnTo>
                  <a:pt x="2861" y="1344"/>
                </a:lnTo>
                <a:lnTo>
                  <a:pt x="2864" y="1344"/>
                </a:lnTo>
                <a:lnTo>
                  <a:pt x="2866" y="1344"/>
                </a:lnTo>
                <a:lnTo>
                  <a:pt x="2868" y="1344"/>
                </a:lnTo>
                <a:lnTo>
                  <a:pt x="2871" y="1344"/>
                </a:lnTo>
                <a:lnTo>
                  <a:pt x="2873" y="1344"/>
                </a:lnTo>
                <a:lnTo>
                  <a:pt x="2875" y="1344"/>
                </a:lnTo>
                <a:lnTo>
                  <a:pt x="2877" y="1344"/>
                </a:lnTo>
                <a:lnTo>
                  <a:pt x="2880" y="1344"/>
                </a:lnTo>
                <a:lnTo>
                  <a:pt x="2882" y="1344"/>
                </a:lnTo>
                <a:lnTo>
                  <a:pt x="2884" y="1344"/>
                </a:lnTo>
                <a:lnTo>
                  <a:pt x="2886" y="1344"/>
                </a:lnTo>
                <a:lnTo>
                  <a:pt x="2889" y="1344"/>
                </a:lnTo>
                <a:lnTo>
                  <a:pt x="2891" y="1344"/>
                </a:lnTo>
                <a:lnTo>
                  <a:pt x="2893" y="1344"/>
                </a:lnTo>
                <a:lnTo>
                  <a:pt x="2896" y="1344"/>
                </a:lnTo>
                <a:lnTo>
                  <a:pt x="2898" y="1344"/>
                </a:lnTo>
                <a:lnTo>
                  <a:pt x="2900" y="1344"/>
                </a:lnTo>
                <a:lnTo>
                  <a:pt x="2902" y="1344"/>
                </a:lnTo>
                <a:lnTo>
                  <a:pt x="2905" y="1344"/>
                </a:lnTo>
                <a:lnTo>
                  <a:pt x="2907" y="1344"/>
                </a:lnTo>
                <a:lnTo>
                  <a:pt x="2909" y="1344"/>
                </a:lnTo>
                <a:lnTo>
                  <a:pt x="2911" y="1344"/>
                </a:lnTo>
                <a:lnTo>
                  <a:pt x="2914" y="1344"/>
                </a:lnTo>
                <a:lnTo>
                  <a:pt x="2916" y="1344"/>
                </a:lnTo>
                <a:lnTo>
                  <a:pt x="2918" y="1344"/>
                </a:lnTo>
                <a:lnTo>
                  <a:pt x="2921" y="1344"/>
                </a:lnTo>
                <a:lnTo>
                  <a:pt x="2923" y="1344"/>
                </a:lnTo>
                <a:lnTo>
                  <a:pt x="2925" y="1344"/>
                </a:lnTo>
                <a:lnTo>
                  <a:pt x="2927" y="1344"/>
                </a:lnTo>
                <a:lnTo>
                  <a:pt x="2930" y="1344"/>
                </a:lnTo>
                <a:lnTo>
                  <a:pt x="2932" y="1344"/>
                </a:lnTo>
                <a:lnTo>
                  <a:pt x="2934" y="1344"/>
                </a:lnTo>
                <a:lnTo>
                  <a:pt x="2936" y="1344"/>
                </a:lnTo>
                <a:lnTo>
                  <a:pt x="2939" y="1344"/>
                </a:lnTo>
                <a:lnTo>
                  <a:pt x="2941" y="1344"/>
                </a:lnTo>
                <a:lnTo>
                  <a:pt x="2943" y="1344"/>
                </a:lnTo>
                <a:lnTo>
                  <a:pt x="2946" y="1344"/>
                </a:lnTo>
                <a:lnTo>
                  <a:pt x="2948" y="1343"/>
                </a:lnTo>
                <a:lnTo>
                  <a:pt x="2950" y="1344"/>
                </a:lnTo>
                <a:lnTo>
                  <a:pt x="2952" y="1344"/>
                </a:lnTo>
                <a:lnTo>
                  <a:pt x="2955" y="1344"/>
                </a:lnTo>
                <a:lnTo>
                  <a:pt x="2957" y="1344"/>
                </a:lnTo>
                <a:lnTo>
                  <a:pt x="2959" y="1344"/>
                </a:lnTo>
                <a:lnTo>
                  <a:pt x="2961" y="1344"/>
                </a:lnTo>
                <a:lnTo>
                  <a:pt x="2964" y="1344"/>
                </a:lnTo>
                <a:lnTo>
                  <a:pt x="2966" y="1344"/>
                </a:lnTo>
                <a:lnTo>
                  <a:pt x="2968" y="1344"/>
                </a:lnTo>
                <a:lnTo>
                  <a:pt x="2970" y="1344"/>
                </a:lnTo>
                <a:lnTo>
                  <a:pt x="2973" y="1344"/>
                </a:lnTo>
                <a:lnTo>
                  <a:pt x="2975" y="1344"/>
                </a:lnTo>
                <a:lnTo>
                  <a:pt x="2977" y="1344"/>
                </a:lnTo>
                <a:lnTo>
                  <a:pt x="2980" y="1344"/>
                </a:lnTo>
                <a:lnTo>
                  <a:pt x="2982" y="1344"/>
                </a:lnTo>
                <a:lnTo>
                  <a:pt x="2984" y="1344"/>
                </a:lnTo>
                <a:lnTo>
                  <a:pt x="2986" y="1344"/>
                </a:lnTo>
                <a:lnTo>
                  <a:pt x="2989" y="1344"/>
                </a:lnTo>
                <a:lnTo>
                  <a:pt x="2991" y="1344"/>
                </a:lnTo>
                <a:lnTo>
                  <a:pt x="2993" y="1344"/>
                </a:lnTo>
                <a:lnTo>
                  <a:pt x="2995" y="1344"/>
                </a:lnTo>
                <a:lnTo>
                  <a:pt x="2998" y="1344"/>
                </a:lnTo>
                <a:lnTo>
                  <a:pt x="3000" y="1344"/>
                </a:lnTo>
                <a:lnTo>
                  <a:pt x="3002" y="1344"/>
                </a:lnTo>
                <a:lnTo>
                  <a:pt x="3005" y="1344"/>
                </a:lnTo>
                <a:lnTo>
                  <a:pt x="3007" y="1343"/>
                </a:lnTo>
                <a:lnTo>
                  <a:pt x="3009" y="1344"/>
                </a:lnTo>
                <a:lnTo>
                  <a:pt x="3011" y="1344"/>
                </a:lnTo>
                <a:lnTo>
                  <a:pt x="3014" y="1344"/>
                </a:lnTo>
                <a:lnTo>
                  <a:pt x="3016" y="1344"/>
                </a:lnTo>
                <a:lnTo>
                  <a:pt x="3018" y="1344"/>
                </a:lnTo>
                <a:lnTo>
                  <a:pt x="3020" y="1344"/>
                </a:lnTo>
                <a:lnTo>
                  <a:pt x="3023" y="1344"/>
                </a:lnTo>
                <a:lnTo>
                  <a:pt x="3025" y="1344"/>
                </a:lnTo>
                <a:lnTo>
                  <a:pt x="3027" y="1344"/>
                </a:lnTo>
                <a:lnTo>
                  <a:pt x="3030" y="1344"/>
                </a:lnTo>
                <a:lnTo>
                  <a:pt x="3032" y="1344"/>
                </a:lnTo>
                <a:lnTo>
                  <a:pt x="3034" y="1344"/>
                </a:lnTo>
                <a:lnTo>
                  <a:pt x="3036" y="1344"/>
                </a:lnTo>
                <a:lnTo>
                  <a:pt x="3039" y="1344"/>
                </a:lnTo>
                <a:lnTo>
                  <a:pt x="3041" y="1344"/>
                </a:lnTo>
                <a:lnTo>
                  <a:pt x="3043" y="1344"/>
                </a:lnTo>
                <a:lnTo>
                  <a:pt x="3045" y="1344"/>
                </a:lnTo>
                <a:lnTo>
                  <a:pt x="3048" y="1344"/>
                </a:lnTo>
                <a:lnTo>
                  <a:pt x="3050" y="1344"/>
                </a:lnTo>
                <a:lnTo>
                  <a:pt x="3052" y="1344"/>
                </a:lnTo>
                <a:lnTo>
                  <a:pt x="3055" y="1344"/>
                </a:lnTo>
                <a:lnTo>
                  <a:pt x="3057" y="1344"/>
                </a:lnTo>
                <a:lnTo>
                  <a:pt x="3059" y="1344"/>
                </a:lnTo>
                <a:lnTo>
                  <a:pt x="3061" y="1344"/>
                </a:lnTo>
                <a:lnTo>
                  <a:pt x="3064" y="1344"/>
                </a:lnTo>
                <a:lnTo>
                  <a:pt x="3066" y="1344"/>
                </a:lnTo>
                <a:lnTo>
                  <a:pt x="3068" y="1344"/>
                </a:lnTo>
                <a:lnTo>
                  <a:pt x="3070" y="1344"/>
                </a:lnTo>
                <a:lnTo>
                  <a:pt x="3073" y="1344"/>
                </a:lnTo>
                <a:lnTo>
                  <a:pt x="3075" y="1344"/>
                </a:lnTo>
                <a:lnTo>
                  <a:pt x="3077" y="1344"/>
                </a:lnTo>
                <a:lnTo>
                  <a:pt x="3080" y="1344"/>
                </a:lnTo>
                <a:lnTo>
                  <a:pt x="3082" y="1344"/>
                </a:lnTo>
                <a:lnTo>
                  <a:pt x="3084" y="1344"/>
                </a:lnTo>
                <a:lnTo>
                  <a:pt x="3086" y="1344"/>
                </a:lnTo>
                <a:lnTo>
                  <a:pt x="3089" y="1344"/>
                </a:lnTo>
                <a:lnTo>
                  <a:pt x="3091" y="1344"/>
                </a:lnTo>
                <a:lnTo>
                  <a:pt x="3093" y="1344"/>
                </a:lnTo>
                <a:lnTo>
                  <a:pt x="3095" y="1344"/>
                </a:lnTo>
                <a:lnTo>
                  <a:pt x="3098" y="1344"/>
                </a:lnTo>
                <a:lnTo>
                  <a:pt x="3100" y="1344"/>
                </a:lnTo>
                <a:lnTo>
                  <a:pt x="3102" y="1344"/>
                </a:lnTo>
                <a:lnTo>
                  <a:pt x="3104" y="1344"/>
                </a:lnTo>
              </a:path>
            </a:pathLst>
          </a:custGeom>
          <a:noFill/>
          <a:ln w="9525">
            <a:solidFill>
              <a:srgbClr val="000080"/>
            </a:solidFill>
            <a:prstDash val="solid"/>
            <a:round/>
            <a:headEnd/>
            <a:tailEnd/>
          </a:ln>
        </p:spPr>
        <p:txBody>
          <a:bodyPr/>
          <a:lstStyle/>
          <a:p>
            <a:endParaRPr lang="ja-JP" altLang="en-US"/>
          </a:p>
        </p:txBody>
      </p:sp>
      <p:sp>
        <p:nvSpPr>
          <p:cNvPr id="12301" name="Line 7"/>
          <p:cNvSpPr>
            <a:spLocks noChangeShapeType="1"/>
          </p:cNvSpPr>
          <p:nvPr/>
        </p:nvSpPr>
        <p:spPr bwMode="auto">
          <a:xfrm>
            <a:off x="581025" y="5776913"/>
            <a:ext cx="3052763" cy="0"/>
          </a:xfrm>
          <a:prstGeom prst="line">
            <a:avLst/>
          </a:prstGeom>
          <a:noFill/>
          <a:ln w="0">
            <a:solidFill>
              <a:srgbClr val="030000"/>
            </a:solidFill>
            <a:round/>
            <a:headEnd/>
            <a:tailEnd/>
          </a:ln>
        </p:spPr>
        <p:txBody>
          <a:bodyPr/>
          <a:lstStyle/>
          <a:p>
            <a:endParaRPr lang="ja-JP" altLang="en-US"/>
          </a:p>
        </p:txBody>
      </p:sp>
      <p:sp>
        <p:nvSpPr>
          <p:cNvPr id="12302" name="Line 8"/>
          <p:cNvSpPr>
            <a:spLocks noChangeShapeType="1"/>
          </p:cNvSpPr>
          <p:nvPr/>
        </p:nvSpPr>
        <p:spPr bwMode="auto">
          <a:xfrm>
            <a:off x="581025" y="5776913"/>
            <a:ext cx="0" cy="58737"/>
          </a:xfrm>
          <a:prstGeom prst="line">
            <a:avLst/>
          </a:prstGeom>
          <a:noFill/>
          <a:ln w="0">
            <a:solidFill>
              <a:srgbClr val="030000"/>
            </a:solidFill>
            <a:round/>
            <a:headEnd/>
            <a:tailEnd/>
          </a:ln>
        </p:spPr>
        <p:txBody>
          <a:bodyPr/>
          <a:lstStyle/>
          <a:p>
            <a:endParaRPr lang="ja-JP" altLang="en-US"/>
          </a:p>
        </p:txBody>
      </p:sp>
      <p:sp>
        <p:nvSpPr>
          <p:cNvPr id="12303" name="Rectangle 9"/>
          <p:cNvSpPr>
            <a:spLocks noChangeArrowheads="1"/>
          </p:cNvSpPr>
          <p:nvPr/>
        </p:nvSpPr>
        <p:spPr bwMode="auto">
          <a:xfrm>
            <a:off x="581025" y="5857875"/>
            <a:ext cx="635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0</a:t>
            </a:r>
            <a:endParaRPr lang="en-US" altLang="ja-JP" sz="900"/>
          </a:p>
        </p:txBody>
      </p:sp>
      <p:sp>
        <p:nvSpPr>
          <p:cNvPr id="12304" name="Line 10"/>
          <p:cNvSpPr>
            <a:spLocks noChangeShapeType="1"/>
          </p:cNvSpPr>
          <p:nvPr/>
        </p:nvSpPr>
        <p:spPr bwMode="auto">
          <a:xfrm>
            <a:off x="1000125" y="5776913"/>
            <a:ext cx="0" cy="58737"/>
          </a:xfrm>
          <a:prstGeom prst="line">
            <a:avLst/>
          </a:prstGeom>
          <a:noFill/>
          <a:ln w="0">
            <a:solidFill>
              <a:srgbClr val="030000"/>
            </a:solidFill>
            <a:round/>
            <a:headEnd/>
            <a:tailEnd/>
          </a:ln>
        </p:spPr>
        <p:txBody>
          <a:bodyPr/>
          <a:lstStyle/>
          <a:p>
            <a:endParaRPr lang="ja-JP" altLang="en-US"/>
          </a:p>
        </p:txBody>
      </p:sp>
      <p:sp>
        <p:nvSpPr>
          <p:cNvPr id="12305" name="Rectangle 11"/>
          <p:cNvSpPr>
            <a:spLocks noChangeArrowheads="1"/>
          </p:cNvSpPr>
          <p:nvPr/>
        </p:nvSpPr>
        <p:spPr bwMode="auto">
          <a:xfrm>
            <a:off x="976313" y="5857875"/>
            <a:ext cx="635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5</a:t>
            </a:r>
            <a:endParaRPr lang="en-US" altLang="ja-JP" sz="900"/>
          </a:p>
        </p:txBody>
      </p:sp>
      <p:sp>
        <p:nvSpPr>
          <p:cNvPr id="12306" name="Line 12"/>
          <p:cNvSpPr>
            <a:spLocks noChangeShapeType="1"/>
          </p:cNvSpPr>
          <p:nvPr/>
        </p:nvSpPr>
        <p:spPr bwMode="auto">
          <a:xfrm>
            <a:off x="1417638" y="5776913"/>
            <a:ext cx="0" cy="58737"/>
          </a:xfrm>
          <a:prstGeom prst="line">
            <a:avLst/>
          </a:prstGeom>
          <a:noFill/>
          <a:ln w="0">
            <a:solidFill>
              <a:srgbClr val="030000"/>
            </a:solidFill>
            <a:round/>
            <a:headEnd/>
            <a:tailEnd/>
          </a:ln>
        </p:spPr>
        <p:txBody>
          <a:bodyPr/>
          <a:lstStyle/>
          <a:p>
            <a:endParaRPr lang="ja-JP" altLang="en-US"/>
          </a:p>
        </p:txBody>
      </p:sp>
      <p:sp>
        <p:nvSpPr>
          <p:cNvPr id="12307" name="Rectangle 13"/>
          <p:cNvSpPr>
            <a:spLocks noChangeArrowheads="1"/>
          </p:cNvSpPr>
          <p:nvPr/>
        </p:nvSpPr>
        <p:spPr bwMode="auto">
          <a:xfrm>
            <a:off x="1376363" y="5857875"/>
            <a:ext cx="1270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10</a:t>
            </a:r>
            <a:endParaRPr lang="en-US" altLang="ja-JP" sz="900"/>
          </a:p>
        </p:txBody>
      </p:sp>
      <p:sp>
        <p:nvSpPr>
          <p:cNvPr id="12308" name="Line 14"/>
          <p:cNvSpPr>
            <a:spLocks noChangeShapeType="1"/>
          </p:cNvSpPr>
          <p:nvPr/>
        </p:nvSpPr>
        <p:spPr bwMode="auto">
          <a:xfrm>
            <a:off x="1835150" y="5776913"/>
            <a:ext cx="0" cy="58737"/>
          </a:xfrm>
          <a:prstGeom prst="line">
            <a:avLst/>
          </a:prstGeom>
          <a:noFill/>
          <a:ln w="0">
            <a:solidFill>
              <a:srgbClr val="030000"/>
            </a:solidFill>
            <a:round/>
            <a:headEnd/>
            <a:tailEnd/>
          </a:ln>
        </p:spPr>
        <p:txBody>
          <a:bodyPr/>
          <a:lstStyle/>
          <a:p>
            <a:endParaRPr lang="ja-JP" altLang="en-US"/>
          </a:p>
        </p:txBody>
      </p:sp>
      <p:sp>
        <p:nvSpPr>
          <p:cNvPr id="12309" name="Rectangle 15"/>
          <p:cNvSpPr>
            <a:spLocks noChangeArrowheads="1"/>
          </p:cNvSpPr>
          <p:nvPr/>
        </p:nvSpPr>
        <p:spPr bwMode="auto">
          <a:xfrm>
            <a:off x="1797050" y="5857875"/>
            <a:ext cx="1270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15</a:t>
            </a:r>
            <a:endParaRPr lang="en-US" altLang="ja-JP" sz="900"/>
          </a:p>
        </p:txBody>
      </p:sp>
      <p:sp>
        <p:nvSpPr>
          <p:cNvPr id="12310" name="Line 16"/>
          <p:cNvSpPr>
            <a:spLocks noChangeShapeType="1"/>
          </p:cNvSpPr>
          <p:nvPr/>
        </p:nvSpPr>
        <p:spPr bwMode="auto">
          <a:xfrm>
            <a:off x="2257425" y="5776913"/>
            <a:ext cx="0" cy="58737"/>
          </a:xfrm>
          <a:prstGeom prst="line">
            <a:avLst/>
          </a:prstGeom>
          <a:noFill/>
          <a:ln w="0">
            <a:solidFill>
              <a:srgbClr val="030000"/>
            </a:solidFill>
            <a:round/>
            <a:headEnd/>
            <a:tailEnd/>
          </a:ln>
        </p:spPr>
        <p:txBody>
          <a:bodyPr/>
          <a:lstStyle/>
          <a:p>
            <a:endParaRPr lang="ja-JP" altLang="en-US"/>
          </a:p>
        </p:txBody>
      </p:sp>
      <p:sp>
        <p:nvSpPr>
          <p:cNvPr id="12311" name="Rectangle 17"/>
          <p:cNvSpPr>
            <a:spLocks noChangeArrowheads="1"/>
          </p:cNvSpPr>
          <p:nvPr/>
        </p:nvSpPr>
        <p:spPr bwMode="auto">
          <a:xfrm>
            <a:off x="2212975" y="5857875"/>
            <a:ext cx="1270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20</a:t>
            </a:r>
            <a:endParaRPr lang="en-US" altLang="ja-JP" sz="900"/>
          </a:p>
        </p:txBody>
      </p:sp>
      <p:sp>
        <p:nvSpPr>
          <p:cNvPr id="12312" name="Line 18"/>
          <p:cNvSpPr>
            <a:spLocks noChangeShapeType="1"/>
          </p:cNvSpPr>
          <p:nvPr/>
        </p:nvSpPr>
        <p:spPr bwMode="auto">
          <a:xfrm>
            <a:off x="2671763" y="5776913"/>
            <a:ext cx="0" cy="58737"/>
          </a:xfrm>
          <a:prstGeom prst="line">
            <a:avLst/>
          </a:prstGeom>
          <a:noFill/>
          <a:ln w="0">
            <a:solidFill>
              <a:srgbClr val="030000"/>
            </a:solidFill>
            <a:round/>
            <a:headEnd/>
            <a:tailEnd/>
          </a:ln>
        </p:spPr>
        <p:txBody>
          <a:bodyPr/>
          <a:lstStyle/>
          <a:p>
            <a:endParaRPr lang="ja-JP" altLang="en-US"/>
          </a:p>
        </p:txBody>
      </p:sp>
      <p:sp>
        <p:nvSpPr>
          <p:cNvPr id="12313" name="Rectangle 19"/>
          <p:cNvSpPr>
            <a:spLocks noChangeArrowheads="1"/>
          </p:cNvSpPr>
          <p:nvPr/>
        </p:nvSpPr>
        <p:spPr bwMode="auto">
          <a:xfrm>
            <a:off x="2630488" y="5857875"/>
            <a:ext cx="1270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25</a:t>
            </a:r>
            <a:endParaRPr lang="en-US" altLang="ja-JP" sz="900"/>
          </a:p>
        </p:txBody>
      </p:sp>
      <p:sp>
        <p:nvSpPr>
          <p:cNvPr id="12314" name="Line 20"/>
          <p:cNvSpPr>
            <a:spLocks noChangeShapeType="1"/>
          </p:cNvSpPr>
          <p:nvPr/>
        </p:nvSpPr>
        <p:spPr bwMode="auto">
          <a:xfrm>
            <a:off x="3092450" y="5776913"/>
            <a:ext cx="0" cy="58737"/>
          </a:xfrm>
          <a:prstGeom prst="line">
            <a:avLst/>
          </a:prstGeom>
          <a:noFill/>
          <a:ln w="0">
            <a:solidFill>
              <a:srgbClr val="030000"/>
            </a:solidFill>
            <a:round/>
            <a:headEnd/>
            <a:tailEnd/>
          </a:ln>
        </p:spPr>
        <p:txBody>
          <a:bodyPr/>
          <a:lstStyle/>
          <a:p>
            <a:endParaRPr lang="ja-JP" altLang="en-US"/>
          </a:p>
        </p:txBody>
      </p:sp>
      <p:sp>
        <p:nvSpPr>
          <p:cNvPr id="12315" name="Rectangle 21"/>
          <p:cNvSpPr>
            <a:spLocks noChangeArrowheads="1"/>
          </p:cNvSpPr>
          <p:nvPr/>
        </p:nvSpPr>
        <p:spPr bwMode="auto">
          <a:xfrm>
            <a:off x="3052763" y="5857875"/>
            <a:ext cx="1270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30</a:t>
            </a:r>
            <a:endParaRPr lang="en-US" altLang="ja-JP" sz="900"/>
          </a:p>
        </p:txBody>
      </p:sp>
      <p:sp>
        <p:nvSpPr>
          <p:cNvPr id="12316" name="Line 22"/>
          <p:cNvSpPr>
            <a:spLocks noChangeShapeType="1"/>
          </p:cNvSpPr>
          <p:nvPr/>
        </p:nvSpPr>
        <p:spPr bwMode="auto">
          <a:xfrm>
            <a:off x="3511550" y="5776913"/>
            <a:ext cx="0" cy="58737"/>
          </a:xfrm>
          <a:prstGeom prst="line">
            <a:avLst/>
          </a:prstGeom>
          <a:noFill/>
          <a:ln w="0">
            <a:solidFill>
              <a:srgbClr val="030000"/>
            </a:solidFill>
            <a:round/>
            <a:headEnd/>
            <a:tailEnd/>
          </a:ln>
        </p:spPr>
        <p:txBody>
          <a:bodyPr/>
          <a:lstStyle/>
          <a:p>
            <a:endParaRPr lang="ja-JP" altLang="en-US"/>
          </a:p>
        </p:txBody>
      </p:sp>
      <p:sp>
        <p:nvSpPr>
          <p:cNvPr id="12317" name="Rectangle 23"/>
          <p:cNvSpPr>
            <a:spLocks noChangeArrowheads="1"/>
          </p:cNvSpPr>
          <p:nvPr/>
        </p:nvSpPr>
        <p:spPr bwMode="auto">
          <a:xfrm>
            <a:off x="3470275" y="5857875"/>
            <a:ext cx="84138" cy="92075"/>
          </a:xfrm>
          <a:prstGeom prst="rect">
            <a:avLst/>
          </a:prstGeom>
          <a:noFill/>
          <a:ln w="9525">
            <a:noFill/>
            <a:miter lim="800000"/>
            <a:headEnd/>
            <a:tailEnd/>
          </a:ln>
        </p:spPr>
        <p:txBody>
          <a:bodyPr wrap="none" lIns="0" tIns="0" rIns="0" bIns="0">
            <a:spAutoFit/>
          </a:bodyPr>
          <a:lstStyle/>
          <a:p>
            <a:pPr defTabSz="1279525"/>
            <a:r>
              <a:rPr lang="en-US" altLang="ja-JP" sz="600">
                <a:solidFill>
                  <a:srgbClr val="030000"/>
                </a:solidFill>
                <a:ea typeface="ＭＳ ゴシック" pitchFamily="49" charset="-128"/>
              </a:rPr>
              <a:t>35</a:t>
            </a:r>
            <a:endParaRPr lang="en-US" altLang="ja-JP" sz="600"/>
          </a:p>
        </p:txBody>
      </p:sp>
      <p:sp>
        <p:nvSpPr>
          <p:cNvPr id="29738" name="Rectangle 42"/>
          <p:cNvSpPr>
            <a:spLocks noChangeArrowheads="1"/>
          </p:cNvSpPr>
          <p:nvPr/>
        </p:nvSpPr>
        <p:spPr bwMode="auto">
          <a:xfrm>
            <a:off x="382588" y="3838575"/>
            <a:ext cx="2033587" cy="304800"/>
          </a:xfrm>
          <a:prstGeom prst="rect">
            <a:avLst/>
          </a:prstGeom>
          <a:noFill/>
          <a:ln w="9525">
            <a:noFill/>
            <a:miter lim="800000"/>
            <a:headEnd/>
            <a:tailEnd/>
          </a:ln>
          <a:effectLst/>
        </p:spPr>
        <p:txBody>
          <a:bodyPr>
            <a:spAutoFit/>
          </a:bodyPr>
          <a:lstStyle/>
          <a:p>
            <a:pPr defTabSz="957263">
              <a:defRPr/>
            </a:pPr>
            <a:r>
              <a:rPr lang="en-US" altLang="ja-JP" sz="1400" b="1">
                <a:solidFill>
                  <a:srgbClr val="000099"/>
                </a:solidFill>
                <a:effectLst>
                  <a:outerShdw blurRad="38100" dist="38100" dir="2700000" algn="tl">
                    <a:srgbClr val="C0C0C0"/>
                  </a:outerShdw>
                </a:effectLst>
              </a:rPr>
              <a:t>Sunrise C28</a:t>
            </a:r>
            <a:r>
              <a:rPr lang="ja-JP" altLang="en-US" sz="1400" b="1">
                <a:solidFill>
                  <a:srgbClr val="000099"/>
                </a:solidFill>
                <a:effectLst>
                  <a:outerShdw blurRad="38100" dist="38100" dir="2700000" algn="tl">
                    <a:srgbClr val="C0C0C0"/>
                  </a:outerShdw>
                </a:effectLst>
              </a:rPr>
              <a:t>　</a:t>
            </a:r>
            <a:r>
              <a:rPr lang="en-US" altLang="ja-JP" sz="1400" b="1">
                <a:solidFill>
                  <a:srgbClr val="000099"/>
                </a:solidFill>
                <a:effectLst>
                  <a:outerShdw blurRad="38100" dist="38100" dir="2700000" algn="tl">
                    <a:srgbClr val="C0C0C0"/>
                  </a:outerShdw>
                </a:effectLst>
              </a:rPr>
              <a:t>%C:18%</a:t>
            </a:r>
          </a:p>
        </p:txBody>
      </p:sp>
      <p:sp>
        <p:nvSpPr>
          <p:cNvPr id="12319" name="Rectangle 44"/>
          <p:cNvSpPr>
            <a:spLocks noChangeArrowheads="1"/>
          </p:cNvSpPr>
          <p:nvPr/>
        </p:nvSpPr>
        <p:spPr bwMode="auto">
          <a:xfrm>
            <a:off x="3240088" y="3138488"/>
            <a:ext cx="333375" cy="1255712"/>
          </a:xfrm>
          <a:prstGeom prst="rect">
            <a:avLst/>
          </a:prstGeom>
          <a:noFill/>
          <a:ln w="9525" algn="ctr">
            <a:noFill/>
            <a:miter lim="800000"/>
            <a:headEnd/>
            <a:tailEnd/>
          </a:ln>
        </p:spPr>
        <p:txBody>
          <a:bodyPr anchor="ctr">
            <a:spAutoFit/>
          </a:bodyPr>
          <a:lstStyle/>
          <a:p>
            <a:endParaRPr lang="ja-JP" altLang="en-US"/>
          </a:p>
        </p:txBody>
      </p:sp>
      <p:sp>
        <p:nvSpPr>
          <p:cNvPr id="12320" name="Rectangle 45"/>
          <p:cNvSpPr>
            <a:spLocks noChangeArrowheads="1"/>
          </p:cNvSpPr>
          <p:nvPr/>
        </p:nvSpPr>
        <p:spPr bwMode="auto">
          <a:xfrm>
            <a:off x="3360738" y="5338763"/>
            <a:ext cx="465137" cy="885825"/>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12321" name="Text Box 46"/>
          <p:cNvSpPr txBox="1">
            <a:spLocks noChangeArrowheads="1"/>
          </p:cNvSpPr>
          <p:nvPr/>
        </p:nvSpPr>
        <p:spPr bwMode="auto">
          <a:xfrm>
            <a:off x="1995488" y="4064000"/>
            <a:ext cx="198437" cy="225425"/>
          </a:xfrm>
          <a:prstGeom prst="rect">
            <a:avLst/>
          </a:prstGeom>
          <a:noFill/>
          <a:ln w="9525">
            <a:noFill/>
            <a:miter lim="800000"/>
            <a:headEnd/>
            <a:tailEnd/>
          </a:ln>
        </p:spPr>
        <p:txBody>
          <a:bodyPr lIns="18000" tIns="36000" rIns="18000" bIns="36000">
            <a:spAutoFit/>
          </a:bodyPr>
          <a:lstStyle/>
          <a:p>
            <a:pPr defTabSz="957263">
              <a:spcBef>
                <a:spcPct val="50000"/>
              </a:spcBef>
            </a:pPr>
            <a:r>
              <a:rPr lang="en-US" altLang="ja-JP" sz="1000"/>
              <a:t>1</a:t>
            </a:r>
          </a:p>
        </p:txBody>
      </p:sp>
      <p:sp>
        <p:nvSpPr>
          <p:cNvPr id="12322" name="Text Box 47"/>
          <p:cNvSpPr txBox="1">
            <a:spLocks noChangeArrowheads="1"/>
          </p:cNvSpPr>
          <p:nvPr/>
        </p:nvSpPr>
        <p:spPr bwMode="auto">
          <a:xfrm>
            <a:off x="2349500" y="4643438"/>
            <a:ext cx="198438" cy="225425"/>
          </a:xfrm>
          <a:prstGeom prst="rect">
            <a:avLst/>
          </a:prstGeom>
          <a:noFill/>
          <a:ln w="9525">
            <a:noFill/>
            <a:miter lim="800000"/>
            <a:headEnd/>
            <a:tailEnd/>
          </a:ln>
        </p:spPr>
        <p:txBody>
          <a:bodyPr lIns="18000" tIns="36000" rIns="18000" bIns="36000">
            <a:spAutoFit/>
          </a:bodyPr>
          <a:lstStyle/>
          <a:p>
            <a:pPr defTabSz="957263">
              <a:spcBef>
                <a:spcPct val="50000"/>
              </a:spcBef>
            </a:pPr>
            <a:r>
              <a:rPr lang="en-US" altLang="ja-JP" sz="1000"/>
              <a:t>2</a:t>
            </a:r>
          </a:p>
        </p:txBody>
      </p:sp>
      <p:sp>
        <p:nvSpPr>
          <p:cNvPr id="12323" name="Text Box 48"/>
          <p:cNvSpPr txBox="1">
            <a:spLocks noChangeArrowheads="1"/>
          </p:cNvSpPr>
          <p:nvPr/>
        </p:nvSpPr>
        <p:spPr bwMode="auto">
          <a:xfrm>
            <a:off x="2771775" y="4868863"/>
            <a:ext cx="198438" cy="225425"/>
          </a:xfrm>
          <a:prstGeom prst="rect">
            <a:avLst/>
          </a:prstGeom>
          <a:noFill/>
          <a:ln w="9525">
            <a:noFill/>
            <a:miter lim="800000"/>
            <a:headEnd/>
            <a:tailEnd/>
          </a:ln>
        </p:spPr>
        <p:txBody>
          <a:bodyPr lIns="18000" tIns="36000" rIns="18000" bIns="36000">
            <a:spAutoFit/>
          </a:bodyPr>
          <a:lstStyle/>
          <a:p>
            <a:pPr defTabSz="957263">
              <a:spcBef>
                <a:spcPct val="50000"/>
              </a:spcBef>
            </a:pPr>
            <a:r>
              <a:rPr lang="en-US" altLang="ja-JP" sz="1000"/>
              <a:t>4</a:t>
            </a:r>
          </a:p>
        </p:txBody>
      </p:sp>
      <p:sp>
        <p:nvSpPr>
          <p:cNvPr id="12324" name="Rectangle 24"/>
          <p:cNvSpPr>
            <a:spLocks noChangeArrowheads="1"/>
          </p:cNvSpPr>
          <p:nvPr/>
        </p:nvSpPr>
        <p:spPr bwMode="auto">
          <a:xfrm>
            <a:off x="1465263" y="5989638"/>
            <a:ext cx="971550" cy="136525"/>
          </a:xfrm>
          <a:prstGeom prst="rect">
            <a:avLst/>
          </a:prstGeom>
          <a:noFill/>
          <a:ln w="9525">
            <a:noFill/>
            <a:miter lim="800000"/>
            <a:headEnd/>
            <a:tailEnd/>
          </a:ln>
        </p:spPr>
        <p:txBody>
          <a:bodyPr wrap="none" lIns="0" tIns="0" rIns="0" bIns="0">
            <a:spAutoFit/>
          </a:bodyPr>
          <a:lstStyle/>
          <a:p>
            <a:pPr defTabSz="1279525"/>
            <a:r>
              <a:rPr lang="en-US" altLang="ja-JP" sz="900"/>
              <a:t>retention time / min</a:t>
            </a:r>
          </a:p>
        </p:txBody>
      </p:sp>
      <p:sp>
        <p:nvSpPr>
          <p:cNvPr id="12325" name="Freeform 25"/>
          <p:cNvSpPr>
            <a:spLocks/>
          </p:cNvSpPr>
          <p:nvPr/>
        </p:nvSpPr>
        <p:spPr bwMode="auto">
          <a:xfrm>
            <a:off x="536575" y="2144713"/>
            <a:ext cx="2716213" cy="1201737"/>
          </a:xfrm>
          <a:custGeom>
            <a:avLst/>
            <a:gdLst>
              <a:gd name="T0" fmla="*/ 2147483647 w 3104"/>
              <a:gd name="T1" fmla="*/ 2147483647 h 1345"/>
              <a:gd name="T2" fmla="*/ 2147483647 w 3104"/>
              <a:gd name="T3" fmla="*/ 2147483647 h 1345"/>
              <a:gd name="T4" fmla="*/ 2147483647 w 3104"/>
              <a:gd name="T5" fmla="*/ 2147483647 h 1345"/>
              <a:gd name="T6" fmla="*/ 2147483647 w 3104"/>
              <a:gd name="T7" fmla="*/ 2147483647 h 1345"/>
              <a:gd name="T8" fmla="*/ 2147483647 w 3104"/>
              <a:gd name="T9" fmla="*/ 2147483647 h 1345"/>
              <a:gd name="T10" fmla="*/ 2147483647 w 3104"/>
              <a:gd name="T11" fmla="*/ 2147483647 h 1345"/>
              <a:gd name="T12" fmla="*/ 2147483647 w 3104"/>
              <a:gd name="T13" fmla="*/ 2147483647 h 1345"/>
              <a:gd name="T14" fmla="*/ 2147483647 w 3104"/>
              <a:gd name="T15" fmla="*/ 2147483647 h 1345"/>
              <a:gd name="T16" fmla="*/ 2147483647 w 3104"/>
              <a:gd name="T17" fmla="*/ 2147483647 h 1345"/>
              <a:gd name="T18" fmla="*/ 2147483647 w 3104"/>
              <a:gd name="T19" fmla="*/ 2147483647 h 1345"/>
              <a:gd name="T20" fmla="*/ 2147483647 w 3104"/>
              <a:gd name="T21" fmla="*/ 2147483647 h 1345"/>
              <a:gd name="T22" fmla="*/ 2147483647 w 3104"/>
              <a:gd name="T23" fmla="*/ 2147483647 h 1345"/>
              <a:gd name="T24" fmla="*/ 2147483647 w 3104"/>
              <a:gd name="T25" fmla="*/ 2147483647 h 1345"/>
              <a:gd name="T26" fmla="*/ 2147483647 w 3104"/>
              <a:gd name="T27" fmla="*/ 2147483647 h 1345"/>
              <a:gd name="T28" fmla="*/ 2147483647 w 3104"/>
              <a:gd name="T29" fmla="*/ 2147483647 h 1345"/>
              <a:gd name="T30" fmla="*/ 2147483647 w 3104"/>
              <a:gd name="T31" fmla="*/ 2147483647 h 1345"/>
              <a:gd name="T32" fmla="*/ 2147483647 w 3104"/>
              <a:gd name="T33" fmla="*/ 2147483647 h 1345"/>
              <a:gd name="T34" fmla="*/ 2147483647 w 3104"/>
              <a:gd name="T35" fmla="*/ 2147483647 h 1345"/>
              <a:gd name="T36" fmla="*/ 2147483647 w 3104"/>
              <a:gd name="T37" fmla="*/ 2147483647 h 1345"/>
              <a:gd name="T38" fmla="*/ 2147483647 w 3104"/>
              <a:gd name="T39" fmla="*/ 2147483647 h 1345"/>
              <a:gd name="T40" fmla="*/ 2147483647 w 3104"/>
              <a:gd name="T41" fmla="*/ 2147483647 h 1345"/>
              <a:gd name="T42" fmla="*/ 2147483647 w 3104"/>
              <a:gd name="T43" fmla="*/ 2147483647 h 1345"/>
              <a:gd name="T44" fmla="*/ 2147483647 w 3104"/>
              <a:gd name="T45" fmla="*/ 2147483647 h 1345"/>
              <a:gd name="T46" fmla="*/ 2147483647 w 3104"/>
              <a:gd name="T47" fmla="*/ 2147483647 h 1345"/>
              <a:gd name="T48" fmla="*/ 2147483647 w 3104"/>
              <a:gd name="T49" fmla="*/ 2147483647 h 1345"/>
              <a:gd name="T50" fmla="*/ 2147483647 w 3104"/>
              <a:gd name="T51" fmla="*/ 2147483647 h 1345"/>
              <a:gd name="T52" fmla="*/ 2147483647 w 3104"/>
              <a:gd name="T53" fmla="*/ 2147483647 h 1345"/>
              <a:gd name="T54" fmla="*/ 2147483647 w 3104"/>
              <a:gd name="T55" fmla="*/ 2147483647 h 1345"/>
              <a:gd name="T56" fmla="*/ 2147483647 w 3104"/>
              <a:gd name="T57" fmla="*/ 2147483647 h 1345"/>
              <a:gd name="T58" fmla="*/ 2147483647 w 3104"/>
              <a:gd name="T59" fmla="*/ 2147483647 h 1345"/>
              <a:gd name="T60" fmla="*/ 2147483647 w 3104"/>
              <a:gd name="T61" fmla="*/ 2147483647 h 1345"/>
              <a:gd name="T62" fmla="*/ 2147483647 w 3104"/>
              <a:gd name="T63" fmla="*/ 2147483647 h 1345"/>
              <a:gd name="T64" fmla="*/ 2147483647 w 3104"/>
              <a:gd name="T65" fmla="*/ 2147483647 h 1345"/>
              <a:gd name="T66" fmla="*/ 2147483647 w 3104"/>
              <a:gd name="T67" fmla="*/ 2147483647 h 1345"/>
              <a:gd name="T68" fmla="*/ 2147483647 w 3104"/>
              <a:gd name="T69" fmla="*/ 2147483647 h 1345"/>
              <a:gd name="T70" fmla="*/ 2147483647 w 3104"/>
              <a:gd name="T71" fmla="*/ 2147483647 h 1345"/>
              <a:gd name="T72" fmla="*/ 2147483647 w 3104"/>
              <a:gd name="T73" fmla="*/ 2147483647 h 1345"/>
              <a:gd name="T74" fmla="*/ 2147483647 w 3104"/>
              <a:gd name="T75" fmla="*/ 2147483647 h 1345"/>
              <a:gd name="T76" fmla="*/ 2147483647 w 3104"/>
              <a:gd name="T77" fmla="*/ 2147483647 h 1345"/>
              <a:gd name="T78" fmla="*/ 2147483647 w 3104"/>
              <a:gd name="T79" fmla="*/ 2147483647 h 1345"/>
              <a:gd name="T80" fmla="*/ 2147483647 w 3104"/>
              <a:gd name="T81" fmla="*/ 2147483647 h 1345"/>
              <a:gd name="T82" fmla="*/ 2147483647 w 3104"/>
              <a:gd name="T83" fmla="*/ 2147483647 h 1345"/>
              <a:gd name="T84" fmla="*/ 2147483647 w 3104"/>
              <a:gd name="T85" fmla="*/ 2147483647 h 1345"/>
              <a:gd name="T86" fmla="*/ 2147483647 w 3104"/>
              <a:gd name="T87" fmla="*/ 2147483647 h 1345"/>
              <a:gd name="T88" fmla="*/ 2147483647 w 3104"/>
              <a:gd name="T89" fmla="*/ 2147483647 h 1345"/>
              <a:gd name="T90" fmla="*/ 2147483647 w 3104"/>
              <a:gd name="T91" fmla="*/ 2147483647 h 1345"/>
              <a:gd name="T92" fmla="*/ 2147483647 w 3104"/>
              <a:gd name="T93" fmla="*/ 2147483647 h 1345"/>
              <a:gd name="T94" fmla="*/ 2147483647 w 3104"/>
              <a:gd name="T95" fmla="*/ 2147483647 h 1345"/>
              <a:gd name="T96" fmla="*/ 2147483647 w 3104"/>
              <a:gd name="T97" fmla="*/ 2147483647 h 1345"/>
              <a:gd name="T98" fmla="*/ 2147483647 w 3104"/>
              <a:gd name="T99" fmla="*/ 2147483647 h 1345"/>
              <a:gd name="T100" fmla="*/ 2147483647 w 3104"/>
              <a:gd name="T101" fmla="*/ 2147483647 h 1345"/>
              <a:gd name="T102" fmla="*/ 2147483647 w 3104"/>
              <a:gd name="T103" fmla="*/ 2147483647 h 1345"/>
              <a:gd name="T104" fmla="*/ 2147483647 w 3104"/>
              <a:gd name="T105" fmla="*/ 2147483647 h 1345"/>
              <a:gd name="T106" fmla="*/ 2147483647 w 3104"/>
              <a:gd name="T107" fmla="*/ 2147483647 h 1345"/>
              <a:gd name="T108" fmla="*/ 2147483647 w 3104"/>
              <a:gd name="T109" fmla="*/ 2147483647 h 1345"/>
              <a:gd name="T110" fmla="*/ 2147483647 w 3104"/>
              <a:gd name="T111" fmla="*/ 2147483647 h 1345"/>
              <a:gd name="T112" fmla="*/ 2147483647 w 3104"/>
              <a:gd name="T113" fmla="*/ 2147483647 h 1345"/>
              <a:gd name="T114" fmla="*/ 2147483647 w 3104"/>
              <a:gd name="T115" fmla="*/ 2147483647 h 1345"/>
              <a:gd name="T116" fmla="*/ 2147483647 w 3104"/>
              <a:gd name="T117" fmla="*/ 2147483647 h 1345"/>
              <a:gd name="T118" fmla="*/ 2147483647 w 3104"/>
              <a:gd name="T119" fmla="*/ 2147483647 h 1345"/>
              <a:gd name="T120" fmla="*/ 2147483647 w 3104"/>
              <a:gd name="T121" fmla="*/ 2147483647 h 1345"/>
              <a:gd name="T122" fmla="*/ 2147483647 w 3104"/>
              <a:gd name="T123" fmla="*/ 2147483647 h 1345"/>
              <a:gd name="T124" fmla="*/ 2147483647 w 3104"/>
              <a:gd name="T125" fmla="*/ 2147483647 h 13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04"/>
              <a:gd name="T190" fmla="*/ 0 h 1345"/>
              <a:gd name="T191" fmla="*/ 3104 w 3104"/>
              <a:gd name="T192" fmla="*/ 1345 h 134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04" h="1345">
                <a:moveTo>
                  <a:pt x="0" y="1315"/>
                </a:moveTo>
                <a:lnTo>
                  <a:pt x="0" y="1315"/>
                </a:lnTo>
                <a:lnTo>
                  <a:pt x="1" y="1315"/>
                </a:lnTo>
                <a:lnTo>
                  <a:pt x="2" y="1315"/>
                </a:lnTo>
                <a:lnTo>
                  <a:pt x="3" y="1315"/>
                </a:lnTo>
                <a:lnTo>
                  <a:pt x="4" y="1315"/>
                </a:lnTo>
                <a:lnTo>
                  <a:pt x="5" y="1315"/>
                </a:lnTo>
                <a:lnTo>
                  <a:pt x="6" y="1315"/>
                </a:lnTo>
                <a:lnTo>
                  <a:pt x="7" y="1315"/>
                </a:lnTo>
                <a:lnTo>
                  <a:pt x="8" y="1315"/>
                </a:lnTo>
                <a:lnTo>
                  <a:pt x="9" y="1315"/>
                </a:lnTo>
                <a:lnTo>
                  <a:pt x="10" y="1315"/>
                </a:lnTo>
                <a:lnTo>
                  <a:pt x="11" y="1315"/>
                </a:lnTo>
                <a:lnTo>
                  <a:pt x="12" y="1315"/>
                </a:lnTo>
                <a:lnTo>
                  <a:pt x="13" y="1315"/>
                </a:lnTo>
                <a:lnTo>
                  <a:pt x="14" y="1315"/>
                </a:lnTo>
                <a:lnTo>
                  <a:pt x="15" y="1315"/>
                </a:lnTo>
                <a:lnTo>
                  <a:pt x="16" y="1315"/>
                </a:lnTo>
                <a:lnTo>
                  <a:pt x="17" y="1315"/>
                </a:lnTo>
                <a:lnTo>
                  <a:pt x="18" y="1315"/>
                </a:lnTo>
                <a:lnTo>
                  <a:pt x="19" y="1315"/>
                </a:lnTo>
                <a:lnTo>
                  <a:pt x="20" y="1315"/>
                </a:lnTo>
                <a:lnTo>
                  <a:pt x="21" y="1315"/>
                </a:lnTo>
                <a:lnTo>
                  <a:pt x="22" y="1315"/>
                </a:lnTo>
                <a:lnTo>
                  <a:pt x="23" y="1315"/>
                </a:lnTo>
                <a:lnTo>
                  <a:pt x="24" y="1315"/>
                </a:lnTo>
                <a:lnTo>
                  <a:pt x="25" y="1315"/>
                </a:lnTo>
                <a:lnTo>
                  <a:pt x="26" y="1315"/>
                </a:lnTo>
                <a:lnTo>
                  <a:pt x="27" y="1316"/>
                </a:lnTo>
                <a:lnTo>
                  <a:pt x="28" y="1316"/>
                </a:lnTo>
                <a:lnTo>
                  <a:pt x="29" y="1316"/>
                </a:lnTo>
                <a:lnTo>
                  <a:pt x="30" y="1316"/>
                </a:lnTo>
                <a:lnTo>
                  <a:pt x="31" y="1316"/>
                </a:lnTo>
                <a:lnTo>
                  <a:pt x="32" y="1316"/>
                </a:lnTo>
                <a:lnTo>
                  <a:pt x="33" y="1316"/>
                </a:lnTo>
                <a:lnTo>
                  <a:pt x="34" y="1316"/>
                </a:lnTo>
                <a:lnTo>
                  <a:pt x="35" y="1317"/>
                </a:lnTo>
                <a:lnTo>
                  <a:pt x="36" y="1317"/>
                </a:lnTo>
                <a:lnTo>
                  <a:pt x="37" y="1317"/>
                </a:lnTo>
                <a:lnTo>
                  <a:pt x="38" y="1317"/>
                </a:lnTo>
                <a:lnTo>
                  <a:pt x="39" y="1317"/>
                </a:lnTo>
                <a:lnTo>
                  <a:pt x="40" y="1318"/>
                </a:lnTo>
                <a:lnTo>
                  <a:pt x="41" y="1318"/>
                </a:lnTo>
                <a:lnTo>
                  <a:pt x="42" y="1318"/>
                </a:lnTo>
                <a:lnTo>
                  <a:pt x="43" y="1319"/>
                </a:lnTo>
                <a:lnTo>
                  <a:pt x="44" y="1319"/>
                </a:lnTo>
                <a:lnTo>
                  <a:pt x="45" y="1319"/>
                </a:lnTo>
                <a:lnTo>
                  <a:pt x="46" y="1319"/>
                </a:lnTo>
                <a:lnTo>
                  <a:pt x="47" y="1320"/>
                </a:lnTo>
                <a:lnTo>
                  <a:pt x="48" y="1320"/>
                </a:lnTo>
                <a:lnTo>
                  <a:pt x="49" y="1320"/>
                </a:lnTo>
                <a:lnTo>
                  <a:pt x="50" y="1321"/>
                </a:lnTo>
                <a:lnTo>
                  <a:pt x="51" y="1321"/>
                </a:lnTo>
                <a:lnTo>
                  <a:pt x="52" y="1322"/>
                </a:lnTo>
                <a:lnTo>
                  <a:pt x="53" y="1322"/>
                </a:lnTo>
                <a:lnTo>
                  <a:pt x="54" y="1322"/>
                </a:lnTo>
                <a:lnTo>
                  <a:pt x="55" y="1323"/>
                </a:lnTo>
                <a:lnTo>
                  <a:pt x="56" y="1323"/>
                </a:lnTo>
                <a:lnTo>
                  <a:pt x="57" y="1323"/>
                </a:lnTo>
                <a:lnTo>
                  <a:pt x="58" y="1324"/>
                </a:lnTo>
                <a:lnTo>
                  <a:pt x="59" y="1324"/>
                </a:lnTo>
                <a:lnTo>
                  <a:pt x="60" y="1324"/>
                </a:lnTo>
                <a:lnTo>
                  <a:pt x="61" y="1325"/>
                </a:lnTo>
                <a:lnTo>
                  <a:pt x="62" y="1325"/>
                </a:lnTo>
                <a:lnTo>
                  <a:pt x="63" y="1326"/>
                </a:lnTo>
                <a:lnTo>
                  <a:pt x="64" y="1326"/>
                </a:lnTo>
                <a:lnTo>
                  <a:pt x="65" y="1326"/>
                </a:lnTo>
                <a:lnTo>
                  <a:pt x="66" y="1327"/>
                </a:lnTo>
                <a:lnTo>
                  <a:pt x="67" y="1327"/>
                </a:lnTo>
                <a:lnTo>
                  <a:pt x="68" y="1327"/>
                </a:lnTo>
                <a:lnTo>
                  <a:pt x="69" y="1327"/>
                </a:lnTo>
                <a:lnTo>
                  <a:pt x="70" y="1328"/>
                </a:lnTo>
                <a:lnTo>
                  <a:pt x="71" y="1328"/>
                </a:lnTo>
                <a:lnTo>
                  <a:pt x="72" y="1328"/>
                </a:lnTo>
                <a:lnTo>
                  <a:pt x="73" y="1328"/>
                </a:lnTo>
                <a:lnTo>
                  <a:pt x="74" y="1329"/>
                </a:lnTo>
                <a:lnTo>
                  <a:pt x="75" y="1329"/>
                </a:lnTo>
                <a:lnTo>
                  <a:pt x="76" y="1329"/>
                </a:lnTo>
                <a:lnTo>
                  <a:pt x="77" y="1329"/>
                </a:lnTo>
                <a:lnTo>
                  <a:pt x="78" y="1329"/>
                </a:lnTo>
                <a:lnTo>
                  <a:pt x="79" y="1329"/>
                </a:lnTo>
                <a:lnTo>
                  <a:pt x="80" y="1329"/>
                </a:lnTo>
                <a:lnTo>
                  <a:pt x="81" y="1329"/>
                </a:lnTo>
                <a:lnTo>
                  <a:pt x="82" y="1329"/>
                </a:lnTo>
                <a:lnTo>
                  <a:pt x="83" y="1330"/>
                </a:lnTo>
                <a:lnTo>
                  <a:pt x="84" y="1330"/>
                </a:lnTo>
                <a:lnTo>
                  <a:pt x="85" y="1330"/>
                </a:lnTo>
                <a:lnTo>
                  <a:pt x="86" y="1330"/>
                </a:lnTo>
                <a:lnTo>
                  <a:pt x="87" y="1330"/>
                </a:lnTo>
                <a:lnTo>
                  <a:pt x="88" y="1330"/>
                </a:lnTo>
                <a:lnTo>
                  <a:pt x="89" y="1330"/>
                </a:lnTo>
                <a:lnTo>
                  <a:pt x="90" y="1330"/>
                </a:lnTo>
                <a:lnTo>
                  <a:pt x="91" y="1331"/>
                </a:lnTo>
                <a:lnTo>
                  <a:pt x="92" y="1330"/>
                </a:lnTo>
                <a:lnTo>
                  <a:pt x="93" y="1330"/>
                </a:lnTo>
                <a:lnTo>
                  <a:pt x="94" y="1331"/>
                </a:lnTo>
                <a:lnTo>
                  <a:pt x="95" y="1331"/>
                </a:lnTo>
                <a:lnTo>
                  <a:pt x="96" y="1331"/>
                </a:lnTo>
                <a:lnTo>
                  <a:pt x="97" y="1331"/>
                </a:lnTo>
                <a:lnTo>
                  <a:pt x="98" y="1331"/>
                </a:lnTo>
                <a:lnTo>
                  <a:pt x="99" y="1331"/>
                </a:lnTo>
                <a:lnTo>
                  <a:pt x="100" y="1331"/>
                </a:lnTo>
                <a:lnTo>
                  <a:pt x="101" y="1331"/>
                </a:lnTo>
                <a:lnTo>
                  <a:pt x="102" y="1331"/>
                </a:lnTo>
                <a:lnTo>
                  <a:pt x="103" y="1331"/>
                </a:lnTo>
                <a:lnTo>
                  <a:pt x="104" y="1331"/>
                </a:lnTo>
                <a:lnTo>
                  <a:pt x="105" y="1331"/>
                </a:lnTo>
                <a:lnTo>
                  <a:pt x="106" y="1331"/>
                </a:lnTo>
                <a:lnTo>
                  <a:pt x="107" y="1331"/>
                </a:lnTo>
                <a:lnTo>
                  <a:pt x="108" y="1331"/>
                </a:lnTo>
                <a:lnTo>
                  <a:pt x="109" y="1331"/>
                </a:lnTo>
                <a:lnTo>
                  <a:pt x="110" y="1331"/>
                </a:lnTo>
                <a:lnTo>
                  <a:pt x="111" y="1331"/>
                </a:lnTo>
                <a:lnTo>
                  <a:pt x="112" y="1331"/>
                </a:lnTo>
                <a:lnTo>
                  <a:pt x="113" y="1332"/>
                </a:lnTo>
                <a:lnTo>
                  <a:pt x="114" y="1331"/>
                </a:lnTo>
                <a:lnTo>
                  <a:pt x="115" y="1331"/>
                </a:lnTo>
                <a:lnTo>
                  <a:pt x="116" y="1332"/>
                </a:lnTo>
                <a:lnTo>
                  <a:pt x="117" y="1331"/>
                </a:lnTo>
                <a:lnTo>
                  <a:pt x="118" y="1331"/>
                </a:lnTo>
                <a:lnTo>
                  <a:pt x="119" y="1331"/>
                </a:lnTo>
                <a:lnTo>
                  <a:pt x="120" y="1331"/>
                </a:lnTo>
                <a:lnTo>
                  <a:pt x="121" y="1331"/>
                </a:lnTo>
                <a:lnTo>
                  <a:pt x="122" y="1331"/>
                </a:lnTo>
                <a:lnTo>
                  <a:pt x="123" y="1331"/>
                </a:lnTo>
                <a:lnTo>
                  <a:pt x="124" y="1331"/>
                </a:lnTo>
                <a:lnTo>
                  <a:pt x="125" y="1331"/>
                </a:lnTo>
                <a:lnTo>
                  <a:pt x="126" y="1331"/>
                </a:lnTo>
                <a:lnTo>
                  <a:pt x="127" y="1331"/>
                </a:lnTo>
                <a:lnTo>
                  <a:pt x="128" y="1331"/>
                </a:lnTo>
                <a:lnTo>
                  <a:pt x="129" y="1331"/>
                </a:lnTo>
                <a:lnTo>
                  <a:pt x="130" y="1331"/>
                </a:lnTo>
                <a:lnTo>
                  <a:pt x="131" y="1331"/>
                </a:lnTo>
                <a:lnTo>
                  <a:pt x="132" y="1331"/>
                </a:lnTo>
                <a:lnTo>
                  <a:pt x="133" y="1331"/>
                </a:lnTo>
                <a:lnTo>
                  <a:pt x="134" y="1331"/>
                </a:lnTo>
                <a:lnTo>
                  <a:pt x="135" y="1331"/>
                </a:lnTo>
                <a:lnTo>
                  <a:pt x="136" y="1331"/>
                </a:lnTo>
                <a:lnTo>
                  <a:pt x="137" y="1331"/>
                </a:lnTo>
                <a:lnTo>
                  <a:pt x="138" y="1331"/>
                </a:lnTo>
                <a:lnTo>
                  <a:pt x="139" y="1331"/>
                </a:lnTo>
                <a:lnTo>
                  <a:pt x="140" y="1331"/>
                </a:lnTo>
                <a:lnTo>
                  <a:pt x="141" y="1331"/>
                </a:lnTo>
                <a:lnTo>
                  <a:pt x="142" y="1331"/>
                </a:lnTo>
                <a:lnTo>
                  <a:pt x="143" y="1331"/>
                </a:lnTo>
                <a:lnTo>
                  <a:pt x="144" y="1331"/>
                </a:lnTo>
                <a:lnTo>
                  <a:pt x="145" y="1331"/>
                </a:lnTo>
                <a:lnTo>
                  <a:pt x="146" y="1331"/>
                </a:lnTo>
                <a:lnTo>
                  <a:pt x="147" y="1331"/>
                </a:lnTo>
                <a:lnTo>
                  <a:pt x="148" y="1331"/>
                </a:lnTo>
                <a:lnTo>
                  <a:pt x="149" y="1330"/>
                </a:lnTo>
                <a:lnTo>
                  <a:pt x="150" y="1330"/>
                </a:lnTo>
                <a:lnTo>
                  <a:pt x="151" y="1331"/>
                </a:lnTo>
                <a:lnTo>
                  <a:pt x="152" y="1330"/>
                </a:lnTo>
                <a:lnTo>
                  <a:pt x="153" y="1330"/>
                </a:lnTo>
                <a:lnTo>
                  <a:pt x="154" y="1330"/>
                </a:lnTo>
                <a:lnTo>
                  <a:pt x="155" y="1331"/>
                </a:lnTo>
                <a:lnTo>
                  <a:pt x="156" y="1331"/>
                </a:lnTo>
                <a:lnTo>
                  <a:pt x="157" y="1331"/>
                </a:lnTo>
                <a:lnTo>
                  <a:pt x="158" y="1331"/>
                </a:lnTo>
                <a:lnTo>
                  <a:pt x="159" y="1331"/>
                </a:lnTo>
                <a:lnTo>
                  <a:pt x="160" y="1331"/>
                </a:lnTo>
                <a:lnTo>
                  <a:pt x="161" y="1332"/>
                </a:lnTo>
                <a:lnTo>
                  <a:pt x="162" y="1331"/>
                </a:lnTo>
                <a:lnTo>
                  <a:pt x="163" y="1331"/>
                </a:lnTo>
                <a:lnTo>
                  <a:pt x="164" y="1331"/>
                </a:lnTo>
                <a:lnTo>
                  <a:pt x="165" y="1331"/>
                </a:lnTo>
                <a:lnTo>
                  <a:pt x="166" y="1331"/>
                </a:lnTo>
                <a:lnTo>
                  <a:pt x="167" y="1331"/>
                </a:lnTo>
                <a:lnTo>
                  <a:pt x="168" y="1331"/>
                </a:lnTo>
                <a:lnTo>
                  <a:pt x="169" y="1332"/>
                </a:lnTo>
                <a:lnTo>
                  <a:pt x="170" y="1332"/>
                </a:lnTo>
                <a:lnTo>
                  <a:pt x="171" y="1332"/>
                </a:lnTo>
                <a:lnTo>
                  <a:pt x="172" y="1332"/>
                </a:lnTo>
                <a:lnTo>
                  <a:pt x="173" y="1333"/>
                </a:lnTo>
                <a:lnTo>
                  <a:pt x="174" y="1333"/>
                </a:lnTo>
                <a:lnTo>
                  <a:pt x="175" y="1334"/>
                </a:lnTo>
                <a:lnTo>
                  <a:pt x="176" y="1334"/>
                </a:lnTo>
                <a:lnTo>
                  <a:pt x="177" y="1334"/>
                </a:lnTo>
                <a:lnTo>
                  <a:pt x="178" y="1332"/>
                </a:lnTo>
                <a:lnTo>
                  <a:pt x="179" y="1331"/>
                </a:lnTo>
                <a:lnTo>
                  <a:pt x="180" y="1331"/>
                </a:lnTo>
                <a:lnTo>
                  <a:pt x="181" y="1331"/>
                </a:lnTo>
                <a:lnTo>
                  <a:pt x="182" y="1331"/>
                </a:lnTo>
                <a:lnTo>
                  <a:pt x="183" y="1331"/>
                </a:lnTo>
                <a:lnTo>
                  <a:pt x="184" y="1332"/>
                </a:lnTo>
                <a:lnTo>
                  <a:pt x="185" y="1332"/>
                </a:lnTo>
                <a:lnTo>
                  <a:pt x="186" y="1332"/>
                </a:lnTo>
                <a:lnTo>
                  <a:pt x="187" y="1332"/>
                </a:lnTo>
                <a:lnTo>
                  <a:pt x="188" y="1332"/>
                </a:lnTo>
                <a:lnTo>
                  <a:pt x="189" y="1333"/>
                </a:lnTo>
                <a:lnTo>
                  <a:pt x="190" y="1333"/>
                </a:lnTo>
                <a:lnTo>
                  <a:pt x="191" y="1333"/>
                </a:lnTo>
                <a:lnTo>
                  <a:pt x="192" y="1333"/>
                </a:lnTo>
                <a:lnTo>
                  <a:pt x="193" y="1333"/>
                </a:lnTo>
                <a:lnTo>
                  <a:pt x="194" y="1333"/>
                </a:lnTo>
                <a:lnTo>
                  <a:pt x="195" y="1333"/>
                </a:lnTo>
                <a:lnTo>
                  <a:pt x="196" y="1333"/>
                </a:lnTo>
                <a:lnTo>
                  <a:pt x="197" y="1333"/>
                </a:lnTo>
                <a:lnTo>
                  <a:pt x="198" y="1333"/>
                </a:lnTo>
                <a:lnTo>
                  <a:pt x="199" y="1332"/>
                </a:lnTo>
                <a:lnTo>
                  <a:pt x="200" y="1332"/>
                </a:lnTo>
                <a:lnTo>
                  <a:pt x="201" y="1333"/>
                </a:lnTo>
                <a:lnTo>
                  <a:pt x="202" y="1333"/>
                </a:lnTo>
                <a:lnTo>
                  <a:pt x="203" y="1333"/>
                </a:lnTo>
                <a:lnTo>
                  <a:pt x="204" y="1333"/>
                </a:lnTo>
                <a:lnTo>
                  <a:pt x="205" y="1333"/>
                </a:lnTo>
                <a:lnTo>
                  <a:pt x="206" y="1333"/>
                </a:lnTo>
                <a:lnTo>
                  <a:pt x="207" y="1333"/>
                </a:lnTo>
                <a:lnTo>
                  <a:pt x="208" y="1333"/>
                </a:lnTo>
                <a:lnTo>
                  <a:pt x="209" y="1333"/>
                </a:lnTo>
                <a:lnTo>
                  <a:pt x="210" y="1333"/>
                </a:lnTo>
                <a:lnTo>
                  <a:pt x="211" y="1333"/>
                </a:lnTo>
                <a:lnTo>
                  <a:pt x="212" y="1333"/>
                </a:lnTo>
                <a:lnTo>
                  <a:pt x="213" y="1333"/>
                </a:lnTo>
                <a:lnTo>
                  <a:pt x="214" y="1333"/>
                </a:lnTo>
                <a:lnTo>
                  <a:pt x="215" y="1333"/>
                </a:lnTo>
                <a:lnTo>
                  <a:pt x="216" y="1333"/>
                </a:lnTo>
                <a:lnTo>
                  <a:pt x="217" y="1333"/>
                </a:lnTo>
                <a:lnTo>
                  <a:pt x="218" y="1333"/>
                </a:lnTo>
                <a:lnTo>
                  <a:pt x="219" y="1333"/>
                </a:lnTo>
                <a:lnTo>
                  <a:pt x="220" y="1333"/>
                </a:lnTo>
                <a:lnTo>
                  <a:pt x="221" y="1333"/>
                </a:lnTo>
                <a:lnTo>
                  <a:pt x="222" y="1333"/>
                </a:lnTo>
                <a:lnTo>
                  <a:pt x="223" y="1333"/>
                </a:lnTo>
                <a:lnTo>
                  <a:pt x="224" y="1333"/>
                </a:lnTo>
                <a:lnTo>
                  <a:pt x="225" y="1333"/>
                </a:lnTo>
                <a:lnTo>
                  <a:pt x="226" y="1333"/>
                </a:lnTo>
                <a:lnTo>
                  <a:pt x="227" y="1333"/>
                </a:lnTo>
                <a:lnTo>
                  <a:pt x="228" y="1333"/>
                </a:lnTo>
                <a:lnTo>
                  <a:pt x="229" y="1333"/>
                </a:lnTo>
                <a:lnTo>
                  <a:pt x="230" y="1333"/>
                </a:lnTo>
                <a:lnTo>
                  <a:pt x="231" y="1333"/>
                </a:lnTo>
                <a:lnTo>
                  <a:pt x="232" y="1333"/>
                </a:lnTo>
                <a:lnTo>
                  <a:pt x="233" y="1333"/>
                </a:lnTo>
                <a:lnTo>
                  <a:pt x="234" y="1333"/>
                </a:lnTo>
                <a:lnTo>
                  <a:pt x="235" y="1334"/>
                </a:lnTo>
                <a:lnTo>
                  <a:pt x="236" y="1333"/>
                </a:lnTo>
                <a:lnTo>
                  <a:pt x="237" y="1333"/>
                </a:lnTo>
                <a:lnTo>
                  <a:pt x="238" y="1333"/>
                </a:lnTo>
                <a:lnTo>
                  <a:pt x="239" y="1333"/>
                </a:lnTo>
                <a:lnTo>
                  <a:pt x="240" y="1333"/>
                </a:lnTo>
                <a:lnTo>
                  <a:pt x="241" y="1333"/>
                </a:lnTo>
                <a:lnTo>
                  <a:pt x="242" y="1334"/>
                </a:lnTo>
                <a:lnTo>
                  <a:pt x="243" y="1334"/>
                </a:lnTo>
                <a:lnTo>
                  <a:pt x="244" y="1334"/>
                </a:lnTo>
                <a:lnTo>
                  <a:pt x="245" y="1334"/>
                </a:lnTo>
                <a:lnTo>
                  <a:pt x="246" y="1334"/>
                </a:lnTo>
                <a:lnTo>
                  <a:pt x="247" y="1334"/>
                </a:lnTo>
                <a:lnTo>
                  <a:pt x="248" y="1334"/>
                </a:lnTo>
                <a:lnTo>
                  <a:pt x="249" y="1334"/>
                </a:lnTo>
                <a:lnTo>
                  <a:pt x="250" y="1334"/>
                </a:lnTo>
                <a:lnTo>
                  <a:pt x="251" y="1333"/>
                </a:lnTo>
                <a:lnTo>
                  <a:pt x="252" y="1333"/>
                </a:lnTo>
                <a:lnTo>
                  <a:pt x="253" y="1334"/>
                </a:lnTo>
                <a:lnTo>
                  <a:pt x="254" y="1334"/>
                </a:lnTo>
                <a:lnTo>
                  <a:pt x="255" y="1334"/>
                </a:lnTo>
                <a:lnTo>
                  <a:pt x="256" y="1334"/>
                </a:lnTo>
                <a:lnTo>
                  <a:pt x="257" y="1333"/>
                </a:lnTo>
                <a:lnTo>
                  <a:pt x="258" y="1334"/>
                </a:lnTo>
                <a:lnTo>
                  <a:pt x="259" y="1334"/>
                </a:lnTo>
                <a:lnTo>
                  <a:pt x="260" y="1334"/>
                </a:lnTo>
                <a:lnTo>
                  <a:pt x="261" y="1334"/>
                </a:lnTo>
                <a:lnTo>
                  <a:pt x="262" y="1334"/>
                </a:lnTo>
                <a:lnTo>
                  <a:pt x="263" y="1334"/>
                </a:lnTo>
                <a:lnTo>
                  <a:pt x="264" y="1334"/>
                </a:lnTo>
                <a:lnTo>
                  <a:pt x="265" y="1334"/>
                </a:lnTo>
                <a:lnTo>
                  <a:pt x="266" y="1334"/>
                </a:lnTo>
                <a:lnTo>
                  <a:pt x="267" y="1334"/>
                </a:lnTo>
                <a:lnTo>
                  <a:pt x="268" y="1334"/>
                </a:lnTo>
                <a:lnTo>
                  <a:pt x="269" y="1334"/>
                </a:lnTo>
                <a:lnTo>
                  <a:pt x="270" y="1333"/>
                </a:lnTo>
                <a:lnTo>
                  <a:pt x="271" y="1333"/>
                </a:lnTo>
                <a:lnTo>
                  <a:pt x="272" y="1332"/>
                </a:lnTo>
                <a:lnTo>
                  <a:pt x="273" y="1332"/>
                </a:lnTo>
                <a:lnTo>
                  <a:pt x="274" y="1331"/>
                </a:lnTo>
                <a:lnTo>
                  <a:pt x="275" y="1331"/>
                </a:lnTo>
                <a:lnTo>
                  <a:pt x="276" y="1331"/>
                </a:lnTo>
                <a:lnTo>
                  <a:pt x="277" y="1330"/>
                </a:lnTo>
                <a:lnTo>
                  <a:pt x="278" y="1330"/>
                </a:lnTo>
                <a:lnTo>
                  <a:pt x="279" y="1331"/>
                </a:lnTo>
                <a:lnTo>
                  <a:pt x="280" y="1332"/>
                </a:lnTo>
                <a:lnTo>
                  <a:pt x="281" y="1332"/>
                </a:lnTo>
                <a:lnTo>
                  <a:pt x="282" y="1333"/>
                </a:lnTo>
                <a:lnTo>
                  <a:pt x="283" y="1333"/>
                </a:lnTo>
                <a:lnTo>
                  <a:pt x="284" y="1333"/>
                </a:lnTo>
                <a:lnTo>
                  <a:pt x="285" y="1333"/>
                </a:lnTo>
                <a:lnTo>
                  <a:pt x="286" y="1334"/>
                </a:lnTo>
                <a:lnTo>
                  <a:pt x="287" y="1334"/>
                </a:lnTo>
                <a:lnTo>
                  <a:pt x="288" y="1334"/>
                </a:lnTo>
                <a:lnTo>
                  <a:pt x="289" y="1333"/>
                </a:lnTo>
                <a:lnTo>
                  <a:pt x="290" y="1334"/>
                </a:lnTo>
                <a:lnTo>
                  <a:pt x="291" y="1334"/>
                </a:lnTo>
                <a:lnTo>
                  <a:pt x="292" y="1333"/>
                </a:lnTo>
                <a:lnTo>
                  <a:pt x="293" y="1333"/>
                </a:lnTo>
                <a:lnTo>
                  <a:pt x="294" y="1333"/>
                </a:lnTo>
                <a:lnTo>
                  <a:pt x="295" y="1333"/>
                </a:lnTo>
                <a:lnTo>
                  <a:pt x="296" y="1334"/>
                </a:lnTo>
                <a:lnTo>
                  <a:pt x="297" y="1334"/>
                </a:lnTo>
                <a:lnTo>
                  <a:pt x="298" y="1334"/>
                </a:lnTo>
                <a:lnTo>
                  <a:pt x="299" y="1334"/>
                </a:lnTo>
                <a:lnTo>
                  <a:pt x="300" y="1334"/>
                </a:lnTo>
                <a:lnTo>
                  <a:pt x="301" y="1334"/>
                </a:lnTo>
                <a:lnTo>
                  <a:pt x="302" y="1334"/>
                </a:lnTo>
                <a:lnTo>
                  <a:pt x="303" y="1334"/>
                </a:lnTo>
                <a:lnTo>
                  <a:pt x="304" y="1334"/>
                </a:lnTo>
                <a:lnTo>
                  <a:pt x="305" y="1334"/>
                </a:lnTo>
                <a:lnTo>
                  <a:pt x="306" y="1334"/>
                </a:lnTo>
                <a:lnTo>
                  <a:pt x="307" y="1334"/>
                </a:lnTo>
                <a:lnTo>
                  <a:pt x="308" y="1333"/>
                </a:lnTo>
                <a:lnTo>
                  <a:pt x="309" y="1333"/>
                </a:lnTo>
                <a:lnTo>
                  <a:pt x="310" y="1333"/>
                </a:lnTo>
                <a:lnTo>
                  <a:pt x="311" y="1333"/>
                </a:lnTo>
                <a:lnTo>
                  <a:pt x="312" y="1333"/>
                </a:lnTo>
                <a:lnTo>
                  <a:pt x="313" y="1333"/>
                </a:lnTo>
                <a:lnTo>
                  <a:pt x="314" y="1333"/>
                </a:lnTo>
                <a:lnTo>
                  <a:pt x="315" y="1332"/>
                </a:lnTo>
                <a:lnTo>
                  <a:pt x="316" y="1332"/>
                </a:lnTo>
                <a:lnTo>
                  <a:pt x="317" y="1332"/>
                </a:lnTo>
                <a:lnTo>
                  <a:pt x="318" y="1332"/>
                </a:lnTo>
                <a:lnTo>
                  <a:pt x="319" y="1332"/>
                </a:lnTo>
                <a:lnTo>
                  <a:pt x="320" y="1332"/>
                </a:lnTo>
                <a:lnTo>
                  <a:pt x="321" y="1332"/>
                </a:lnTo>
                <a:lnTo>
                  <a:pt x="322" y="1332"/>
                </a:lnTo>
                <a:lnTo>
                  <a:pt x="323" y="1333"/>
                </a:lnTo>
                <a:lnTo>
                  <a:pt x="324" y="1332"/>
                </a:lnTo>
                <a:lnTo>
                  <a:pt x="325" y="1332"/>
                </a:lnTo>
                <a:lnTo>
                  <a:pt x="326" y="1332"/>
                </a:lnTo>
                <a:lnTo>
                  <a:pt x="327" y="1333"/>
                </a:lnTo>
                <a:lnTo>
                  <a:pt x="328" y="1333"/>
                </a:lnTo>
                <a:lnTo>
                  <a:pt x="329" y="1333"/>
                </a:lnTo>
                <a:lnTo>
                  <a:pt x="330" y="1333"/>
                </a:lnTo>
                <a:lnTo>
                  <a:pt x="331" y="1333"/>
                </a:lnTo>
                <a:lnTo>
                  <a:pt x="332" y="1333"/>
                </a:lnTo>
                <a:lnTo>
                  <a:pt x="333" y="1333"/>
                </a:lnTo>
                <a:lnTo>
                  <a:pt x="334" y="1334"/>
                </a:lnTo>
                <a:lnTo>
                  <a:pt x="335" y="1333"/>
                </a:lnTo>
                <a:lnTo>
                  <a:pt x="336" y="1333"/>
                </a:lnTo>
                <a:lnTo>
                  <a:pt x="337" y="1333"/>
                </a:lnTo>
                <a:lnTo>
                  <a:pt x="338" y="1333"/>
                </a:lnTo>
                <a:lnTo>
                  <a:pt x="339" y="1333"/>
                </a:lnTo>
                <a:lnTo>
                  <a:pt x="340" y="1333"/>
                </a:lnTo>
                <a:lnTo>
                  <a:pt x="341" y="1333"/>
                </a:lnTo>
                <a:lnTo>
                  <a:pt x="342" y="1333"/>
                </a:lnTo>
                <a:lnTo>
                  <a:pt x="343" y="1333"/>
                </a:lnTo>
                <a:lnTo>
                  <a:pt x="344" y="1333"/>
                </a:lnTo>
                <a:lnTo>
                  <a:pt x="345" y="1333"/>
                </a:lnTo>
                <a:lnTo>
                  <a:pt x="346" y="1333"/>
                </a:lnTo>
                <a:lnTo>
                  <a:pt x="347" y="1333"/>
                </a:lnTo>
                <a:lnTo>
                  <a:pt x="348" y="1334"/>
                </a:lnTo>
                <a:lnTo>
                  <a:pt x="349" y="1334"/>
                </a:lnTo>
                <a:lnTo>
                  <a:pt x="350" y="1334"/>
                </a:lnTo>
                <a:lnTo>
                  <a:pt x="351" y="1334"/>
                </a:lnTo>
                <a:lnTo>
                  <a:pt x="352" y="1334"/>
                </a:lnTo>
                <a:lnTo>
                  <a:pt x="353" y="1334"/>
                </a:lnTo>
                <a:lnTo>
                  <a:pt x="354" y="1334"/>
                </a:lnTo>
                <a:lnTo>
                  <a:pt x="355" y="1334"/>
                </a:lnTo>
                <a:lnTo>
                  <a:pt x="356" y="1334"/>
                </a:lnTo>
                <a:lnTo>
                  <a:pt x="357" y="1334"/>
                </a:lnTo>
                <a:lnTo>
                  <a:pt x="358" y="1334"/>
                </a:lnTo>
                <a:lnTo>
                  <a:pt x="359" y="1334"/>
                </a:lnTo>
                <a:lnTo>
                  <a:pt x="360" y="1334"/>
                </a:lnTo>
                <a:lnTo>
                  <a:pt x="361" y="1334"/>
                </a:lnTo>
                <a:lnTo>
                  <a:pt x="362" y="1334"/>
                </a:lnTo>
                <a:lnTo>
                  <a:pt x="363" y="1334"/>
                </a:lnTo>
                <a:lnTo>
                  <a:pt x="364" y="1334"/>
                </a:lnTo>
                <a:lnTo>
                  <a:pt x="365" y="1334"/>
                </a:lnTo>
                <a:lnTo>
                  <a:pt x="366" y="1334"/>
                </a:lnTo>
                <a:lnTo>
                  <a:pt x="367" y="1334"/>
                </a:lnTo>
                <a:lnTo>
                  <a:pt x="368" y="1334"/>
                </a:lnTo>
                <a:lnTo>
                  <a:pt x="369" y="1334"/>
                </a:lnTo>
                <a:lnTo>
                  <a:pt x="370" y="1334"/>
                </a:lnTo>
                <a:lnTo>
                  <a:pt x="371" y="1334"/>
                </a:lnTo>
                <a:lnTo>
                  <a:pt x="372" y="1334"/>
                </a:lnTo>
                <a:lnTo>
                  <a:pt x="373" y="1334"/>
                </a:lnTo>
                <a:lnTo>
                  <a:pt x="374" y="1334"/>
                </a:lnTo>
                <a:lnTo>
                  <a:pt x="375" y="1334"/>
                </a:lnTo>
                <a:lnTo>
                  <a:pt x="376" y="1334"/>
                </a:lnTo>
                <a:lnTo>
                  <a:pt x="377" y="1334"/>
                </a:lnTo>
                <a:lnTo>
                  <a:pt x="378" y="1334"/>
                </a:lnTo>
                <a:lnTo>
                  <a:pt x="379" y="1334"/>
                </a:lnTo>
                <a:lnTo>
                  <a:pt x="380" y="1335"/>
                </a:lnTo>
                <a:lnTo>
                  <a:pt x="381" y="1334"/>
                </a:lnTo>
                <a:lnTo>
                  <a:pt x="382" y="1334"/>
                </a:lnTo>
                <a:lnTo>
                  <a:pt x="383" y="1335"/>
                </a:lnTo>
                <a:lnTo>
                  <a:pt x="384" y="1335"/>
                </a:lnTo>
                <a:lnTo>
                  <a:pt x="385" y="1335"/>
                </a:lnTo>
                <a:lnTo>
                  <a:pt x="386" y="1335"/>
                </a:lnTo>
                <a:lnTo>
                  <a:pt x="387" y="1335"/>
                </a:lnTo>
                <a:lnTo>
                  <a:pt x="388" y="1335"/>
                </a:lnTo>
                <a:lnTo>
                  <a:pt x="389" y="1335"/>
                </a:lnTo>
                <a:lnTo>
                  <a:pt x="390" y="1335"/>
                </a:lnTo>
                <a:lnTo>
                  <a:pt x="391" y="1335"/>
                </a:lnTo>
                <a:lnTo>
                  <a:pt x="392" y="1335"/>
                </a:lnTo>
                <a:lnTo>
                  <a:pt x="393" y="1335"/>
                </a:lnTo>
                <a:lnTo>
                  <a:pt x="394" y="1335"/>
                </a:lnTo>
                <a:lnTo>
                  <a:pt x="395" y="1335"/>
                </a:lnTo>
                <a:lnTo>
                  <a:pt x="396" y="1335"/>
                </a:lnTo>
                <a:lnTo>
                  <a:pt x="397" y="1335"/>
                </a:lnTo>
                <a:lnTo>
                  <a:pt x="398" y="1335"/>
                </a:lnTo>
                <a:lnTo>
                  <a:pt x="399" y="1335"/>
                </a:lnTo>
                <a:lnTo>
                  <a:pt x="400" y="1335"/>
                </a:lnTo>
                <a:lnTo>
                  <a:pt x="401" y="1335"/>
                </a:lnTo>
                <a:lnTo>
                  <a:pt x="402" y="1335"/>
                </a:lnTo>
                <a:lnTo>
                  <a:pt x="403" y="1335"/>
                </a:lnTo>
                <a:lnTo>
                  <a:pt x="404" y="1335"/>
                </a:lnTo>
                <a:lnTo>
                  <a:pt x="405" y="1335"/>
                </a:lnTo>
                <a:lnTo>
                  <a:pt x="406" y="1335"/>
                </a:lnTo>
                <a:lnTo>
                  <a:pt x="407" y="1335"/>
                </a:lnTo>
                <a:lnTo>
                  <a:pt x="408" y="1335"/>
                </a:lnTo>
                <a:lnTo>
                  <a:pt x="409" y="1335"/>
                </a:lnTo>
                <a:lnTo>
                  <a:pt x="410" y="1335"/>
                </a:lnTo>
                <a:lnTo>
                  <a:pt x="411" y="1335"/>
                </a:lnTo>
                <a:lnTo>
                  <a:pt x="412" y="1335"/>
                </a:lnTo>
                <a:lnTo>
                  <a:pt x="413" y="1335"/>
                </a:lnTo>
                <a:lnTo>
                  <a:pt x="414" y="1335"/>
                </a:lnTo>
                <a:lnTo>
                  <a:pt x="415" y="1335"/>
                </a:lnTo>
                <a:lnTo>
                  <a:pt x="416" y="1335"/>
                </a:lnTo>
                <a:lnTo>
                  <a:pt x="417" y="1334"/>
                </a:lnTo>
                <a:lnTo>
                  <a:pt x="418" y="1335"/>
                </a:lnTo>
                <a:lnTo>
                  <a:pt x="419" y="1335"/>
                </a:lnTo>
                <a:lnTo>
                  <a:pt x="420" y="1335"/>
                </a:lnTo>
                <a:lnTo>
                  <a:pt x="421" y="1335"/>
                </a:lnTo>
                <a:lnTo>
                  <a:pt x="422" y="1335"/>
                </a:lnTo>
                <a:lnTo>
                  <a:pt x="423" y="1335"/>
                </a:lnTo>
                <a:lnTo>
                  <a:pt x="424" y="1335"/>
                </a:lnTo>
                <a:lnTo>
                  <a:pt x="425" y="1335"/>
                </a:lnTo>
                <a:lnTo>
                  <a:pt x="426" y="1335"/>
                </a:lnTo>
                <a:lnTo>
                  <a:pt x="427" y="1335"/>
                </a:lnTo>
                <a:lnTo>
                  <a:pt x="428" y="1335"/>
                </a:lnTo>
                <a:lnTo>
                  <a:pt x="429" y="1335"/>
                </a:lnTo>
                <a:lnTo>
                  <a:pt x="430" y="1335"/>
                </a:lnTo>
                <a:lnTo>
                  <a:pt x="431" y="1335"/>
                </a:lnTo>
                <a:lnTo>
                  <a:pt x="432" y="1335"/>
                </a:lnTo>
                <a:lnTo>
                  <a:pt x="433" y="1335"/>
                </a:lnTo>
                <a:lnTo>
                  <a:pt x="434" y="1335"/>
                </a:lnTo>
                <a:lnTo>
                  <a:pt x="435" y="1335"/>
                </a:lnTo>
                <a:lnTo>
                  <a:pt x="436" y="1335"/>
                </a:lnTo>
                <a:lnTo>
                  <a:pt x="437" y="1335"/>
                </a:lnTo>
                <a:lnTo>
                  <a:pt x="438" y="1335"/>
                </a:lnTo>
                <a:lnTo>
                  <a:pt x="439" y="1335"/>
                </a:lnTo>
                <a:lnTo>
                  <a:pt x="440" y="1335"/>
                </a:lnTo>
                <a:lnTo>
                  <a:pt x="441" y="1335"/>
                </a:lnTo>
                <a:lnTo>
                  <a:pt x="442" y="1335"/>
                </a:lnTo>
                <a:lnTo>
                  <a:pt x="443" y="1335"/>
                </a:lnTo>
                <a:lnTo>
                  <a:pt x="444" y="1335"/>
                </a:lnTo>
                <a:lnTo>
                  <a:pt x="445" y="1335"/>
                </a:lnTo>
                <a:lnTo>
                  <a:pt x="446" y="1335"/>
                </a:lnTo>
                <a:lnTo>
                  <a:pt x="447" y="1335"/>
                </a:lnTo>
                <a:lnTo>
                  <a:pt x="448" y="1336"/>
                </a:lnTo>
                <a:lnTo>
                  <a:pt x="449" y="1336"/>
                </a:lnTo>
                <a:lnTo>
                  <a:pt x="450" y="1336"/>
                </a:lnTo>
                <a:lnTo>
                  <a:pt x="451" y="1336"/>
                </a:lnTo>
                <a:lnTo>
                  <a:pt x="452" y="1336"/>
                </a:lnTo>
                <a:lnTo>
                  <a:pt x="453" y="1336"/>
                </a:lnTo>
                <a:lnTo>
                  <a:pt x="454" y="1336"/>
                </a:lnTo>
                <a:lnTo>
                  <a:pt x="455" y="1335"/>
                </a:lnTo>
                <a:lnTo>
                  <a:pt x="456" y="1335"/>
                </a:lnTo>
                <a:lnTo>
                  <a:pt x="457" y="1336"/>
                </a:lnTo>
                <a:lnTo>
                  <a:pt x="458" y="1336"/>
                </a:lnTo>
                <a:lnTo>
                  <a:pt x="459" y="1336"/>
                </a:lnTo>
                <a:lnTo>
                  <a:pt x="460" y="1336"/>
                </a:lnTo>
                <a:lnTo>
                  <a:pt x="461" y="1336"/>
                </a:lnTo>
                <a:lnTo>
                  <a:pt x="462" y="1336"/>
                </a:lnTo>
                <a:lnTo>
                  <a:pt x="463" y="1336"/>
                </a:lnTo>
                <a:lnTo>
                  <a:pt x="464" y="1336"/>
                </a:lnTo>
                <a:lnTo>
                  <a:pt x="465" y="1336"/>
                </a:lnTo>
                <a:lnTo>
                  <a:pt x="466" y="1336"/>
                </a:lnTo>
                <a:lnTo>
                  <a:pt x="467" y="1336"/>
                </a:lnTo>
                <a:lnTo>
                  <a:pt x="468" y="1335"/>
                </a:lnTo>
                <a:lnTo>
                  <a:pt x="469" y="1335"/>
                </a:lnTo>
                <a:lnTo>
                  <a:pt x="470" y="1336"/>
                </a:lnTo>
                <a:lnTo>
                  <a:pt x="471" y="1336"/>
                </a:lnTo>
                <a:lnTo>
                  <a:pt x="472" y="1336"/>
                </a:lnTo>
                <a:lnTo>
                  <a:pt x="473" y="1336"/>
                </a:lnTo>
                <a:lnTo>
                  <a:pt x="474" y="1336"/>
                </a:lnTo>
                <a:lnTo>
                  <a:pt x="475" y="1336"/>
                </a:lnTo>
                <a:lnTo>
                  <a:pt x="476" y="1336"/>
                </a:lnTo>
                <a:lnTo>
                  <a:pt x="477" y="1336"/>
                </a:lnTo>
                <a:lnTo>
                  <a:pt x="478" y="1336"/>
                </a:lnTo>
                <a:lnTo>
                  <a:pt x="479" y="1336"/>
                </a:lnTo>
                <a:lnTo>
                  <a:pt x="480" y="1336"/>
                </a:lnTo>
                <a:lnTo>
                  <a:pt x="481" y="1336"/>
                </a:lnTo>
                <a:lnTo>
                  <a:pt x="482" y="1336"/>
                </a:lnTo>
                <a:lnTo>
                  <a:pt x="483" y="1336"/>
                </a:lnTo>
                <a:lnTo>
                  <a:pt x="484" y="1336"/>
                </a:lnTo>
                <a:lnTo>
                  <a:pt x="485" y="1336"/>
                </a:lnTo>
                <a:lnTo>
                  <a:pt x="486" y="1336"/>
                </a:lnTo>
                <a:lnTo>
                  <a:pt x="487" y="1336"/>
                </a:lnTo>
                <a:lnTo>
                  <a:pt x="488" y="1336"/>
                </a:lnTo>
                <a:lnTo>
                  <a:pt x="489" y="1336"/>
                </a:lnTo>
                <a:lnTo>
                  <a:pt x="490" y="1336"/>
                </a:lnTo>
                <a:lnTo>
                  <a:pt x="491" y="1336"/>
                </a:lnTo>
                <a:lnTo>
                  <a:pt x="492" y="1336"/>
                </a:lnTo>
                <a:lnTo>
                  <a:pt x="493" y="1336"/>
                </a:lnTo>
                <a:lnTo>
                  <a:pt x="494" y="1336"/>
                </a:lnTo>
                <a:lnTo>
                  <a:pt x="495" y="1336"/>
                </a:lnTo>
                <a:lnTo>
                  <a:pt x="496" y="1336"/>
                </a:lnTo>
                <a:lnTo>
                  <a:pt x="497" y="1336"/>
                </a:lnTo>
                <a:lnTo>
                  <a:pt x="498" y="1336"/>
                </a:lnTo>
                <a:lnTo>
                  <a:pt x="499" y="1336"/>
                </a:lnTo>
                <a:lnTo>
                  <a:pt x="500" y="1336"/>
                </a:lnTo>
                <a:lnTo>
                  <a:pt x="501" y="1336"/>
                </a:lnTo>
                <a:lnTo>
                  <a:pt x="502" y="1336"/>
                </a:lnTo>
                <a:lnTo>
                  <a:pt x="503" y="1336"/>
                </a:lnTo>
                <a:lnTo>
                  <a:pt x="504" y="1336"/>
                </a:lnTo>
                <a:lnTo>
                  <a:pt x="505" y="1336"/>
                </a:lnTo>
                <a:lnTo>
                  <a:pt x="506" y="1336"/>
                </a:lnTo>
                <a:lnTo>
                  <a:pt x="507" y="1336"/>
                </a:lnTo>
                <a:lnTo>
                  <a:pt x="508" y="1336"/>
                </a:lnTo>
                <a:lnTo>
                  <a:pt x="509" y="1336"/>
                </a:lnTo>
                <a:lnTo>
                  <a:pt x="510" y="1337"/>
                </a:lnTo>
                <a:lnTo>
                  <a:pt x="511" y="1337"/>
                </a:lnTo>
                <a:lnTo>
                  <a:pt x="512" y="1337"/>
                </a:lnTo>
                <a:lnTo>
                  <a:pt x="513" y="1336"/>
                </a:lnTo>
                <a:lnTo>
                  <a:pt x="514" y="1336"/>
                </a:lnTo>
                <a:lnTo>
                  <a:pt x="515" y="1336"/>
                </a:lnTo>
                <a:lnTo>
                  <a:pt x="516" y="1336"/>
                </a:lnTo>
                <a:lnTo>
                  <a:pt x="517" y="1336"/>
                </a:lnTo>
                <a:lnTo>
                  <a:pt x="518" y="1336"/>
                </a:lnTo>
                <a:lnTo>
                  <a:pt x="519" y="1336"/>
                </a:lnTo>
                <a:lnTo>
                  <a:pt x="520" y="1336"/>
                </a:lnTo>
                <a:lnTo>
                  <a:pt x="521" y="1336"/>
                </a:lnTo>
                <a:lnTo>
                  <a:pt x="522" y="1336"/>
                </a:lnTo>
                <a:lnTo>
                  <a:pt x="523" y="1336"/>
                </a:lnTo>
                <a:lnTo>
                  <a:pt x="524" y="1337"/>
                </a:lnTo>
                <a:lnTo>
                  <a:pt x="525" y="1337"/>
                </a:lnTo>
                <a:lnTo>
                  <a:pt x="526" y="1337"/>
                </a:lnTo>
                <a:lnTo>
                  <a:pt x="527" y="1337"/>
                </a:lnTo>
                <a:lnTo>
                  <a:pt x="528" y="1337"/>
                </a:lnTo>
                <a:lnTo>
                  <a:pt x="529" y="1337"/>
                </a:lnTo>
                <a:lnTo>
                  <a:pt x="530" y="1337"/>
                </a:lnTo>
                <a:lnTo>
                  <a:pt x="531" y="1337"/>
                </a:lnTo>
                <a:lnTo>
                  <a:pt x="532" y="1337"/>
                </a:lnTo>
                <a:lnTo>
                  <a:pt x="533" y="1336"/>
                </a:lnTo>
                <a:lnTo>
                  <a:pt x="534" y="1337"/>
                </a:lnTo>
                <a:lnTo>
                  <a:pt x="535" y="1337"/>
                </a:lnTo>
                <a:lnTo>
                  <a:pt x="536" y="1337"/>
                </a:lnTo>
                <a:lnTo>
                  <a:pt x="537" y="1337"/>
                </a:lnTo>
                <a:lnTo>
                  <a:pt x="538" y="1337"/>
                </a:lnTo>
                <a:lnTo>
                  <a:pt x="539" y="1337"/>
                </a:lnTo>
                <a:lnTo>
                  <a:pt x="540" y="1337"/>
                </a:lnTo>
                <a:lnTo>
                  <a:pt x="541" y="1337"/>
                </a:lnTo>
                <a:lnTo>
                  <a:pt x="542" y="1337"/>
                </a:lnTo>
                <a:lnTo>
                  <a:pt x="543" y="1337"/>
                </a:lnTo>
                <a:lnTo>
                  <a:pt x="544" y="1337"/>
                </a:lnTo>
                <a:lnTo>
                  <a:pt x="545" y="1337"/>
                </a:lnTo>
                <a:lnTo>
                  <a:pt x="546" y="1337"/>
                </a:lnTo>
                <a:lnTo>
                  <a:pt x="547" y="1337"/>
                </a:lnTo>
                <a:lnTo>
                  <a:pt x="548" y="1337"/>
                </a:lnTo>
                <a:lnTo>
                  <a:pt x="549" y="1337"/>
                </a:lnTo>
                <a:lnTo>
                  <a:pt x="550" y="1337"/>
                </a:lnTo>
                <a:lnTo>
                  <a:pt x="551" y="1337"/>
                </a:lnTo>
                <a:lnTo>
                  <a:pt x="552" y="1337"/>
                </a:lnTo>
                <a:lnTo>
                  <a:pt x="553" y="1337"/>
                </a:lnTo>
                <a:lnTo>
                  <a:pt x="554" y="1337"/>
                </a:lnTo>
                <a:lnTo>
                  <a:pt x="555" y="1337"/>
                </a:lnTo>
                <a:lnTo>
                  <a:pt x="556" y="1337"/>
                </a:lnTo>
                <a:lnTo>
                  <a:pt x="557" y="1337"/>
                </a:lnTo>
                <a:lnTo>
                  <a:pt x="558" y="1337"/>
                </a:lnTo>
                <a:lnTo>
                  <a:pt x="559" y="1337"/>
                </a:lnTo>
                <a:lnTo>
                  <a:pt x="560" y="1337"/>
                </a:lnTo>
                <a:lnTo>
                  <a:pt x="561" y="1337"/>
                </a:lnTo>
                <a:lnTo>
                  <a:pt x="562" y="1337"/>
                </a:lnTo>
                <a:lnTo>
                  <a:pt x="563" y="1337"/>
                </a:lnTo>
                <a:lnTo>
                  <a:pt x="564" y="1337"/>
                </a:lnTo>
                <a:lnTo>
                  <a:pt x="565" y="1337"/>
                </a:lnTo>
                <a:lnTo>
                  <a:pt x="566" y="1337"/>
                </a:lnTo>
                <a:lnTo>
                  <a:pt x="567" y="1337"/>
                </a:lnTo>
                <a:lnTo>
                  <a:pt x="568" y="1337"/>
                </a:lnTo>
                <a:lnTo>
                  <a:pt x="569" y="1337"/>
                </a:lnTo>
                <a:lnTo>
                  <a:pt x="570" y="1337"/>
                </a:lnTo>
                <a:lnTo>
                  <a:pt x="571" y="1337"/>
                </a:lnTo>
                <a:lnTo>
                  <a:pt x="572" y="1337"/>
                </a:lnTo>
                <a:lnTo>
                  <a:pt x="573" y="1337"/>
                </a:lnTo>
                <a:lnTo>
                  <a:pt x="574" y="1337"/>
                </a:lnTo>
                <a:lnTo>
                  <a:pt x="575" y="1337"/>
                </a:lnTo>
                <a:lnTo>
                  <a:pt x="576" y="1337"/>
                </a:lnTo>
                <a:lnTo>
                  <a:pt x="577" y="1337"/>
                </a:lnTo>
                <a:lnTo>
                  <a:pt x="578" y="1337"/>
                </a:lnTo>
                <a:lnTo>
                  <a:pt x="579" y="1337"/>
                </a:lnTo>
                <a:lnTo>
                  <a:pt x="580" y="1337"/>
                </a:lnTo>
                <a:lnTo>
                  <a:pt x="581" y="1337"/>
                </a:lnTo>
                <a:lnTo>
                  <a:pt x="582" y="1337"/>
                </a:lnTo>
                <a:lnTo>
                  <a:pt x="583" y="1337"/>
                </a:lnTo>
                <a:lnTo>
                  <a:pt x="584" y="1337"/>
                </a:lnTo>
                <a:lnTo>
                  <a:pt x="585" y="1337"/>
                </a:lnTo>
                <a:lnTo>
                  <a:pt x="586" y="1337"/>
                </a:lnTo>
                <a:lnTo>
                  <a:pt x="587" y="1337"/>
                </a:lnTo>
                <a:lnTo>
                  <a:pt x="588" y="1337"/>
                </a:lnTo>
                <a:lnTo>
                  <a:pt x="589" y="1337"/>
                </a:lnTo>
                <a:lnTo>
                  <a:pt x="590" y="1337"/>
                </a:lnTo>
                <a:lnTo>
                  <a:pt x="591" y="1337"/>
                </a:lnTo>
                <a:lnTo>
                  <a:pt x="592" y="1337"/>
                </a:lnTo>
                <a:lnTo>
                  <a:pt x="593" y="1337"/>
                </a:lnTo>
                <a:lnTo>
                  <a:pt x="594" y="1337"/>
                </a:lnTo>
                <a:lnTo>
                  <a:pt x="595" y="1337"/>
                </a:lnTo>
                <a:lnTo>
                  <a:pt x="596" y="1337"/>
                </a:lnTo>
                <a:lnTo>
                  <a:pt x="597" y="1337"/>
                </a:lnTo>
                <a:lnTo>
                  <a:pt x="598" y="1337"/>
                </a:lnTo>
                <a:lnTo>
                  <a:pt x="599" y="1337"/>
                </a:lnTo>
                <a:lnTo>
                  <a:pt x="600" y="1337"/>
                </a:lnTo>
                <a:lnTo>
                  <a:pt x="601" y="1337"/>
                </a:lnTo>
                <a:lnTo>
                  <a:pt x="602" y="1337"/>
                </a:lnTo>
                <a:lnTo>
                  <a:pt x="603" y="1337"/>
                </a:lnTo>
                <a:lnTo>
                  <a:pt x="604" y="1337"/>
                </a:lnTo>
                <a:lnTo>
                  <a:pt x="605" y="1337"/>
                </a:lnTo>
                <a:lnTo>
                  <a:pt x="606" y="1337"/>
                </a:lnTo>
                <a:lnTo>
                  <a:pt x="607" y="1337"/>
                </a:lnTo>
                <a:lnTo>
                  <a:pt x="608" y="1337"/>
                </a:lnTo>
                <a:lnTo>
                  <a:pt x="609" y="1337"/>
                </a:lnTo>
                <a:lnTo>
                  <a:pt x="610" y="1337"/>
                </a:lnTo>
                <a:lnTo>
                  <a:pt x="611" y="1337"/>
                </a:lnTo>
                <a:lnTo>
                  <a:pt x="612" y="1337"/>
                </a:lnTo>
                <a:lnTo>
                  <a:pt x="613" y="1337"/>
                </a:lnTo>
                <a:lnTo>
                  <a:pt x="614" y="1337"/>
                </a:lnTo>
                <a:lnTo>
                  <a:pt x="615" y="1337"/>
                </a:lnTo>
                <a:lnTo>
                  <a:pt x="616" y="1337"/>
                </a:lnTo>
                <a:lnTo>
                  <a:pt x="617" y="1337"/>
                </a:lnTo>
                <a:lnTo>
                  <a:pt x="618" y="1337"/>
                </a:lnTo>
                <a:lnTo>
                  <a:pt x="619" y="1337"/>
                </a:lnTo>
                <a:lnTo>
                  <a:pt x="620" y="1337"/>
                </a:lnTo>
                <a:lnTo>
                  <a:pt x="621" y="1337"/>
                </a:lnTo>
                <a:lnTo>
                  <a:pt x="622" y="1337"/>
                </a:lnTo>
                <a:lnTo>
                  <a:pt x="623" y="1337"/>
                </a:lnTo>
                <a:lnTo>
                  <a:pt x="624" y="1337"/>
                </a:lnTo>
                <a:lnTo>
                  <a:pt x="625" y="1337"/>
                </a:lnTo>
                <a:lnTo>
                  <a:pt x="626" y="1337"/>
                </a:lnTo>
                <a:lnTo>
                  <a:pt x="627" y="1337"/>
                </a:lnTo>
                <a:lnTo>
                  <a:pt x="628" y="1337"/>
                </a:lnTo>
                <a:lnTo>
                  <a:pt x="629" y="1337"/>
                </a:lnTo>
                <a:lnTo>
                  <a:pt x="630" y="1337"/>
                </a:lnTo>
                <a:lnTo>
                  <a:pt x="631" y="1337"/>
                </a:lnTo>
                <a:lnTo>
                  <a:pt x="632" y="1337"/>
                </a:lnTo>
                <a:lnTo>
                  <a:pt x="633" y="1337"/>
                </a:lnTo>
                <a:lnTo>
                  <a:pt x="634" y="1337"/>
                </a:lnTo>
                <a:lnTo>
                  <a:pt x="635" y="1337"/>
                </a:lnTo>
                <a:lnTo>
                  <a:pt x="636" y="1337"/>
                </a:lnTo>
                <a:lnTo>
                  <a:pt x="637" y="1337"/>
                </a:lnTo>
                <a:lnTo>
                  <a:pt x="638" y="1337"/>
                </a:lnTo>
                <a:lnTo>
                  <a:pt x="639" y="1337"/>
                </a:lnTo>
                <a:lnTo>
                  <a:pt x="640" y="1337"/>
                </a:lnTo>
                <a:lnTo>
                  <a:pt x="641" y="1337"/>
                </a:lnTo>
                <a:lnTo>
                  <a:pt x="642" y="1337"/>
                </a:lnTo>
                <a:lnTo>
                  <a:pt x="643" y="1337"/>
                </a:lnTo>
                <a:lnTo>
                  <a:pt x="644" y="1337"/>
                </a:lnTo>
                <a:lnTo>
                  <a:pt x="645" y="1337"/>
                </a:lnTo>
                <a:lnTo>
                  <a:pt x="646" y="1337"/>
                </a:lnTo>
                <a:lnTo>
                  <a:pt x="647" y="1337"/>
                </a:lnTo>
                <a:lnTo>
                  <a:pt x="648" y="1337"/>
                </a:lnTo>
                <a:lnTo>
                  <a:pt x="649" y="1337"/>
                </a:lnTo>
                <a:lnTo>
                  <a:pt x="650" y="1337"/>
                </a:lnTo>
                <a:lnTo>
                  <a:pt x="651" y="1337"/>
                </a:lnTo>
                <a:lnTo>
                  <a:pt x="652" y="1338"/>
                </a:lnTo>
                <a:lnTo>
                  <a:pt x="653" y="1337"/>
                </a:lnTo>
                <a:lnTo>
                  <a:pt x="654" y="1337"/>
                </a:lnTo>
                <a:lnTo>
                  <a:pt x="655" y="1337"/>
                </a:lnTo>
                <a:lnTo>
                  <a:pt x="656" y="1338"/>
                </a:lnTo>
                <a:lnTo>
                  <a:pt x="657" y="1338"/>
                </a:lnTo>
                <a:lnTo>
                  <a:pt x="658" y="1338"/>
                </a:lnTo>
                <a:lnTo>
                  <a:pt x="659" y="1338"/>
                </a:lnTo>
                <a:lnTo>
                  <a:pt x="660" y="1338"/>
                </a:lnTo>
                <a:lnTo>
                  <a:pt x="661" y="1338"/>
                </a:lnTo>
                <a:lnTo>
                  <a:pt x="662" y="1338"/>
                </a:lnTo>
                <a:lnTo>
                  <a:pt x="663" y="1338"/>
                </a:lnTo>
                <a:lnTo>
                  <a:pt x="664" y="1338"/>
                </a:lnTo>
                <a:lnTo>
                  <a:pt x="665" y="1338"/>
                </a:lnTo>
                <a:lnTo>
                  <a:pt x="666" y="1338"/>
                </a:lnTo>
                <a:lnTo>
                  <a:pt x="667" y="1338"/>
                </a:lnTo>
                <a:lnTo>
                  <a:pt x="668" y="1338"/>
                </a:lnTo>
                <a:lnTo>
                  <a:pt x="669" y="1338"/>
                </a:lnTo>
                <a:lnTo>
                  <a:pt x="670" y="1338"/>
                </a:lnTo>
                <a:lnTo>
                  <a:pt x="671" y="1338"/>
                </a:lnTo>
                <a:lnTo>
                  <a:pt x="672" y="1338"/>
                </a:lnTo>
                <a:lnTo>
                  <a:pt x="673" y="1338"/>
                </a:lnTo>
                <a:lnTo>
                  <a:pt x="674" y="1338"/>
                </a:lnTo>
                <a:lnTo>
                  <a:pt x="675" y="1338"/>
                </a:lnTo>
                <a:lnTo>
                  <a:pt x="676" y="1338"/>
                </a:lnTo>
                <a:lnTo>
                  <a:pt x="677" y="1338"/>
                </a:lnTo>
                <a:lnTo>
                  <a:pt x="678" y="1338"/>
                </a:lnTo>
                <a:lnTo>
                  <a:pt x="679" y="1338"/>
                </a:lnTo>
                <a:lnTo>
                  <a:pt x="680" y="1338"/>
                </a:lnTo>
                <a:lnTo>
                  <a:pt x="681" y="1338"/>
                </a:lnTo>
                <a:lnTo>
                  <a:pt x="682" y="1338"/>
                </a:lnTo>
                <a:lnTo>
                  <a:pt x="683" y="1338"/>
                </a:lnTo>
                <a:lnTo>
                  <a:pt x="684" y="1338"/>
                </a:lnTo>
                <a:lnTo>
                  <a:pt x="685" y="1338"/>
                </a:lnTo>
                <a:lnTo>
                  <a:pt x="686" y="1338"/>
                </a:lnTo>
                <a:lnTo>
                  <a:pt x="687" y="1338"/>
                </a:lnTo>
                <a:lnTo>
                  <a:pt x="688" y="1338"/>
                </a:lnTo>
                <a:lnTo>
                  <a:pt x="689" y="1338"/>
                </a:lnTo>
                <a:lnTo>
                  <a:pt x="690" y="1338"/>
                </a:lnTo>
                <a:lnTo>
                  <a:pt x="691" y="1338"/>
                </a:lnTo>
                <a:lnTo>
                  <a:pt x="692" y="1338"/>
                </a:lnTo>
                <a:lnTo>
                  <a:pt x="693" y="1338"/>
                </a:lnTo>
                <a:lnTo>
                  <a:pt x="694" y="1338"/>
                </a:lnTo>
                <a:lnTo>
                  <a:pt x="695" y="1338"/>
                </a:lnTo>
                <a:lnTo>
                  <a:pt x="696" y="1338"/>
                </a:lnTo>
                <a:lnTo>
                  <a:pt x="697" y="1338"/>
                </a:lnTo>
                <a:lnTo>
                  <a:pt x="698" y="1338"/>
                </a:lnTo>
                <a:lnTo>
                  <a:pt x="699" y="1338"/>
                </a:lnTo>
                <a:lnTo>
                  <a:pt x="700" y="1338"/>
                </a:lnTo>
                <a:lnTo>
                  <a:pt x="701" y="1338"/>
                </a:lnTo>
                <a:lnTo>
                  <a:pt x="702" y="1338"/>
                </a:lnTo>
                <a:lnTo>
                  <a:pt x="703" y="1338"/>
                </a:lnTo>
                <a:lnTo>
                  <a:pt x="704" y="1338"/>
                </a:lnTo>
                <a:lnTo>
                  <a:pt x="705" y="1338"/>
                </a:lnTo>
                <a:lnTo>
                  <a:pt x="706" y="1338"/>
                </a:lnTo>
                <a:lnTo>
                  <a:pt x="707" y="1338"/>
                </a:lnTo>
                <a:lnTo>
                  <a:pt x="708" y="1338"/>
                </a:lnTo>
                <a:lnTo>
                  <a:pt x="709" y="1338"/>
                </a:lnTo>
                <a:lnTo>
                  <a:pt x="710" y="1338"/>
                </a:lnTo>
                <a:lnTo>
                  <a:pt x="711" y="1338"/>
                </a:lnTo>
                <a:lnTo>
                  <a:pt x="712" y="1338"/>
                </a:lnTo>
                <a:lnTo>
                  <a:pt x="713" y="1338"/>
                </a:lnTo>
                <a:lnTo>
                  <a:pt x="714" y="1338"/>
                </a:lnTo>
                <a:lnTo>
                  <a:pt x="715" y="1338"/>
                </a:lnTo>
                <a:lnTo>
                  <a:pt x="716" y="1338"/>
                </a:lnTo>
                <a:lnTo>
                  <a:pt x="717" y="1339"/>
                </a:lnTo>
                <a:lnTo>
                  <a:pt x="718" y="1339"/>
                </a:lnTo>
                <a:lnTo>
                  <a:pt x="719" y="1339"/>
                </a:lnTo>
                <a:lnTo>
                  <a:pt x="720" y="1339"/>
                </a:lnTo>
                <a:lnTo>
                  <a:pt x="721" y="1339"/>
                </a:lnTo>
                <a:lnTo>
                  <a:pt x="722" y="1338"/>
                </a:lnTo>
                <a:lnTo>
                  <a:pt x="723" y="1338"/>
                </a:lnTo>
                <a:lnTo>
                  <a:pt x="724" y="1338"/>
                </a:lnTo>
                <a:lnTo>
                  <a:pt x="725" y="1338"/>
                </a:lnTo>
                <a:lnTo>
                  <a:pt x="726" y="1338"/>
                </a:lnTo>
                <a:lnTo>
                  <a:pt x="727" y="1338"/>
                </a:lnTo>
                <a:lnTo>
                  <a:pt x="728" y="1338"/>
                </a:lnTo>
                <a:lnTo>
                  <a:pt x="729" y="1338"/>
                </a:lnTo>
                <a:lnTo>
                  <a:pt x="730" y="1338"/>
                </a:lnTo>
                <a:lnTo>
                  <a:pt x="731" y="1338"/>
                </a:lnTo>
                <a:lnTo>
                  <a:pt x="732" y="1338"/>
                </a:lnTo>
                <a:lnTo>
                  <a:pt x="733" y="1338"/>
                </a:lnTo>
                <a:lnTo>
                  <a:pt x="734" y="1338"/>
                </a:lnTo>
                <a:lnTo>
                  <a:pt x="735" y="1338"/>
                </a:lnTo>
                <a:lnTo>
                  <a:pt x="736" y="1338"/>
                </a:lnTo>
                <a:lnTo>
                  <a:pt x="737" y="1338"/>
                </a:lnTo>
                <a:lnTo>
                  <a:pt x="738" y="1338"/>
                </a:lnTo>
                <a:lnTo>
                  <a:pt x="739" y="1338"/>
                </a:lnTo>
                <a:lnTo>
                  <a:pt x="740" y="1338"/>
                </a:lnTo>
                <a:lnTo>
                  <a:pt x="741" y="1338"/>
                </a:lnTo>
                <a:lnTo>
                  <a:pt x="742" y="1338"/>
                </a:lnTo>
                <a:lnTo>
                  <a:pt x="743" y="1338"/>
                </a:lnTo>
                <a:lnTo>
                  <a:pt x="744" y="1339"/>
                </a:lnTo>
                <a:lnTo>
                  <a:pt x="745" y="1339"/>
                </a:lnTo>
                <a:lnTo>
                  <a:pt x="746" y="1339"/>
                </a:lnTo>
                <a:lnTo>
                  <a:pt x="747" y="1339"/>
                </a:lnTo>
                <a:lnTo>
                  <a:pt x="748" y="1339"/>
                </a:lnTo>
                <a:lnTo>
                  <a:pt x="749" y="1338"/>
                </a:lnTo>
                <a:lnTo>
                  <a:pt x="750" y="1338"/>
                </a:lnTo>
                <a:lnTo>
                  <a:pt x="751" y="1338"/>
                </a:lnTo>
                <a:lnTo>
                  <a:pt x="752" y="1338"/>
                </a:lnTo>
                <a:lnTo>
                  <a:pt x="753" y="1338"/>
                </a:lnTo>
                <a:lnTo>
                  <a:pt x="754" y="1339"/>
                </a:lnTo>
                <a:lnTo>
                  <a:pt x="755" y="1339"/>
                </a:lnTo>
                <a:lnTo>
                  <a:pt x="756" y="1339"/>
                </a:lnTo>
                <a:lnTo>
                  <a:pt x="757" y="1339"/>
                </a:lnTo>
                <a:lnTo>
                  <a:pt x="758" y="1339"/>
                </a:lnTo>
                <a:lnTo>
                  <a:pt x="759" y="1338"/>
                </a:lnTo>
                <a:lnTo>
                  <a:pt x="760" y="1339"/>
                </a:lnTo>
                <a:lnTo>
                  <a:pt x="761" y="1339"/>
                </a:lnTo>
                <a:lnTo>
                  <a:pt x="762" y="1339"/>
                </a:lnTo>
                <a:lnTo>
                  <a:pt x="763" y="1339"/>
                </a:lnTo>
                <a:lnTo>
                  <a:pt x="764" y="1339"/>
                </a:lnTo>
                <a:lnTo>
                  <a:pt x="765" y="1339"/>
                </a:lnTo>
                <a:lnTo>
                  <a:pt x="766" y="1339"/>
                </a:lnTo>
                <a:lnTo>
                  <a:pt x="767" y="1338"/>
                </a:lnTo>
                <a:lnTo>
                  <a:pt x="768" y="1339"/>
                </a:lnTo>
                <a:lnTo>
                  <a:pt x="769" y="1339"/>
                </a:lnTo>
                <a:lnTo>
                  <a:pt x="770" y="1339"/>
                </a:lnTo>
                <a:lnTo>
                  <a:pt x="771" y="1339"/>
                </a:lnTo>
                <a:lnTo>
                  <a:pt x="772" y="1339"/>
                </a:lnTo>
                <a:lnTo>
                  <a:pt x="773" y="1339"/>
                </a:lnTo>
                <a:lnTo>
                  <a:pt x="774" y="1339"/>
                </a:lnTo>
                <a:lnTo>
                  <a:pt x="775" y="1339"/>
                </a:lnTo>
                <a:lnTo>
                  <a:pt x="776" y="1339"/>
                </a:lnTo>
                <a:lnTo>
                  <a:pt x="777" y="1339"/>
                </a:lnTo>
                <a:lnTo>
                  <a:pt x="778" y="1339"/>
                </a:lnTo>
                <a:lnTo>
                  <a:pt x="779" y="1339"/>
                </a:lnTo>
                <a:lnTo>
                  <a:pt x="780" y="1339"/>
                </a:lnTo>
                <a:lnTo>
                  <a:pt x="781" y="1339"/>
                </a:lnTo>
                <a:lnTo>
                  <a:pt x="782" y="1339"/>
                </a:lnTo>
                <a:lnTo>
                  <a:pt x="783" y="1339"/>
                </a:lnTo>
                <a:lnTo>
                  <a:pt x="784" y="1339"/>
                </a:lnTo>
                <a:lnTo>
                  <a:pt x="785" y="1339"/>
                </a:lnTo>
                <a:lnTo>
                  <a:pt x="786" y="1339"/>
                </a:lnTo>
                <a:lnTo>
                  <a:pt x="787" y="1339"/>
                </a:lnTo>
                <a:lnTo>
                  <a:pt x="788" y="1339"/>
                </a:lnTo>
                <a:lnTo>
                  <a:pt x="789" y="1339"/>
                </a:lnTo>
                <a:lnTo>
                  <a:pt x="790" y="1339"/>
                </a:lnTo>
                <a:lnTo>
                  <a:pt x="791" y="1339"/>
                </a:lnTo>
                <a:lnTo>
                  <a:pt x="792" y="1339"/>
                </a:lnTo>
                <a:lnTo>
                  <a:pt x="793" y="1339"/>
                </a:lnTo>
                <a:lnTo>
                  <a:pt x="794" y="1339"/>
                </a:lnTo>
                <a:lnTo>
                  <a:pt x="795" y="1339"/>
                </a:lnTo>
                <a:lnTo>
                  <a:pt x="796" y="1339"/>
                </a:lnTo>
                <a:lnTo>
                  <a:pt x="797" y="1339"/>
                </a:lnTo>
                <a:lnTo>
                  <a:pt x="798" y="1339"/>
                </a:lnTo>
                <a:lnTo>
                  <a:pt x="799" y="1339"/>
                </a:lnTo>
                <a:lnTo>
                  <a:pt x="800" y="1339"/>
                </a:lnTo>
                <a:lnTo>
                  <a:pt x="801" y="1339"/>
                </a:lnTo>
                <a:lnTo>
                  <a:pt x="802" y="1339"/>
                </a:lnTo>
                <a:lnTo>
                  <a:pt x="803" y="1339"/>
                </a:lnTo>
                <a:lnTo>
                  <a:pt x="804" y="1339"/>
                </a:lnTo>
                <a:lnTo>
                  <a:pt x="805" y="1339"/>
                </a:lnTo>
                <a:lnTo>
                  <a:pt x="806" y="1339"/>
                </a:lnTo>
                <a:lnTo>
                  <a:pt x="807" y="1339"/>
                </a:lnTo>
                <a:lnTo>
                  <a:pt x="808" y="1339"/>
                </a:lnTo>
                <a:lnTo>
                  <a:pt x="809" y="1339"/>
                </a:lnTo>
                <a:lnTo>
                  <a:pt x="810" y="1339"/>
                </a:lnTo>
                <a:lnTo>
                  <a:pt x="811" y="1339"/>
                </a:lnTo>
                <a:lnTo>
                  <a:pt x="812" y="1339"/>
                </a:lnTo>
                <a:lnTo>
                  <a:pt x="813" y="1339"/>
                </a:lnTo>
                <a:lnTo>
                  <a:pt x="814" y="1339"/>
                </a:lnTo>
                <a:lnTo>
                  <a:pt x="815" y="1339"/>
                </a:lnTo>
                <a:lnTo>
                  <a:pt x="816" y="1339"/>
                </a:lnTo>
                <a:lnTo>
                  <a:pt x="817" y="1339"/>
                </a:lnTo>
                <a:lnTo>
                  <a:pt x="818" y="1339"/>
                </a:lnTo>
                <a:lnTo>
                  <a:pt x="819" y="1339"/>
                </a:lnTo>
                <a:lnTo>
                  <a:pt x="820" y="1339"/>
                </a:lnTo>
                <a:lnTo>
                  <a:pt x="821" y="1339"/>
                </a:lnTo>
                <a:lnTo>
                  <a:pt x="822" y="1339"/>
                </a:lnTo>
                <a:lnTo>
                  <a:pt x="823" y="1339"/>
                </a:lnTo>
                <a:lnTo>
                  <a:pt x="824" y="1339"/>
                </a:lnTo>
                <a:lnTo>
                  <a:pt x="825" y="1339"/>
                </a:lnTo>
                <a:lnTo>
                  <a:pt x="826" y="1339"/>
                </a:lnTo>
                <a:lnTo>
                  <a:pt x="827" y="1339"/>
                </a:lnTo>
                <a:lnTo>
                  <a:pt x="828" y="1339"/>
                </a:lnTo>
                <a:lnTo>
                  <a:pt x="829" y="1339"/>
                </a:lnTo>
                <a:lnTo>
                  <a:pt x="830" y="1339"/>
                </a:lnTo>
                <a:lnTo>
                  <a:pt x="831" y="1339"/>
                </a:lnTo>
                <a:lnTo>
                  <a:pt x="832" y="1339"/>
                </a:lnTo>
                <a:lnTo>
                  <a:pt x="833" y="1339"/>
                </a:lnTo>
                <a:lnTo>
                  <a:pt x="834" y="1339"/>
                </a:lnTo>
                <a:lnTo>
                  <a:pt x="835" y="1339"/>
                </a:lnTo>
                <a:lnTo>
                  <a:pt x="836" y="1339"/>
                </a:lnTo>
                <a:lnTo>
                  <a:pt x="837" y="1339"/>
                </a:lnTo>
                <a:lnTo>
                  <a:pt x="838" y="1339"/>
                </a:lnTo>
                <a:lnTo>
                  <a:pt x="839" y="1339"/>
                </a:lnTo>
                <a:lnTo>
                  <a:pt x="840" y="1339"/>
                </a:lnTo>
                <a:lnTo>
                  <a:pt x="841" y="1339"/>
                </a:lnTo>
                <a:lnTo>
                  <a:pt x="842" y="1339"/>
                </a:lnTo>
                <a:lnTo>
                  <a:pt x="843" y="1339"/>
                </a:lnTo>
                <a:lnTo>
                  <a:pt x="844" y="1339"/>
                </a:lnTo>
                <a:lnTo>
                  <a:pt x="845" y="1339"/>
                </a:lnTo>
                <a:lnTo>
                  <a:pt x="846" y="1339"/>
                </a:lnTo>
                <a:lnTo>
                  <a:pt x="847" y="1339"/>
                </a:lnTo>
                <a:lnTo>
                  <a:pt x="848" y="1339"/>
                </a:lnTo>
                <a:lnTo>
                  <a:pt x="849" y="1339"/>
                </a:lnTo>
                <a:lnTo>
                  <a:pt x="850" y="1339"/>
                </a:lnTo>
                <a:lnTo>
                  <a:pt x="851" y="1339"/>
                </a:lnTo>
                <a:lnTo>
                  <a:pt x="852" y="1339"/>
                </a:lnTo>
                <a:lnTo>
                  <a:pt x="853" y="1339"/>
                </a:lnTo>
                <a:lnTo>
                  <a:pt x="854" y="1339"/>
                </a:lnTo>
                <a:lnTo>
                  <a:pt x="855" y="1339"/>
                </a:lnTo>
                <a:lnTo>
                  <a:pt x="856" y="1339"/>
                </a:lnTo>
                <a:lnTo>
                  <a:pt x="857" y="1339"/>
                </a:lnTo>
                <a:lnTo>
                  <a:pt x="858" y="1339"/>
                </a:lnTo>
                <a:lnTo>
                  <a:pt x="859" y="1339"/>
                </a:lnTo>
                <a:lnTo>
                  <a:pt x="860" y="1339"/>
                </a:lnTo>
                <a:lnTo>
                  <a:pt x="861" y="1339"/>
                </a:lnTo>
                <a:lnTo>
                  <a:pt x="862" y="1339"/>
                </a:lnTo>
                <a:lnTo>
                  <a:pt x="863" y="1339"/>
                </a:lnTo>
                <a:lnTo>
                  <a:pt x="864" y="1339"/>
                </a:lnTo>
                <a:lnTo>
                  <a:pt x="865" y="1339"/>
                </a:lnTo>
                <a:lnTo>
                  <a:pt x="866" y="1339"/>
                </a:lnTo>
                <a:lnTo>
                  <a:pt x="867" y="1339"/>
                </a:lnTo>
                <a:lnTo>
                  <a:pt x="868" y="1339"/>
                </a:lnTo>
                <a:lnTo>
                  <a:pt x="869" y="1340"/>
                </a:lnTo>
                <a:lnTo>
                  <a:pt x="870" y="1340"/>
                </a:lnTo>
                <a:lnTo>
                  <a:pt x="871" y="1340"/>
                </a:lnTo>
                <a:lnTo>
                  <a:pt x="872" y="1339"/>
                </a:lnTo>
                <a:lnTo>
                  <a:pt x="873" y="1339"/>
                </a:lnTo>
                <a:lnTo>
                  <a:pt x="874" y="1339"/>
                </a:lnTo>
                <a:lnTo>
                  <a:pt x="875" y="1339"/>
                </a:lnTo>
                <a:lnTo>
                  <a:pt x="876" y="1340"/>
                </a:lnTo>
                <a:lnTo>
                  <a:pt x="877" y="1340"/>
                </a:lnTo>
                <a:lnTo>
                  <a:pt x="878" y="1339"/>
                </a:lnTo>
                <a:lnTo>
                  <a:pt x="879" y="1340"/>
                </a:lnTo>
                <a:lnTo>
                  <a:pt x="880" y="1339"/>
                </a:lnTo>
                <a:lnTo>
                  <a:pt x="881" y="1340"/>
                </a:lnTo>
                <a:lnTo>
                  <a:pt x="882" y="1339"/>
                </a:lnTo>
                <a:lnTo>
                  <a:pt x="883" y="1339"/>
                </a:lnTo>
                <a:lnTo>
                  <a:pt x="884" y="1339"/>
                </a:lnTo>
                <a:lnTo>
                  <a:pt x="885" y="1339"/>
                </a:lnTo>
                <a:lnTo>
                  <a:pt x="886" y="1339"/>
                </a:lnTo>
                <a:lnTo>
                  <a:pt x="887" y="1339"/>
                </a:lnTo>
                <a:lnTo>
                  <a:pt x="888" y="1339"/>
                </a:lnTo>
                <a:lnTo>
                  <a:pt x="889" y="1340"/>
                </a:lnTo>
                <a:lnTo>
                  <a:pt x="890" y="1339"/>
                </a:lnTo>
                <a:lnTo>
                  <a:pt x="891" y="1339"/>
                </a:lnTo>
                <a:lnTo>
                  <a:pt x="892" y="1339"/>
                </a:lnTo>
                <a:lnTo>
                  <a:pt x="893" y="1339"/>
                </a:lnTo>
                <a:lnTo>
                  <a:pt x="894" y="1339"/>
                </a:lnTo>
                <a:lnTo>
                  <a:pt x="895" y="1339"/>
                </a:lnTo>
                <a:lnTo>
                  <a:pt x="896" y="1339"/>
                </a:lnTo>
                <a:lnTo>
                  <a:pt x="897" y="1339"/>
                </a:lnTo>
                <a:lnTo>
                  <a:pt x="898" y="1339"/>
                </a:lnTo>
                <a:lnTo>
                  <a:pt x="899" y="1339"/>
                </a:lnTo>
                <a:lnTo>
                  <a:pt x="900" y="1339"/>
                </a:lnTo>
                <a:lnTo>
                  <a:pt x="901" y="1340"/>
                </a:lnTo>
                <a:lnTo>
                  <a:pt x="902" y="1340"/>
                </a:lnTo>
                <a:lnTo>
                  <a:pt x="903" y="1339"/>
                </a:lnTo>
                <a:lnTo>
                  <a:pt x="904" y="1340"/>
                </a:lnTo>
                <a:lnTo>
                  <a:pt x="905" y="1340"/>
                </a:lnTo>
                <a:lnTo>
                  <a:pt x="906" y="1340"/>
                </a:lnTo>
                <a:lnTo>
                  <a:pt x="907" y="1340"/>
                </a:lnTo>
                <a:lnTo>
                  <a:pt x="908" y="1339"/>
                </a:lnTo>
                <a:lnTo>
                  <a:pt x="909" y="1340"/>
                </a:lnTo>
                <a:lnTo>
                  <a:pt x="910" y="1340"/>
                </a:lnTo>
                <a:lnTo>
                  <a:pt x="911" y="1340"/>
                </a:lnTo>
                <a:lnTo>
                  <a:pt x="912" y="1339"/>
                </a:lnTo>
                <a:lnTo>
                  <a:pt x="913" y="1339"/>
                </a:lnTo>
                <a:lnTo>
                  <a:pt x="914" y="1340"/>
                </a:lnTo>
                <a:lnTo>
                  <a:pt x="915" y="1339"/>
                </a:lnTo>
                <a:lnTo>
                  <a:pt x="916" y="1340"/>
                </a:lnTo>
                <a:lnTo>
                  <a:pt x="917" y="1339"/>
                </a:lnTo>
                <a:lnTo>
                  <a:pt x="918" y="1339"/>
                </a:lnTo>
                <a:lnTo>
                  <a:pt x="919" y="1339"/>
                </a:lnTo>
                <a:lnTo>
                  <a:pt x="920" y="1340"/>
                </a:lnTo>
                <a:lnTo>
                  <a:pt x="921" y="1340"/>
                </a:lnTo>
                <a:lnTo>
                  <a:pt x="922" y="1339"/>
                </a:lnTo>
                <a:lnTo>
                  <a:pt x="923" y="1339"/>
                </a:lnTo>
                <a:lnTo>
                  <a:pt x="924" y="1339"/>
                </a:lnTo>
                <a:lnTo>
                  <a:pt x="925" y="1340"/>
                </a:lnTo>
                <a:lnTo>
                  <a:pt x="926" y="1340"/>
                </a:lnTo>
                <a:lnTo>
                  <a:pt x="927" y="1340"/>
                </a:lnTo>
                <a:lnTo>
                  <a:pt x="928" y="1340"/>
                </a:lnTo>
                <a:lnTo>
                  <a:pt x="929" y="1340"/>
                </a:lnTo>
                <a:lnTo>
                  <a:pt x="930" y="1340"/>
                </a:lnTo>
                <a:lnTo>
                  <a:pt x="931" y="1340"/>
                </a:lnTo>
                <a:lnTo>
                  <a:pt x="932" y="1340"/>
                </a:lnTo>
                <a:lnTo>
                  <a:pt x="933" y="1340"/>
                </a:lnTo>
                <a:lnTo>
                  <a:pt x="934" y="1340"/>
                </a:lnTo>
                <a:lnTo>
                  <a:pt x="935" y="1340"/>
                </a:lnTo>
                <a:lnTo>
                  <a:pt x="936" y="1339"/>
                </a:lnTo>
                <a:lnTo>
                  <a:pt x="937" y="1339"/>
                </a:lnTo>
                <a:lnTo>
                  <a:pt x="938" y="1339"/>
                </a:lnTo>
                <a:lnTo>
                  <a:pt x="939" y="1340"/>
                </a:lnTo>
                <a:lnTo>
                  <a:pt x="940" y="1340"/>
                </a:lnTo>
                <a:lnTo>
                  <a:pt x="941" y="1340"/>
                </a:lnTo>
                <a:lnTo>
                  <a:pt x="942" y="1340"/>
                </a:lnTo>
                <a:lnTo>
                  <a:pt x="943" y="1340"/>
                </a:lnTo>
                <a:lnTo>
                  <a:pt x="944" y="1340"/>
                </a:lnTo>
                <a:lnTo>
                  <a:pt x="945" y="1340"/>
                </a:lnTo>
                <a:lnTo>
                  <a:pt x="946" y="1340"/>
                </a:lnTo>
                <a:lnTo>
                  <a:pt x="947" y="1340"/>
                </a:lnTo>
                <a:lnTo>
                  <a:pt x="948" y="1340"/>
                </a:lnTo>
                <a:lnTo>
                  <a:pt x="949" y="1340"/>
                </a:lnTo>
                <a:lnTo>
                  <a:pt x="950" y="1340"/>
                </a:lnTo>
                <a:lnTo>
                  <a:pt x="951" y="1340"/>
                </a:lnTo>
                <a:lnTo>
                  <a:pt x="952" y="1340"/>
                </a:lnTo>
                <a:lnTo>
                  <a:pt x="953" y="1340"/>
                </a:lnTo>
                <a:lnTo>
                  <a:pt x="954" y="1340"/>
                </a:lnTo>
                <a:lnTo>
                  <a:pt x="955" y="1340"/>
                </a:lnTo>
                <a:lnTo>
                  <a:pt x="956" y="1340"/>
                </a:lnTo>
                <a:lnTo>
                  <a:pt x="957" y="1340"/>
                </a:lnTo>
                <a:lnTo>
                  <a:pt x="958" y="1340"/>
                </a:lnTo>
                <a:lnTo>
                  <a:pt x="959" y="1340"/>
                </a:lnTo>
                <a:lnTo>
                  <a:pt x="960" y="1340"/>
                </a:lnTo>
                <a:lnTo>
                  <a:pt x="961" y="1340"/>
                </a:lnTo>
                <a:lnTo>
                  <a:pt x="963" y="1340"/>
                </a:lnTo>
                <a:lnTo>
                  <a:pt x="964" y="1340"/>
                </a:lnTo>
                <a:lnTo>
                  <a:pt x="965" y="1340"/>
                </a:lnTo>
                <a:lnTo>
                  <a:pt x="967" y="1340"/>
                </a:lnTo>
                <a:lnTo>
                  <a:pt x="968" y="1340"/>
                </a:lnTo>
                <a:lnTo>
                  <a:pt x="969" y="1340"/>
                </a:lnTo>
                <a:lnTo>
                  <a:pt x="970" y="1340"/>
                </a:lnTo>
                <a:lnTo>
                  <a:pt x="972" y="1340"/>
                </a:lnTo>
                <a:lnTo>
                  <a:pt x="973" y="1340"/>
                </a:lnTo>
                <a:lnTo>
                  <a:pt x="974" y="1340"/>
                </a:lnTo>
                <a:lnTo>
                  <a:pt x="976" y="1340"/>
                </a:lnTo>
                <a:lnTo>
                  <a:pt x="977" y="1340"/>
                </a:lnTo>
                <a:lnTo>
                  <a:pt x="978" y="1340"/>
                </a:lnTo>
                <a:lnTo>
                  <a:pt x="979" y="1340"/>
                </a:lnTo>
                <a:lnTo>
                  <a:pt x="981" y="1340"/>
                </a:lnTo>
                <a:lnTo>
                  <a:pt x="982" y="1340"/>
                </a:lnTo>
                <a:lnTo>
                  <a:pt x="983" y="1340"/>
                </a:lnTo>
                <a:lnTo>
                  <a:pt x="985" y="1340"/>
                </a:lnTo>
                <a:lnTo>
                  <a:pt x="986" y="1340"/>
                </a:lnTo>
                <a:lnTo>
                  <a:pt x="987" y="1340"/>
                </a:lnTo>
                <a:lnTo>
                  <a:pt x="988" y="1340"/>
                </a:lnTo>
                <a:lnTo>
                  <a:pt x="990" y="1340"/>
                </a:lnTo>
                <a:lnTo>
                  <a:pt x="991" y="1340"/>
                </a:lnTo>
                <a:lnTo>
                  <a:pt x="992" y="1340"/>
                </a:lnTo>
                <a:lnTo>
                  <a:pt x="994" y="1340"/>
                </a:lnTo>
                <a:lnTo>
                  <a:pt x="995" y="1340"/>
                </a:lnTo>
                <a:lnTo>
                  <a:pt x="996" y="1340"/>
                </a:lnTo>
                <a:lnTo>
                  <a:pt x="997" y="1340"/>
                </a:lnTo>
                <a:lnTo>
                  <a:pt x="999" y="1340"/>
                </a:lnTo>
                <a:lnTo>
                  <a:pt x="1000" y="1340"/>
                </a:lnTo>
                <a:lnTo>
                  <a:pt x="1001" y="1340"/>
                </a:lnTo>
                <a:lnTo>
                  <a:pt x="1002" y="1340"/>
                </a:lnTo>
                <a:lnTo>
                  <a:pt x="1004" y="1340"/>
                </a:lnTo>
                <a:lnTo>
                  <a:pt x="1005" y="1340"/>
                </a:lnTo>
                <a:lnTo>
                  <a:pt x="1006" y="1340"/>
                </a:lnTo>
                <a:lnTo>
                  <a:pt x="1008" y="1340"/>
                </a:lnTo>
                <a:lnTo>
                  <a:pt x="1009" y="1340"/>
                </a:lnTo>
                <a:lnTo>
                  <a:pt x="1010" y="1340"/>
                </a:lnTo>
                <a:lnTo>
                  <a:pt x="1011" y="1340"/>
                </a:lnTo>
                <a:lnTo>
                  <a:pt x="1013" y="1340"/>
                </a:lnTo>
                <a:lnTo>
                  <a:pt x="1014" y="1340"/>
                </a:lnTo>
                <a:lnTo>
                  <a:pt x="1015" y="1340"/>
                </a:lnTo>
                <a:lnTo>
                  <a:pt x="1017" y="1340"/>
                </a:lnTo>
                <a:lnTo>
                  <a:pt x="1018" y="1340"/>
                </a:lnTo>
                <a:lnTo>
                  <a:pt x="1019" y="1340"/>
                </a:lnTo>
                <a:lnTo>
                  <a:pt x="1020" y="1340"/>
                </a:lnTo>
                <a:lnTo>
                  <a:pt x="1022" y="1340"/>
                </a:lnTo>
                <a:lnTo>
                  <a:pt x="1023" y="1340"/>
                </a:lnTo>
                <a:lnTo>
                  <a:pt x="1024" y="1340"/>
                </a:lnTo>
                <a:lnTo>
                  <a:pt x="1026" y="1340"/>
                </a:lnTo>
                <a:lnTo>
                  <a:pt x="1027" y="1340"/>
                </a:lnTo>
                <a:lnTo>
                  <a:pt x="1028" y="1340"/>
                </a:lnTo>
                <a:lnTo>
                  <a:pt x="1029" y="1340"/>
                </a:lnTo>
                <a:lnTo>
                  <a:pt x="1031" y="1340"/>
                </a:lnTo>
                <a:lnTo>
                  <a:pt x="1032" y="1340"/>
                </a:lnTo>
                <a:lnTo>
                  <a:pt x="1033" y="1340"/>
                </a:lnTo>
                <a:lnTo>
                  <a:pt x="1034" y="1340"/>
                </a:lnTo>
                <a:lnTo>
                  <a:pt x="1036" y="1340"/>
                </a:lnTo>
                <a:lnTo>
                  <a:pt x="1037" y="1340"/>
                </a:lnTo>
                <a:lnTo>
                  <a:pt x="1038" y="1340"/>
                </a:lnTo>
                <a:lnTo>
                  <a:pt x="1040" y="1340"/>
                </a:lnTo>
                <a:lnTo>
                  <a:pt x="1041" y="1340"/>
                </a:lnTo>
                <a:lnTo>
                  <a:pt x="1042" y="1340"/>
                </a:lnTo>
                <a:lnTo>
                  <a:pt x="1043" y="1340"/>
                </a:lnTo>
                <a:lnTo>
                  <a:pt x="1045" y="1340"/>
                </a:lnTo>
                <a:lnTo>
                  <a:pt x="1046" y="1340"/>
                </a:lnTo>
                <a:lnTo>
                  <a:pt x="1047" y="1340"/>
                </a:lnTo>
                <a:lnTo>
                  <a:pt x="1049" y="1340"/>
                </a:lnTo>
                <a:lnTo>
                  <a:pt x="1050" y="1340"/>
                </a:lnTo>
                <a:lnTo>
                  <a:pt x="1051" y="1340"/>
                </a:lnTo>
                <a:lnTo>
                  <a:pt x="1052" y="1340"/>
                </a:lnTo>
                <a:lnTo>
                  <a:pt x="1054" y="1340"/>
                </a:lnTo>
                <a:lnTo>
                  <a:pt x="1055" y="1340"/>
                </a:lnTo>
                <a:lnTo>
                  <a:pt x="1056" y="1340"/>
                </a:lnTo>
                <a:lnTo>
                  <a:pt x="1058" y="1340"/>
                </a:lnTo>
                <a:lnTo>
                  <a:pt x="1059" y="1340"/>
                </a:lnTo>
                <a:lnTo>
                  <a:pt x="1060" y="1340"/>
                </a:lnTo>
                <a:lnTo>
                  <a:pt x="1061" y="1340"/>
                </a:lnTo>
                <a:lnTo>
                  <a:pt x="1063" y="1340"/>
                </a:lnTo>
                <a:lnTo>
                  <a:pt x="1064" y="1340"/>
                </a:lnTo>
                <a:lnTo>
                  <a:pt x="1065" y="1340"/>
                </a:lnTo>
                <a:lnTo>
                  <a:pt x="1067" y="1340"/>
                </a:lnTo>
                <a:lnTo>
                  <a:pt x="1068" y="1340"/>
                </a:lnTo>
                <a:lnTo>
                  <a:pt x="1069" y="1340"/>
                </a:lnTo>
                <a:lnTo>
                  <a:pt x="1070" y="1340"/>
                </a:lnTo>
                <a:lnTo>
                  <a:pt x="1072" y="1340"/>
                </a:lnTo>
                <a:lnTo>
                  <a:pt x="1073" y="1340"/>
                </a:lnTo>
                <a:lnTo>
                  <a:pt x="1074" y="1340"/>
                </a:lnTo>
                <a:lnTo>
                  <a:pt x="1075" y="1340"/>
                </a:lnTo>
                <a:lnTo>
                  <a:pt x="1077" y="1340"/>
                </a:lnTo>
                <a:lnTo>
                  <a:pt x="1078" y="1340"/>
                </a:lnTo>
                <a:lnTo>
                  <a:pt x="1079" y="1340"/>
                </a:lnTo>
                <a:lnTo>
                  <a:pt x="1081" y="1340"/>
                </a:lnTo>
                <a:lnTo>
                  <a:pt x="1082" y="1340"/>
                </a:lnTo>
                <a:lnTo>
                  <a:pt x="1083" y="1340"/>
                </a:lnTo>
                <a:lnTo>
                  <a:pt x="1084" y="1340"/>
                </a:lnTo>
                <a:lnTo>
                  <a:pt x="1086" y="1340"/>
                </a:lnTo>
                <a:lnTo>
                  <a:pt x="1087" y="1340"/>
                </a:lnTo>
                <a:lnTo>
                  <a:pt x="1088" y="1340"/>
                </a:lnTo>
                <a:lnTo>
                  <a:pt x="1090" y="1340"/>
                </a:lnTo>
                <a:lnTo>
                  <a:pt x="1091" y="1340"/>
                </a:lnTo>
                <a:lnTo>
                  <a:pt x="1092" y="1340"/>
                </a:lnTo>
                <a:lnTo>
                  <a:pt x="1093" y="1340"/>
                </a:lnTo>
                <a:lnTo>
                  <a:pt x="1095" y="1340"/>
                </a:lnTo>
                <a:lnTo>
                  <a:pt x="1096" y="1340"/>
                </a:lnTo>
                <a:lnTo>
                  <a:pt x="1097" y="1340"/>
                </a:lnTo>
                <a:lnTo>
                  <a:pt x="1099" y="1340"/>
                </a:lnTo>
                <a:lnTo>
                  <a:pt x="1100" y="1340"/>
                </a:lnTo>
                <a:lnTo>
                  <a:pt x="1101" y="1340"/>
                </a:lnTo>
                <a:lnTo>
                  <a:pt x="1102" y="1339"/>
                </a:lnTo>
                <a:lnTo>
                  <a:pt x="1104" y="1339"/>
                </a:lnTo>
                <a:lnTo>
                  <a:pt x="1105" y="1340"/>
                </a:lnTo>
                <a:lnTo>
                  <a:pt x="1106" y="1339"/>
                </a:lnTo>
                <a:lnTo>
                  <a:pt x="1108" y="1339"/>
                </a:lnTo>
                <a:lnTo>
                  <a:pt x="1109" y="1339"/>
                </a:lnTo>
                <a:lnTo>
                  <a:pt x="1110" y="1339"/>
                </a:lnTo>
                <a:lnTo>
                  <a:pt x="1111" y="1340"/>
                </a:lnTo>
                <a:lnTo>
                  <a:pt x="1113" y="1340"/>
                </a:lnTo>
                <a:lnTo>
                  <a:pt x="1114" y="1340"/>
                </a:lnTo>
                <a:lnTo>
                  <a:pt x="1115" y="1340"/>
                </a:lnTo>
                <a:lnTo>
                  <a:pt x="1116" y="1340"/>
                </a:lnTo>
                <a:lnTo>
                  <a:pt x="1118" y="1340"/>
                </a:lnTo>
                <a:lnTo>
                  <a:pt x="1119" y="1340"/>
                </a:lnTo>
                <a:lnTo>
                  <a:pt x="1120" y="1340"/>
                </a:lnTo>
                <a:lnTo>
                  <a:pt x="1122" y="1340"/>
                </a:lnTo>
                <a:lnTo>
                  <a:pt x="1123" y="1340"/>
                </a:lnTo>
                <a:lnTo>
                  <a:pt x="1124" y="1340"/>
                </a:lnTo>
                <a:lnTo>
                  <a:pt x="1125" y="1341"/>
                </a:lnTo>
                <a:lnTo>
                  <a:pt x="1127" y="1340"/>
                </a:lnTo>
                <a:lnTo>
                  <a:pt x="1128" y="1340"/>
                </a:lnTo>
                <a:lnTo>
                  <a:pt x="1129" y="1340"/>
                </a:lnTo>
                <a:lnTo>
                  <a:pt x="1131" y="1340"/>
                </a:lnTo>
                <a:lnTo>
                  <a:pt x="1132" y="1341"/>
                </a:lnTo>
                <a:lnTo>
                  <a:pt x="1133" y="1340"/>
                </a:lnTo>
                <a:lnTo>
                  <a:pt x="1134" y="1340"/>
                </a:lnTo>
                <a:lnTo>
                  <a:pt x="1136" y="1341"/>
                </a:lnTo>
                <a:lnTo>
                  <a:pt x="1137" y="1341"/>
                </a:lnTo>
                <a:lnTo>
                  <a:pt x="1138" y="1341"/>
                </a:lnTo>
                <a:lnTo>
                  <a:pt x="1140" y="1341"/>
                </a:lnTo>
                <a:lnTo>
                  <a:pt x="1141" y="1341"/>
                </a:lnTo>
                <a:lnTo>
                  <a:pt x="1142" y="1340"/>
                </a:lnTo>
                <a:lnTo>
                  <a:pt x="1143" y="1340"/>
                </a:lnTo>
                <a:lnTo>
                  <a:pt x="1145" y="1340"/>
                </a:lnTo>
                <a:lnTo>
                  <a:pt x="1146" y="1340"/>
                </a:lnTo>
                <a:lnTo>
                  <a:pt x="1147" y="1340"/>
                </a:lnTo>
                <a:lnTo>
                  <a:pt x="1149" y="1340"/>
                </a:lnTo>
                <a:lnTo>
                  <a:pt x="1150" y="1340"/>
                </a:lnTo>
                <a:lnTo>
                  <a:pt x="1151" y="1340"/>
                </a:lnTo>
                <a:lnTo>
                  <a:pt x="1152" y="1340"/>
                </a:lnTo>
                <a:lnTo>
                  <a:pt x="1154" y="1340"/>
                </a:lnTo>
                <a:lnTo>
                  <a:pt x="1155" y="1341"/>
                </a:lnTo>
                <a:lnTo>
                  <a:pt x="1156" y="1341"/>
                </a:lnTo>
                <a:lnTo>
                  <a:pt x="1157" y="1340"/>
                </a:lnTo>
                <a:lnTo>
                  <a:pt x="1159" y="1340"/>
                </a:lnTo>
                <a:lnTo>
                  <a:pt x="1160" y="1340"/>
                </a:lnTo>
                <a:lnTo>
                  <a:pt x="1161" y="1340"/>
                </a:lnTo>
                <a:lnTo>
                  <a:pt x="1163" y="1341"/>
                </a:lnTo>
                <a:lnTo>
                  <a:pt x="1164" y="1341"/>
                </a:lnTo>
                <a:lnTo>
                  <a:pt x="1165" y="1341"/>
                </a:lnTo>
                <a:lnTo>
                  <a:pt x="1166" y="1341"/>
                </a:lnTo>
                <a:lnTo>
                  <a:pt x="1168" y="1341"/>
                </a:lnTo>
                <a:lnTo>
                  <a:pt x="1169" y="1341"/>
                </a:lnTo>
                <a:lnTo>
                  <a:pt x="1170" y="1341"/>
                </a:lnTo>
                <a:lnTo>
                  <a:pt x="1172" y="1341"/>
                </a:lnTo>
                <a:lnTo>
                  <a:pt x="1173" y="1341"/>
                </a:lnTo>
                <a:lnTo>
                  <a:pt x="1174" y="1341"/>
                </a:lnTo>
                <a:lnTo>
                  <a:pt x="1175" y="1341"/>
                </a:lnTo>
                <a:lnTo>
                  <a:pt x="1177" y="1341"/>
                </a:lnTo>
                <a:lnTo>
                  <a:pt x="1178" y="1341"/>
                </a:lnTo>
                <a:lnTo>
                  <a:pt x="1179" y="1341"/>
                </a:lnTo>
                <a:lnTo>
                  <a:pt x="1181" y="1341"/>
                </a:lnTo>
                <a:lnTo>
                  <a:pt x="1182" y="1340"/>
                </a:lnTo>
                <a:lnTo>
                  <a:pt x="1183" y="1340"/>
                </a:lnTo>
                <a:lnTo>
                  <a:pt x="1184" y="1340"/>
                </a:lnTo>
                <a:lnTo>
                  <a:pt x="1186" y="1341"/>
                </a:lnTo>
                <a:lnTo>
                  <a:pt x="1187" y="1341"/>
                </a:lnTo>
                <a:lnTo>
                  <a:pt x="1188" y="1341"/>
                </a:lnTo>
                <a:lnTo>
                  <a:pt x="1189" y="1341"/>
                </a:lnTo>
                <a:lnTo>
                  <a:pt x="1191" y="1341"/>
                </a:lnTo>
                <a:lnTo>
                  <a:pt x="1192" y="1341"/>
                </a:lnTo>
                <a:lnTo>
                  <a:pt x="1193" y="1341"/>
                </a:lnTo>
                <a:lnTo>
                  <a:pt x="1195" y="1341"/>
                </a:lnTo>
                <a:lnTo>
                  <a:pt x="1196" y="1341"/>
                </a:lnTo>
                <a:lnTo>
                  <a:pt x="1197" y="1341"/>
                </a:lnTo>
                <a:lnTo>
                  <a:pt x="1198" y="1341"/>
                </a:lnTo>
                <a:lnTo>
                  <a:pt x="1200" y="1341"/>
                </a:lnTo>
                <a:lnTo>
                  <a:pt x="1201" y="1341"/>
                </a:lnTo>
                <a:lnTo>
                  <a:pt x="1202" y="1341"/>
                </a:lnTo>
                <a:lnTo>
                  <a:pt x="1204" y="1341"/>
                </a:lnTo>
                <a:lnTo>
                  <a:pt x="1205" y="1340"/>
                </a:lnTo>
                <a:lnTo>
                  <a:pt x="1206" y="1340"/>
                </a:lnTo>
                <a:lnTo>
                  <a:pt x="1207" y="1341"/>
                </a:lnTo>
                <a:lnTo>
                  <a:pt x="1209" y="1341"/>
                </a:lnTo>
                <a:lnTo>
                  <a:pt x="1210" y="1341"/>
                </a:lnTo>
                <a:lnTo>
                  <a:pt x="1211" y="1341"/>
                </a:lnTo>
                <a:lnTo>
                  <a:pt x="1213" y="1341"/>
                </a:lnTo>
                <a:lnTo>
                  <a:pt x="1214" y="1341"/>
                </a:lnTo>
                <a:lnTo>
                  <a:pt x="1215" y="1341"/>
                </a:lnTo>
                <a:lnTo>
                  <a:pt x="1216" y="1341"/>
                </a:lnTo>
                <a:lnTo>
                  <a:pt x="1218" y="1341"/>
                </a:lnTo>
                <a:lnTo>
                  <a:pt x="1219" y="1341"/>
                </a:lnTo>
                <a:lnTo>
                  <a:pt x="1220" y="1341"/>
                </a:lnTo>
                <a:lnTo>
                  <a:pt x="1222" y="1341"/>
                </a:lnTo>
                <a:lnTo>
                  <a:pt x="1223" y="1341"/>
                </a:lnTo>
                <a:lnTo>
                  <a:pt x="1224" y="1341"/>
                </a:lnTo>
                <a:lnTo>
                  <a:pt x="1225" y="1341"/>
                </a:lnTo>
                <a:lnTo>
                  <a:pt x="1227" y="1341"/>
                </a:lnTo>
                <a:lnTo>
                  <a:pt x="1228" y="1341"/>
                </a:lnTo>
                <a:lnTo>
                  <a:pt x="1229" y="1341"/>
                </a:lnTo>
                <a:lnTo>
                  <a:pt x="1230" y="1341"/>
                </a:lnTo>
                <a:lnTo>
                  <a:pt x="1232" y="1341"/>
                </a:lnTo>
                <a:lnTo>
                  <a:pt x="1233" y="1341"/>
                </a:lnTo>
                <a:lnTo>
                  <a:pt x="1234" y="1341"/>
                </a:lnTo>
                <a:lnTo>
                  <a:pt x="1236" y="1341"/>
                </a:lnTo>
                <a:lnTo>
                  <a:pt x="1237" y="1341"/>
                </a:lnTo>
                <a:lnTo>
                  <a:pt x="1238" y="1341"/>
                </a:lnTo>
                <a:lnTo>
                  <a:pt x="1239" y="1341"/>
                </a:lnTo>
                <a:lnTo>
                  <a:pt x="1241" y="1341"/>
                </a:lnTo>
                <a:lnTo>
                  <a:pt x="1242" y="1340"/>
                </a:lnTo>
                <a:lnTo>
                  <a:pt x="1243" y="1341"/>
                </a:lnTo>
                <a:lnTo>
                  <a:pt x="1245" y="1341"/>
                </a:lnTo>
                <a:lnTo>
                  <a:pt x="1246" y="1340"/>
                </a:lnTo>
                <a:lnTo>
                  <a:pt x="1247" y="1340"/>
                </a:lnTo>
                <a:lnTo>
                  <a:pt x="1248" y="1340"/>
                </a:lnTo>
                <a:lnTo>
                  <a:pt x="1250" y="1340"/>
                </a:lnTo>
                <a:lnTo>
                  <a:pt x="1251" y="1340"/>
                </a:lnTo>
                <a:lnTo>
                  <a:pt x="1252" y="1340"/>
                </a:lnTo>
                <a:lnTo>
                  <a:pt x="1254" y="1340"/>
                </a:lnTo>
                <a:lnTo>
                  <a:pt x="1255" y="1340"/>
                </a:lnTo>
                <a:lnTo>
                  <a:pt x="1256" y="1340"/>
                </a:lnTo>
                <a:lnTo>
                  <a:pt x="1257" y="1340"/>
                </a:lnTo>
                <a:lnTo>
                  <a:pt x="1259" y="1340"/>
                </a:lnTo>
                <a:lnTo>
                  <a:pt x="1260" y="1340"/>
                </a:lnTo>
                <a:lnTo>
                  <a:pt x="1261" y="1340"/>
                </a:lnTo>
                <a:lnTo>
                  <a:pt x="1263" y="1340"/>
                </a:lnTo>
                <a:lnTo>
                  <a:pt x="1264" y="1340"/>
                </a:lnTo>
                <a:lnTo>
                  <a:pt x="1265" y="1340"/>
                </a:lnTo>
                <a:lnTo>
                  <a:pt x="1266" y="1340"/>
                </a:lnTo>
                <a:lnTo>
                  <a:pt x="1268" y="1340"/>
                </a:lnTo>
                <a:lnTo>
                  <a:pt x="1269" y="1340"/>
                </a:lnTo>
                <a:lnTo>
                  <a:pt x="1270" y="1340"/>
                </a:lnTo>
                <a:lnTo>
                  <a:pt x="1271" y="1340"/>
                </a:lnTo>
                <a:lnTo>
                  <a:pt x="1273" y="1340"/>
                </a:lnTo>
                <a:lnTo>
                  <a:pt x="1274" y="1340"/>
                </a:lnTo>
                <a:lnTo>
                  <a:pt x="1275" y="1341"/>
                </a:lnTo>
                <a:lnTo>
                  <a:pt x="1277" y="1340"/>
                </a:lnTo>
                <a:lnTo>
                  <a:pt x="1278" y="1340"/>
                </a:lnTo>
                <a:lnTo>
                  <a:pt x="1279" y="1340"/>
                </a:lnTo>
                <a:lnTo>
                  <a:pt x="1280" y="1340"/>
                </a:lnTo>
                <a:lnTo>
                  <a:pt x="1282" y="1340"/>
                </a:lnTo>
                <a:lnTo>
                  <a:pt x="1283" y="1341"/>
                </a:lnTo>
                <a:lnTo>
                  <a:pt x="1284" y="1341"/>
                </a:lnTo>
                <a:lnTo>
                  <a:pt x="1286" y="1340"/>
                </a:lnTo>
                <a:lnTo>
                  <a:pt x="1287" y="1340"/>
                </a:lnTo>
                <a:lnTo>
                  <a:pt x="1288" y="1340"/>
                </a:lnTo>
                <a:lnTo>
                  <a:pt x="1289" y="1341"/>
                </a:lnTo>
                <a:lnTo>
                  <a:pt x="1291" y="1341"/>
                </a:lnTo>
                <a:lnTo>
                  <a:pt x="1292" y="1341"/>
                </a:lnTo>
                <a:lnTo>
                  <a:pt x="1293" y="1341"/>
                </a:lnTo>
                <a:lnTo>
                  <a:pt x="1295" y="1341"/>
                </a:lnTo>
                <a:lnTo>
                  <a:pt x="1296" y="1341"/>
                </a:lnTo>
                <a:lnTo>
                  <a:pt x="1297" y="1341"/>
                </a:lnTo>
                <a:lnTo>
                  <a:pt x="1298" y="1341"/>
                </a:lnTo>
                <a:lnTo>
                  <a:pt x="1300" y="1341"/>
                </a:lnTo>
                <a:lnTo>
                  <a:pt x="1301" y="1341"/>
                </a:lnTo>
                <a:lnTo>
                  <a:pt x="1302" y="1341"/>
                </a:lnTo>
                <a:lnTo>
                  <a:pt x="1303" y="1341"/>
                </a:lnTo>
                <a:lnTo>
                  <a:pt x="1305" y="1341"/>
                </a:lnTo>
                <a:lnTo>
                  <a:pt x="1306" y="1341"/>
                </a:lnTo>
                <a:lnTo>
                  <a:pt x="1307" y="1341"/>
                </a:lnTo>
                <a:lnTo>
                  <a:pt x="1309" y="1341"/>
                </a:lnTo>
                <a:lnTo>
                  <a:pt x="1310" y="1341"/>
                </a:lnTo>
                <a:lnTo>
                  <a:pt x="1311" y="1341"/>
                </a:lnTo>
                <a:lnTo>
                  <a:pt x="1312" y="1342"/>
                </a:lnTo>
                <a:lnTo>
                  <a:pt x="1314" y="1342"/>
                </a:lnTo>
                <a:lnTo>
                  <a:pt x="1315" y="1342"/>
                </a:lnTo>
                <a:lnTo>
                  <a:pt x="1316" y="1342"/>
                </a:lnTo>
                <a:lnTo>
                  <a:pt x="1318" y="1342"/>
                </a:lnTo>
                <a:lnTo>
                  <a:pt x="1319" y="1342"/>
                </a:lnTo>
                <a:lnTo>
                  <a:pt x="1320" y="1342"/>
                </a:lnTo>
                <a:lnTo>
                  <a:pt x="1321" y="1342"/>
                </a:lnTo>
                <a:lnTo>
                  <a:pt x="1323" y="1342"/>
                </a:lnTo>
                <a:lnTo>
                  <a:pt x="1324" y="1342"/>
                </a:lnTo>
                <a:lnTo>
                  <a:pt x="1325" y="1342"/>
                </a:lnTo>
                <a:lnTo>
                  <a:pt x="1327" y="1342"/>
                </a:lnTo>
                <a:lnTo>
                  <a:pt x="1328" y="1342"/>
                </a:lnTo>
                <a:lnTo>
                  <a:pt x="1329" y="1342"/>
                </a:lnTo>
                <a:lnTo>
                  <a:pt x="1330" y="1342"/>
                </a:lnTo>
                <a:lnTo>
                  <a:pt x="1332" y="1341"/>
                </a:lnTo>
                <a:lnTo>
                  <a:pt x="1333" y="1342"/>
                </a:lnTo>
                <a:lnTo>
                  <a:pt x="1334" y="1342"/>
                </a:lnTo>
                <a:lnTo>
                  <a:pt x="1336" y="1342"/>
                </a:lnTo>
                <a:lnTo>
                  <a:pt x="1337" y="1342"/>
                </a:lnTo>
                <a:lnTo>
                  <a:pt x="1338" y="1342"/>
                </a:lnTo>
                <a:lnTo>
                  <a:pt x="1339" y="1341"/>
                </a:lnTo>
                <a:lnTo>
                  <a:pt x="1341" y="1342"/>
                </a:lnTo>
                <a:lnTo>
                  <a:pt x="1342" y="1342"/>
                </a:lnTo>
                <a:lnTo>
                  <a:pt x="1343" y="1342"/>
                </a:lnTo>
                <a:lnTo>
                  <a:pt x="1344" y="1341"/>
                </a:lnTo>
                <a:lnTo>
                  <a:pt x="1346" y="1342"/>
                </a:lnTo>
                <a:lnTo>
                  <a:pt x="1347" y="1341"/>
                </a:lnTo>
                <a:lnTo>
                  <a:pt x="1348" y="1341"/>
                </a:lnTo>
                <a:lnTo>
                  <a:pt x="1350" y="1341"/>
                </a:lnTo>
                <a:lnTo>
                  <a:pt x="1351" y="1341"/>
                </a:lnTo>
                <a:lnTo>
                  <a:pt x="1352" y="1341"/>
                </a:lnTo>
                <a:lnTo>
                  <a:pt x="1353" y="1341"/>
                </a:lnTo>
                <a:lnTo>
                  <a:pt x="1355" y="1341"/>
                </a:lnTo>
                <a:lnTo>
                  <a:pt x="1356" y="1341"/>
                </a:lnTo>
                <a:lnTo>
                  <a:pt x="1357" y="1341"/>
                </a:lnTo>
                <a:lnTo>
                  <a:pt x="1359" y="1341"/>
                </a:lnTo>
                <a:lnTo>
                  <a:pt x="1360" y="1341"/>
                </a:lnTo>
                <a:lnTo>
                  <a:pt x="1361" y="1341"/>
                </a:lnTo>
                <a:lnTo>
                  <a:pt x="1362" y="1341"/>
                </a:lnTo>
                <a:lnTo>
                  <a:pt x="1364" y="1341"/>
                </a:lnTo>
                <a:lnTo>
                  <a:pt x="1365" y="1341"/>
                </a:lnTo>
                <a:lnTo>
                  <a:pt x="1366" y="1341"/>
                </a:lnTo>
                <a:lnTo>
                  <a:pt x="1368" y="1341"/>
                </a:lnTo>
                <a:lnTo>
                  <a:pt x="1369" y="1341"/>
                </a:lnTo>
                <a:lnTo>
                  <a:pt x="1370" y="1341"/>
                </a:lnTo>
                <a:lnTo>
                  <a:pt x="1371" y="1341"/>
                </a:lnTo>
                <a:lnTo>
                  <a:pt x="1373" y="1341"/>
                </a:lnTo>
                <a:lnTo>
                  <a:pt x="1374" y="1341"/>
                </a:lnTo>
                <a:lnTo>
                  <a:pt x="1375" y="1341"/>
                </a:lnTo>
                <a:lnTo>
                  <a:pt x="1377" y="1341"/>
                </a:lnTo>
                <a:lnTo>
                  <a:pt x="1378" y="1342"/>
                </a:lnTo>
                <a:lnTo>
                  <a:pt x="1379" y="1342"/>
                </a:lnTo>
                <a:lnTo>
                  <a:pt x="1380" y="1341"/>
                </a:lnTo>
                <a:lnTo>
                  <a:pt x="1382" y="1342"/>
                </a:lnTo>
                <a:lnTo>
                  <a:pt x="1383" y="1342"/>
                </a:lnTo>
                <a:lnTo>
                  <a:pt x="1384" y="1342"/>
                </a:lnTo>
                <a:lnTo>
                  <a:pt x="1385" y="1342"/>
                </a:lnTo>
                <a:lnTo>
                  <a:pt x="1387" y="1342"/>
                </a:lnTo>
                <a:lnTo>
                  <a:pt x="1388" y="1342"/>
                </a:lnTo>
                <a:lnTo>
                  <a:pt x="1389" y="1342"/>
                </a:lnTo>
                <a:lnTo>
                  <a:pt x="1391" y="1342"/>
                </a:lnTo>
                <a:lnTo>
                  <a:pt x="1392" y="1342"/>
                </a:lnTo>
                <a:lnTo>
                  <a:pt x="1393" y="1342"/>
                </a:lnTo>
                <a:lnTo>
                  <a:pt x="1394" y="1342"/>
                </a:lnTo>
                <a:lnTo>
                  <a:pt x="1396" y="1342"/>
                </a:lnTo>
                <a:lnTo>
                  <a:pt x="1397" y="1342"/>
                </a:lnTo>
                <a:lnTo>
                  <a:pt x="1398" y="1342"/>
                </a:lnTo>
                <a:lnTo>
                  <a:pt x="1400" y="1342"/>
                </a:lnTo>
                <a:lnTo>
                  <a:pt x="1401" y="1342"/>
                </a:lnTo>
                <a:lnTo>
                  <a:pt x="1402" y="1342"/>
                </a:lnTo>
                <a:lnTo>
                  <a:pt x="1403" y="1342"/>
                </a:lnTo>
                <a:lnTo>
                  <a:pt x="1405" y="1342"/>
                </a:lnTo>
                <a:lnTo>
                  <a:pt x="1406" y="1342"/>
                </a:lnTo>
                <a:lnTo>
                  <a:pt x="1407" y="1342"/>
                </a:lnTo>
                <a:lnTo>
                  <a:pt x="1409" y="1342"/>
                </a:lnTo>
                <a:lnTo>
                  <a:pt x="1410" y="1342"/>
                </a:lnTo>
                <a:lnTo>
                  <a:pt x="1411" y="1342"/>
                </a:lnTo>
                <a:lnTo>
                  <a:pt x="1412" y="1342"/>
                </a:lnTo>
                <a:lnTo>
                  <a:pt x="1414" y="1342"/>
                </a:lnTo>
                <a:lnTo>
                  <a:pt x="1415" y="1342"/>
                </a:lnTo>
                <a:lnTo>
                  <a:pt x="1416" y="1342"/>
                </a:lnTo>
                <a:lnTo>
                  <a:pt x="1418" y="1342"/>
                </a:lnTo>
                <a:lnTo>
                  <a:pt x="1419" y="1342"/>
                </a:lnTo>
                <a:lnTo>
                  <a:pt x="1420" y="1342"/>
                </a:lnTo>
                <a:lnTo>
                  <a:pt x="1421" y="1342"/>
                </a:lnTo>
                <a:lnTo>
                  <a:pt x="1423" y="1342"/>
                </a:lnTo>
                <a:lnTo>
                  <a:pt x="1424" y="1342"/>
                </a:lnTo>
                <a:lnTo>
                  <a:pt x="1425" y="1342"/>
                </a:lnTo>
                <a:lnTo>
                  <a:pt x="1426" y="1342"/>
                </a:lnTo>
                <a:lnTo>
                  <a:pt x="1428" y="1342"/>
                </a:lnTo>
                <a:lnTo>
                  <a:pt x="1429" y="1342"/>
                </a:lnTo>
                <a:lnTo>
                  <a:pt x="1430" y="1342"/>
                </a:lnTo>
                <a:lnTo>
                  <a:pt x="1432" y="1342"/>
                </a:lnTo>
                <a:lnTo>
                  <a:pt x="1433" y="1342"/>
                </a:lnTo>
                <a:lnTo>
                  <a:pt x="1434" y="1342"/>
                </a:lnTo>
                <a:lnTo>
                  <a:pt x="1435" y="1342"/>
                </a:lnTo>
                <a:lnTo>
                  <a:pt x="1437" y="1342"/>
                </a:lnTo>
                <a:lnTo>
                  <a:pt x="1438" y="1342"/>
                </a:lnTo>
                <a:lnTo>
                  <a:pt x="1439" y="1342"/>
                </a:lnTo>
                <a:lnTo>
                  <a:pt x="1441" y="1342"/>
                </a:lnTo>
                <a:lnTo>
                  <a:pt x="1442" y="1342"/>
                </a:lnTo>
                <a:lnTo>
                  <a:pt x="1443" y="1342"/>
                </a:lnTo>
                <a:lnTo>
                  <a:pt x="1444" y="1342"/>
                </a:lnTo>
                <a:lnTo>
                  <a:pt x="1446" y="1342"/>
                </a:lnTo>
                <a:lnTo>
                  <a:pt x="1447" y="1342"/>
                </a:lnTo>
                <a:lnTo>
                  <a:pt x="1448" y="1342"/>
                </a:lnTo>
                <a:lnTo>
                  <a:pt x="1450" y="1342"/>
                </a:lnTo>
                <a:lnTo>
                  <a:pt x="1451" y="1342"/>
                </a:lnTo>
                <a:lnTo>
                  <a:pt x="1452" y="1342"/>
                </a:lnTo>
                <a:lnTo>
                  <a:pt x="1453" y="1342"/>
                </a:lnTo>
                <a:lnTo>
                  <a:pt x="1455" y="1342"/>
                </a:lnTo>
                <a:lnTo>
                  <a:pt x="1456" y="1342"/>
                </a:lnTo>
                <a:lnTo>
                  <a:pt x="1457" y="1342"/>
                </a:lnTo>
                <a:lnTo>
                  <a:pt x="1458" y="1342"/>
                </a:lnTo>
                <a:lnTo>
                  <a:pt x="1460" y="1342"/>
                </a:lnTo>
                <a:lnTo>
                  <a:pt x="1461" y="1342"/>
                </a:lnTo>
                <a:lnTo>
                  <a:pt x="1462" y="1342"/>
                </a:lnTo>
                <a:lnTo>
                  <a:pt x="1464" y="1342"/>
                </a:lnTo>
                <a:lnTo>
                  <a:pt x="1465" y="1342"/>
                </a:lnTo>
                <a:lnTo>
                  <a:pt x="1466" y="1342"/>
                </a:lnTo>
                <a:lnTo>
                  <a:pt x="1467" y="1342"/>
                </a:lnTo>
                <a:lnTo>
                  <a:pt x="1469" y="1342"/>
                </a:lnTo>
                <a:lnTo>
                  <a:pt x="1470" y="1342"/>
                </a:lnTo>
                <a:lnTo>
                  <a:pt x="1471" y="1342"/>
                </a:lnTo>
                <a:lnTo>
                  <a:pt x="1473" y="1342"/>
                </a:lnTo>
                <a:lnTo>
                  <a:pt x="1474" y="1342"/>
                </a:lnTo>
                <a:lnTo>
                  <a:pt x="1475" y="1342"/>
                </a:lnTo>
                <a:lnTo>
                  <a:pt x="1476" y="1342"/>
                </a:lnTo>
                <a:lnTo>
                  <a:pt x="1478" y="1342"/>
                </a:lnTo>
                <a:lnTo>
                  <a:pt x="1479" y="1342"/>
                </a:lnTo>
                <a:lnTo>
                  <a:pt x="1480" y="1342"/>
                </a:lnTo>
                <a:lnTo>
                  <a:pt x="1482" y="1342"/>
                </a:lnTo>
                <a:lnTo>
                  <a:pt x="1483" y="1342"/>
                </a:lnTo>
                <a:lnTo>
                  <a:pt x="1484" y="1342"/>
                </a:lnTo>
                <a:lnTo>
                  <a:pt x="1485" y="1342"/>
                </a:lnTo>
                <a:lnTo>
                  <a:pt x="1487" y="1342"/>
                </a:lnTo>
                <a:lnTo>
                  <a:pt x="1488" y="1342"/>
                </a:lnTo>
                <a:lnTo>
                  <a:pt x="1489" y="1342"/>
                </a:lnTo>
                <a:lnTo>
                  <a:pt x="1491" y="1342"/>
                </a:lnTo>
                <a:lnTo>
                  <a:pt x="1492" y="1341"/>
                </a:lnTo>
                <a:lnTo>
                  <a:pt x="1493" y="1341"/>
                </a:lnTo>
                <a:lnTo>
                  <a:pt x="1494" y="1341"/>
                </a:lnTo>
                <a:lnTo>
                  <a:pt x="1496" y="1341"/>
                </a:lnTo>
                <a:lnTo>
                  <a:pt x="1497" y="1341"/>
                </a:lnTo>
                <a:lnTo>
                  <a:pt x="1498" y="1341"/>
                </a:lnTo>
                <a:lnTo>
                  <a:pt x="1499" y="1341"/>
                </a:lnTo>
                <a:lnTo>
                  <a:pt x="1501" y="1340"/>
                </a:lnTo>
                <a:lnTo>
                  <a:pt x="1502" y="1340"/>
                </a:lnTo>
                <a:lnTo>
                  <a:pt x="1503" y="1340"/>
                </a:lnTo>
                <a:lnTo>
                  <a:pt x="1505" y="1340"/>
                </a:lnTo>
                <a:lnTo>
                  <a:pt x="1506" y="1340"/>
                </a:lnTo>
                <a:lnTo>
                  <a:pt x="1507" y="1340"/>
                </a:lnTo>
                <a:lnTo>
                  <a:pt x="1508" y="1339"/>
                </a:lnTo>
                <a:lnTo>
                  <a:pt x="1510" y="1340"/>
                </a:lnTo>
                <a:lnTo>
                  <a:pt x="1511" y="1340"/>
                </a:lnTo>
                <a:lnTo>
                  <a:pt x="1512" y="1340"/>
                </a:lnTo>
                <a:lnTo>
                  <a:pt x="1514" y="1340"/>
                </a:lnTo>
                <a:lnTo>
                  <a:pt x="1515" y="1340"/>
                </a:lnTo>
                <a:lnTo>
                  <a:pt x="1516" y="1339"/>
                </a:lnTo>
                <a:lnTo>
                  <a:pt x="1517" y="1340"/>
                </a:lnTo>
                <a:lnTo>
                  <a:pt x="1519" y="1340"/>
                </a:lnTo>
                <a:lnTo>
                  <a:pt x="1520" y="1340"/>
                </a:lnTo>
                <a:lnTo>
                  <a:pt x="1521" y="1340"/>
                </a:lnTo>
                <a:lnTo>
                  <a:pt x="1523" y="1340"/>
                </a:lnTo>
                <a:lnTo>
                  <a:pt x="1524" y="1340"/>
                </a:lnTo>
                <a:lnTo>
                  <a:pt x="1525" y="1340"/>
                </a:lnTo>
                <a:lnTo>
                  <a:pt x="1526" y="1341"/>
                </a:lnTo>
                <a:lnTo>
                  <a:pt x="1528" y="1341"/>
                </a:lnTo>
                <a:lnTo>
                  <a:pt x="1529" y="1341"/>
                </a:lnTo>
                <a:lnTo>
                  <a:pt x="1530" y="1341"/>
                </a:lnTo>
                <a:lnTo>
                  <a:pt x="1532" y="1341"/>
                </a:lnTo>
                <a:lnTo>
                  <a:pt x="1533" y="1342"/>
                </a:lnTo>
                <a:lnTo>
                  <a:pt x="1534" y="1342"/>
                </a:lnTo>
                <a:lnTo>
                  <a:pt x="1535" y="1342"/>
                </a:lnTo>
                <a:lnTo>
                  <a:pt x="1537" y="1342"/>
                </a:lnTo>
                <a:lnTo>
                  <a:pt x="1538" y="1342"/>
                </a:lnTo>
                <a:lnTo>
                  <a:pt x="1539" y="1342"/>
                </a:lnTo>
                <a:lnTo>
                  <a:pt x="1540" y="1342"/>
                </a:lnTo>
                <a:lnTo>
                  <a:pt x="1542" y="1342"/>
                </a:lnTo>
                <a:lnTo>
                  <a:pt x="1543" y="1342"/>
                </a:lnTo>
                <a:lnTo>
                  <a:pt x="1544" y="1342"/>
                </a:lnTo>
                <a:lnTo>
                  <a:pt x="1546" y="1342"/>
                </a:lnTo>
                <a:lnTo>
                  <a:pt x="1547" y="1342"/>
                </a:lnTo>
                <a:lnTo>
                  <a:pt x="1548" y="1342"/>
                </a:lnTo>
                <a:lnTo>
                  <a:pt x="1549" y="1342"/>
                </a:lnTo>
                <a:lnTo>
                  <a:pt x="1551" y="1342"/>
                </a:lnTo>
                <a:lnTo>
                  <a:pt x="1552" y="1342"/>
                </a:lnTo>
                <a:lnTo>
                  <a:pt x="1553" y="1342"/>
                </a:lnTo>
                <a:lnTo>
                  <a:pt x="1555" y="1342"/>
                </a:lnTo>
                <a:lnTo>
                  <a:pt x="1556" y="1342"/>
                </a:lnTo>
                <a:lnTo>
                  <a:pt x="1557" y="1342"/>
                </a:lnTo>
                <a:lnTo>
                  <a:pt x="1558" y="1342"/>
                </a:lnTo>
                <a:lnTo>
                  <a:pt x="1560" y="1342"/>
                </a:lnTo>
                <a:lnTo>
                  <a:pt x="1561" y="1342"/>
                </a:lnTo>
                <a:lnTo>
                  <a:pt x="1562" y="1342"/>
                </a:lnTo>
                <a:lnTo>
                  <a:pt x="1564" y="1342"/>
                </a:lnTo>
                <a:lnTo>
                  <a:pt x="1565" y="1342"/>
                </a:lnTo>
                <a:lnTo>
                  <a:pt x="1566" y="1342"/>
                </a:lnTo>
                <a:lnTo>
                  <a:pt x="1567" y="1342"/>
                </a:lnTo>
                <a:lnTo>
                  <a:pt x="1569" y="1342"/>
                </a:lnTo>
                <a:lnTo>
                  <a:pt x="1570" y="1342"/>
                </a:lnTo>
                <a:lnTo>
                  <a:pt x="1571" y="1342"/>
                </a:lnTo>
                <a:lnTo>
                  <a:pt x="1572" y="1342"/>
                </a:lnTo>
                <a:lnTo>
                  <a:pt x="1574" y="1342"/>
                </a:lnTo>
                <a:lnTo>
                  <a:pt x="1575" y="1342"/>
                </a:lnTo>
                <a:lnTo>
                  <a:pt x="1576" y="1342"/>
                </a:lnTo>
                <a:lnTo>
                  <a:pt x="1578" y="1342"/>
                </a:lnTo>
                <a:lnTo>
                  <a:pt x="1579" y="1342"/>
                </a:lnTo>
                <a:lnTo>
                  <a:pt x="1580" y="1342"/>
                </a:lnTo>
                <a:lnTo>
                  <a:pt x="1581" y="1342"/>
                </a:lnTo>
                <a:lnTo>
                  <a:pt x="1583" y="1342"/>
                </a:lnTo>
                <a:lnTo>
                  <a:pt x="1584" y="1343"/>
                </a:lnTo>
                <a:lnTo>
                  <a:pt x="1585" y="1342"/>
                </a:lnTo>
                <a:lnTo>
                  <a:pt x="1587" y="1342"/>
                </a:lnTo>
                <a:lnTo>
                  <a:pt x="1588" y="1343"/>
                </a:lnTo>
                <a:lnTo>
                  <a:pt x="1589" y="1342"/>
                </a:lnTo>
                <a:lnTo>
                  <a:pt x="1590" y="1342"/>
                </a:lnTo>
                <a:lnTo>
                  <a:pt x="1592" y="1342"/>
                </a:lnTo>
                <a:lnTo>
                  <a:pt x="1593" y="1342"/>
                </a:lnTo>
                <a:lnTo>
                  <a:pt x="1594" y="1342"/>
                </a:lnTo>
                <a:lnTo>
                  <a:pt x="1596" y="1342"/>
                </a:lnTo>
                <a:lnTo>
                  <a:pt x="1597" y="1342"/>
                </a:lnTo>
                <a:lnTo>
                  <a:pt x="1598" y="1342"/>
                </a:lnTo>
                <a:lnTo>
                  <a:pt x="1599" y="1342"/>
                </a:lnTo>
                <a:lnTo>
                  <a:pt x="1601" y="1342"/>
                </a:lnTo>
                <a:lnTo>
                  <a:pt x="1602" y="1342"/>
                </a:lnTo>
                <a:lnTo>
                  <a:pt x="1603" y="1342"/>
                </a:lnTo>
                <a:lnTo>
                  <a:pt x="1605" y="1342"/>
                </a:lnTo>
                <a:lnTo>
                  <a:pt x="1606" y="1342"/>
                </a:lnTo>
                <a:lnTo>
                  <a:pt x="1607" y="1343"/>
                </a:lnTo>
                <a:lnTo>
                  <a:pt x="1608" y="1342"/>
                </a:lnTo>
                <a:lnTo>
                  <a:pt x="1610" y="1342"/>
                </a:lnTo>
                <a:lnTo>
                  <a:pt x="1611" y="1342"/>
                </a:lnTo>
                <a:lnTo>
                  <a:pt x="1612" y="1342"/>
                </a:lnTo>
                <a:lnTo>
                  <a:pt x="1613" y="1342"/>
                </a:lnTo>
                <a:lnTo>
                  <a:pt x="1615" y="1342"/>
                </a:lnTo>
                <a:lnTo>
                  <a:pt x="1616" y="1342"/>
                </a:lnTo>
                <a:lnTo>
                  <a:pt x="1617" y="1342"/>
                </a:lnTo>
                <a:lnTo>
                  <a:pt x="1619" y="1342"/>
                </a:lnTo>
                <a:lnTo>
                  <a:pt x="1620" y="1342"/>
                </a:lnTo>
                <a:lnTo>
                  <a:pt x="1621" y="1342"/>
                </a:lnTo>
                <a:lnTo>
                  <a:pt x="1622" y="1342"/>
                </a:lnTo>
                <a:lnTo>
                  <a:pt x="1624" y="1342"/>
                </a:lnTo>
                <a:lnTo>
                  <a:pt x="1625" y="1342"/>
                </a:lnTo>
                <a:lnTo>
                  <a:pt x="1626" y="1341"/>
                </a:lnTo>
                <a:lnTo>
                  <a:pt x="1628" y="1342"/>
                </a:lnTo>
                <a:lnTo>
                  <a:pt x="1629" y="1342"/>
                </a:lnTo>
                <a:lnTo>
                  <a:pt x="1630" y="1342"/>
                </a:lnTo>
                <a:lnTo>
                  <a:pt x="1631" y="1341"/>
                </a:lnTo>
                <a:lnTo>
                  <a:pt x="1633" y="1341"/>
                </a:lnTo>
                <a:lnTo>
                  <a:pt x="1634" y="1341"/>
                </a:lnTo>
                <a:lnTo>
                  <a:pt x="1635" y="1341"/>
                </a:lnTo>
                <a:lnTo>
                  <a:pt x="1637" y="1341"/>
                </a:lnTo>
                <a:lnTo>
                  <a:pt x="1638" y="1341"/>
                </a:lnTo>
                <a:lnTo>
                  <a:pt x="1639" y="1341"/>
                </a:lnTo>
                <a:lnTo>
                  <a:pt x="1640" y="1341"/>
                </a:lnTo>
                <a:lnTo>
                  <a:pt x="1642" y="1342"/>
                </a:lnTo>
                <a:lnTo>
                  <a:pt x="1643" y="1341"/>
                </a:lnTo>
                <a:lnTo>
                  <a:pt x="1644" y="1341"/>
                </a:lnTo>
                <a:lnTo>
                  <a:pt x="1646" y="1342"/>
                </a:lnTo>
                <a:lnTo>
                  <a:pt x="1647" y="1342"/>
                </a:lnTo>
                <a:lnTo>
                  <a:pt x="1648" y="1342"/>
                </a:lnTo>
                <a:lnTo>
                  <a:pt x="1649" y="1342"/>
                </a:lnTo>
                <a:lnTo>
                  <a:pt x="1651" y="1342"/>
                </a:lnTo>
                <a:lnTo>
                  <a:pt x="1652" y="1342"/>
                </a:lnTo>
                <a:lnTo>
                  <a:pt x="1653" y="1342"/>
                </a:lnTo>
                <a:lnTo>
                  <a:pt x="1654" y="1342"/>
                </a:lnTo>
                <a:lnTo>
                  <a:pt x="1656" y="1342"/>
                </a:lnTo>
                <a:lnTo>
                  <a:pt x="1657" y="1342"/>
                </a:lnTo>
                <a:lnTo>
                  <a:pt x="1658" y="1342"/>
                </a:lnTo>
                <a:lnTo>
                  <a:pt x="1660" y="1342"/>
                </a:lnTo>
                <a:lnTo>
                  <a:pt x="1661" y="1342"/>
                </a:lnTo>
                <a:lnTo>
                  <a:pt x="1662" y="1342"/>
                </a:lnTo>
                <a:lnTo>
                  <a:pt x="1663" y="1342"/>
                </a:lnTo>
                <a:lnTo>
                  <a:pt x="1665" y="1342"/>
                </a:lnTo>
                <a:lnTo>
                  <a:pt x="1666" y="1342"/>
                </a:lnTo>
                <a:lnTo>
                  <a:pt x="1667" y="1342"/>
                </a:lnTo>
                <a:lnTo>
                  <a:pt x="1669" y="1342"/>
                </a:lnTo>
                <a:lnTo>
                  <a:pt x="1670" y="1342"/>
                </a:lnTo>
                <a:lnTo>
                  <a:pt x="1671" y="1342"/>
                </a:lnTo>
                <a:lnTo>
                  <a:pt x="1672" y="1342"/>
                </a:lnTo>
                <a:lnTo>
                  <a:pt x="1674" y="1342"/>
                </a:lnTo>
                <a:lnTo>
                  <a:pt x="1675" y="1343"/>
                </a:lnTo>
                <a:lnTo>
                  <a:pt x="1676" y="1343"/>
                </a:lnTo>
                <a:lnTo>
                  <a:pt x="1678" y="1343"/>
                </a:lnTo>
                <a:lnTo>
                  <a:pt x="1679" y="1343"/>
                </a:lnTo>
                <a:lnTo>
                  <a:pt x="1680" y="1343"/>
                </a:lnTo>
                <a:lnTo>
                  <a:pt x="1681" y="1343"/>
                </a:lnTo>
                <a:lnTo>
                  <a:pt x="1683" y="1343"/>
                </a:lnTo>
                <a:lnTo>
                  <a:pt x="1684" y="1343"/>
                </a:lnTo>
                <a:lnTo>
                  <a:pt x="1685" y="1343"/>
                </a:lnTo>
                <a:lnTo>
                  <a:pt x="1686" y="1343"/>
                </a:lnTo>
                <a:lnTo>
                  <a:pt x="1688" y="1343"/>
                </a:lnTo>
                <a:lnTo>
                  <a:pt x="1689" y="1343"/>
                </a:lnTo>
                <a:lnTo>
                  <a:pt x="1690" y="1343"/>
                </a:lnTo>
                <a:lnTo>
                  <a:pt x="1692" y="1343"/>
                </a:lnTo>
                <a:lnTo>
                  <a:pt x="1693" y="1343"/>
                </a:lnTo>
                <a:lnTo>
                  <a:pt x="1694" y="1343"/>
                </a:lnTo>
                <a:lnTo>
                  <a:pt x="1695" y="1343"/>
                </a:lnTo>
                <a:lnTo>
                  <a:pt x="1697" y="1343"/>
                </a:lnTo>
                <a:lnTo>
                  <a:pt x="1698" y="1343"/>
                </a:lnTo>
                <a:lnTo>
                  <a:pt x="1699" y="1343"/>
                </a:lnTo>
                <a:lnTo>
                  <a:pt x="1701" y="1343"/>
                </a:lnTo>
                <a:lnTo>
                  <a:pt x="1702" y="1343"/>
                </a:lnTo>
                <a:lnTo>
                  <a:pt x="1703" y="1343"/>
                </a:lnTo>
                <a:lnTo>
                  <a:pt x="1704" y="1342"/>
                </a:lnTo>
                <a:lnTo>
                  <a:pt x="1706" y="1342"/>
                </a:lnTo>
                <a:lnTo>
                  <a:pt x="1707" y="1342"/>
                </a:lnTo>
                <a:lnTo>
                  <a:pt x="1708" y="1342"/>
                </a:lnTo>
                <a:lnTo>
                  <a:pt x="1710" y="1343"/>
                </a:lnTo>
                <a:lnTo>
                  <a:pt x="1711" y="1342"/>
                </a:lnTo>
                <a:lnTo>
                  <a:pt x="1712" y="1343"/>
                </a:lnTo>
                <a:lnTo>
                  <a:pt x="1713" y="1342"/>
                </a:lnTo>
                <a:lnTo>
                  <a:pt x="1715" y="1342"/>
                </a:lnTo>
                <a:lnTo>
                  <a:pt x="1716" y="1342"/>
                </a:lnTo>
                <a:lnTo>
                  <a:pt x="1717" y="1342"/>
                </a:lnTo>
                <a:lnTo>
                  <a:pt x="1719" y="1342"/>
                </a:lnTo>
                <a:lnTo>
                  <a:pt x="1720" y="1342"/>
                </a:lnTo>
                <a:lnTo>
                  <a:pt x="1721" y="1342"/>
                </a:lnTo>
                <a:lnTo>
                  <a:pt x="1722" y="1342"/>
                </a:lnTo>
                <a:lnTo>
                  <a:pt x="1724" y="1342"/>
                </a:lnTo>
                <a:lnTo>
                  <a:pt x="1725" y="1342"/>
                </a:lnTo>
                <a:lnTo>
                  <a:pt x="1726" y="1342"/>
                </a:lnTo>
                <a:lnTo>
                  <a:pt x="1727" y="1342"/>
                </a:lnTo>
                <a:lnTo>
                  <a:pt x="1729" y="1342"/>
                </a:lnTo>
                <a:lnTo>
                  <a:pt x="1730" y="1342"/>
                </a:lnTo>
                <a:lnTo>
                  <a:pt x="1731" y="1342"/>
                </a:lnTo>
                <a:lnTo>
                  <a:pt x="1733" y="1342"/>
                </a:lnTo>
                <a:lnTo>
                  <a:pt x="1734" y="1342"/>
                </a:lnTo>
                <a:lnTo>
                  <a:pt x="1735" y="1342"/>
                </a:lnTo>
                <a:lnTo>
                  <a:pt x="1736" y="1342"/>
                </a:lnTo>
                <a:lnTo>
                  <a:pt x="1738" y="1342"/>
                </a:lnTo>
                <a:lnTo>
                  <a:pt x="1739" y="1342"/>
                </a:lnTo>
                <a:lnTo>
                  <a:pt x="1740" y="1342"/>
                </a:lnTo>
                <a:lnTo>
                  <a:pt x="1742" y="1342"/>
                </a:lnTo>
                <a:lnTo>
                  <a:pt x="1743" y="1342"/>
                </a:lnTo>
                <a:lnTo>
                  <a:pt x="1744" y="1342"/>
                </a:lnTo>
                <a:lnTo>
                  <a:pt x="1745" y="1342"/>
                </a:lnTo>
                <a:lnTo>
                  <a:pt x="1747" y="1342"/>
                </a:lnTo>
                <a:lnTo>
                  <a:pt x="1748" y="1342"/>
                </a:lnTo>
                <a:lnTo>
                  <a:pt x="1749" y="1342"/>
                </a:lnTo>
                <a:lnTo>
                  <a:pt x="1751" y="1342"/>
                </a:lnTo>
                <a:lnTo>
                  <a:pt x="1752" y="1342"/>
                </a:lnTo>
                <a:lnTo>
                  <a:pt x="1753" y="1342"/>
                </a:lnTo>
                <a:lnTo>
                  <a:pt x="1754" y="1342"/>
                </a:lnTo>
                <a:lnTo>
                  <a:pt x="1756" y="1342"/>
                </a:lnTo>
                <a:lnTo>
                  <a:pt x="1757" y="1342"/>
                </a:lnTo>
                <a:lnTo>
                  <a:pt x="1758" y="1342"/>
                </a:lnTo>
                <a:lnTo>
                  <a:pt x="1760" y="1342"/>
                </a:lnTo>
                <a:lnTo>
                  <a:pt x="1761" y="1342"/>
                </a:lnTo>
                <a:lnTo>
                  <a:pt x="1762" y="1342"/>
                </a:lnTo>
                <a:lnTo>
                  <a:pt x="1763" y="1342"/>
                </a:lnTo>
                <a:lnTo>
                  <a:pt x="1765" y="1342"/>
                </a:lnTo>
                <a:lnTo>
                  <a:pt x="1766" y="1342"/>
                </a:lnTo>
                <a:lnTo>
                  <a:pt x="1767" y="1342"/>
                </a:lnTo>
                <a:lnTo>
                  <a:pt x="1768" y="1342"/>
                </a:lnTo>
                <a:lnTo>
                  <a:pt x="1770" y="1342"/>
                </a:lnTo>
                <a:lnTo>
                  <a:pt x="1771" y="1342"/>
                </a:lnTo>
                <a:lnTo>
                  <a:pt x="1772" y="1342"/>
                </a:lnTo>
                <a:lnTo>
                  <a:pt x="1774" y="1342"/>
                </a:lnTo>
                <a:lnTo>
                  <a:pt x="1775" y="1342"/>
                </a:lnTo>
                <a:lnTo>
                  <a:pt x="1776" y="1342"/>
                </a:lnTo>
                <a:lnTo>
                  <a:pt x="1777" y="1342"/>
                </a:lnTo>
                <a:lnTo>
                  <a:pt x="1779" y="1342"/>
                </a:lnTo>
                <a:lnTo>
                  <a:pt x="1780" y="1342"/>
                </a:lnTo>
                <a:lnTo>
                  <a:pt x="1781" y="1342"/>
                </a:lnTo>
                <a:lnTo>
                  <a:pt x="1783" y="1342"/>
                </a:lnTo>
                <a:lnTo>
                  <a:pt x="1784" y="1342"/>
                </a:lnTo>
                <a:lnTo>
                  <a:pt x="1785" y="1342"/>
                </a:lnTo>
                <a:lnTo>
                  <a:pt x="1786" y="1342"/>
                </a:lnTo>
                <a:lnTo>
                  <a:pt x="1788" y="1342"/>
                </a:lnTo>
                <a:lnTo>
                  <a:pt x="1789" y="1342"/>
                </a:lnTo>
                <a:lnTo>
                  <a:pt x="1790" y="1341"/>
                </a:lnTo>
                <a:lnTo>
                  <a:pt x="1792" y="1341"/>
                </a:lnTo>
                <a:lnTo>
                  <a:pt x="1793" y="1340"/>
                </a:lnTo>
                <a:lnTo>
                  <a:pt x="1794" y="1340"/>
                </a:lnTo>
                <a:lnTo>
                  <a:pt x="1795" y="1339"/>
                </a:lnTo>
                <a:lnTo>
                  <a:pt x="1797" y="1338"/>
                </a:lnTo>
                <a:lnTo>
                  <a:pt x="1798" y="1337"/>
                </a:lnTo>
                <a:lnTo>
                  <a:pt x="1799" y="1335"/>
                </a:lnTo>
                <a:lnTo>
                  <a:pt x="1801" y="1333"/>
                </a:lnTo>
                <a:lnTo>
                  <a:pt x="1802" y="1330"/>
                </a:lnTo>
                <a:lnTo>
                  <a:pt x="1803" y="1326"/>
                </a:lnTo>
                <a:lnTo>
                  <a:pt x="1804" y="1321"/>
                </a:lnTo>
                <a:lnTo>
                  <a:pt x="1806" y="1315"/>
                </a:lnTo>
                <a:lnTo>
                  <a:pt x="1807" y="1307"/>
                </a:lnTo>
                <a:lnTo>
                  <a:pt x="1808" y="1298"/>
                </a:lnTo>
                <a:lnTo>
                  <a:pt x="1809" y="1286"/>
                </a:lnTo>
                <a:lnTo>
                  <a:pt x="1811" y="1272"/>
                </a:lnTo>
                <a:lnTo>
                  <a:pt x="1812" y="1255"/>
                </a:lnTo>
                <a:lnTo>
                  <a:pt x="1813" y="1235"/>
                </a:lnTo>
                <a:lnTo>
                  <a:pt x="1815" y="1212"/>
                </a:lnTo>
                <a:lnTo>
                  <a:pt x="1816" y="1184"/>
                </a:lnTo>
                <a:lnTo>
                  <a:pt x="1817" y="1151"/>
                </a:lnTo>
                <a:lnTo>
                  <a:pt x="1818" y="1114"/>
                </a:lnTo>
                <a:lnTo>
                  <a:pt x="1820" y="1072"/>
                </a:lnTo>
                <a:lnTo>
                  <a:pt x="1821" y="1025"/>
                </a:lnTo>
                <a:lnTo>
                  <a:pt x="1822" y="973"/>
                </a:lnTo>
                <a:lnTo>
                  <a:pt x="1824" y="916"/>
                </a:lnTo>
                <a:lnTo>
                  <a:pt x="1825" y="854"/>
                </a:lnTo>
                <a:lnTo>
                  <a:pt x="1826" y="787"/>
                </a:lnTo>
                <a:lnTo>
                  <a:pt x="1827" y="718"/>
                </a:lnTo>
                <a:lnTo>
                  <a:pt x="1829" y="645"/>
                </a:lnTo>
                <a:lnTo>
                  <a:pt x="1830" y="570"/>
                </a:lnTo>
                <a:lnTo>
                  <a:pt x="1831" y="495"/>
                </a:lnTo>
                <a:lnTo>
                  <a:pt x="1833" y="420"/>
                </a:lnTo>
                <a:lnTo>
                  <a:pt x="1834" y="348"/>
                </a:lnTo>
                <a:lnTo>
                  <a:pt x="1835" y="279"/>
                </a:lnTo>
                <a:lnTo>
                  <a:pt x="1836" y="215"/>
                </a:lnTo>
                <a:lnTo>
                  <a:pt x="1838" y="157"/>
                </a:lnTo>
                <a:lnTo>
                  <a:pt x="1839" y="106"/>
                </a:lnTo>
                <a:lnTo>
                  <a:pt x="1840" y="65"/>
                </a:lnTo>
                <a:lnTo>
                  <a:pt x="1841" y="33"/>
                </a:lnTo>
                <a:lnTo>
                  <a:pt x="1843" y="12"/>
                </a:lnTo>
                <a:lnTo>
                  <a:pt x="1844" y="0"/>
                </a:lnTo>
                <a:lnTo>
                  <a:pt x="1845" y="0"/>
                </a:lnTo>
                <a:lnTo>
                  <a:pt x="1847" y="10"/>
                </a:lnTo>
                <a:lnTo>
                  <a:pt x="1848" y="31"/>
                </a:lnTo>
                <a:lnTo>
                  <a:pt x="1849" y="62"/>
                </a:lnTo>
                <a:lnTo>
                  <a:pt x="1850" y="101"/>
                </a:lnTo>
                <a:lnTo>
                  <a:pt x="1852" y="148"/>
                </a:lnTo>
                <a:lnTo>
                  <a:pt x="1853" y="202"/>
                </a:lnTo>
                <a:lnTo>
                  <a:pt x="1854" y="262"/>
                </a:lnTo>
                <a:lnTo>
                  <a:pt x="1856" y="325"/>
                </a:lnTo>
                <a:lnTo>
                  <a:pt x="1857" y="392"/>
                </a:lnTo>
                <a:lnTo>
                  <a:pt x="1858" y="461"/>
                </a:lnTo>
                <a:lnTo>
                  <a:pt x="1859" y="530"/>
                </a:lnTo>
                <a:lnTo>
                  <a:pt x="1861" y="599"/>
                </a:lnTo>
                <a:lnTo>
                  <a:pt x="1862" y="667"/>
                </a:lnTo>
                <a:lnTo>
                  <a:pt x="1863" y="732"/>
                </a:lnTo>
                <a:lnTo>
                  <a:pt x="1865" y="794"/>
                </a:lnTo>
                <a:lnTo>
                  <a:pt x="1866" y="854"/>
                </a:lnTo>
                <a:lnTo>
                  <a:pt x="1867" y="909"/>
                </a:lnTo>
                <a:lnTo>
                  <a:pt x="1868" y="960"/>
                </a:lnTo>
                <a:lnTo>
                  <a:pt x="1870" y="1008"/>
                </a:lnTo>
                <a:lnTo>
                  <a:pt x="1871" y="1050"/>
                </a:lnTo>
                <a:lnTo>
                  <a:pt x="1872" y="1089"/>
                </a:lnTo>
                <a:lnTo>
                  <a:pt x="1874" y="1124"/>
                </a:lnTo>
                <a:lnTo>
                  <a:pt x="1875" y="1154"/>
                </a:lnTo>
                <a:lnTo>
                  <a:pt x="1876" y="1181"/>
                </a:lnTo>
                <a:lnTo>
                  <a:pt x="1877" y="1205"/>
                </a:lnTo>
                <a:lnTo>
                  <a:pt x="1879" y="1225"/>
                </a:lnTo>
                <a:lnTo>
                  <a:pt x="1880" y="1243"/>
                </a:lnTo>
                <a:lnTo>
                  <a:pt x="1881" y="1258"/>
                </a:lnTo>
                <a:lnTo>
                  <a:pt x="1882" y="1271"/>
                </a:lnTo>
                <a:lnTo>
                  <a:pt x="1884" y="1282"/>
                </a:lnTo>
                <a:lnTo>
                  <a:pt x="1885" y="1292"/>
                </a:lnTo>
                <a:lnTo>
                  <a:pt x="1886" y="1300"/>
                </a:lnTo>
                <a:lnTo>
                  <a:pt x="1888" y="1307"/>
                </a:lnTo>
                <a:lnTo>
                  <a:pt x="1889" y="1312"/>
                </a:lnTo>
                <a:lnTo>
                  <a:pt x="1890" y="1317"/>
                </a:lnTo>
                <a:lnTo>
                  <a:pt x="1891" y="1321"/>
                </a:lnTo>
                <a:lnTo>
                  <a:pt x="1893" y="1324"/>
                </a:lnTo>
                <a:lnTo>
                  <a:pt x="1894" y="1327"/>
                </a:lnTo>
                <a:lnTo>
                  <a:pt x="1895" y="1329"/>
                </a:lnTo>
                <a:lnTo>
                  <a:pt x="1897" y="1331"/>
                </a:lnTo>
                <a:lnTo>
                  <a:pt x="1898" y="1332"/>
                </a:lnTo>
                <a:lnTo>
                  <a:pt x="1899" y="1334"/>
                </a:lnTo>
                <a:lnTo>
                  <a:pt x="1900" y="1335"/>
                </a:lnTo>
                <a:lnTo>
                  <a:pt x="1902" y="1335"/>
                </a:lnTo>
                <a:lnTo>
                  <a:pt x="1903" y="1336"/>
                </a:lnTo>
                <a:lnTo>
                  <a:pt x="1904" y="1337"/>
                </a:lnTo>
                <a:lnTo>
                  <a:pt x="1906" y="1337"/>
                </a:lnTo>
                <a:lnTo>
                  <a:pt x="1907" y="1338"/>
                </a:lnTo>
                <a:lnTo>
                  <a:pt x="1908" y="1338"/>
                </a:lnTo>
                <a:lnTo>
                  <a:pt x="1909" y="1338"/>
                </a:lnTo>
                <a:lnTo>
                  <a:pt x="1911" y="1339"/>
                </a:lnTo>
                <a:lnTo>
                  <a:pt x="1912" y="1339"/>
                </a:lnTo>
                <a:lnTo>
                  <a:pt x="1913" y="1339"/>
                </a:lnTo>
                <a:lnTo>
                  <a:pt x="1915" y="1339"/>
                </a:lnTo>
                <a:lnTo>
                  <a:pt x="1916" y="1340"/>
                </a:lnTo>
                <a:lnTo>
                  <a:pt x="1917" y="1340"/>
                </a:lnTo>
                <a:lnTo>
                  <a:pt x="1918" y="1340"/>
                </a:lnTo>
                <a:lnTo>
                  <a:pt x="1920" y="1340"/>
                </a:lnTo>
                <a:lnTo>
                  <a:pt x="1921" y="1340"/>
                </a:lnTo>
                <a:lnTo>
                  <a:pt x="1922" y="1341"/>
                </a:lnTo>
                <a:lnTo>
                  <a:pt x="1923" y="1340"/>
                </a:lnTo>
                <a:lnTo>
                  <a:pt x="1925" y="1341"/>
                </a:lnTo>
                <a:lnTo>
                  <a:pt x="1926" y="1340"/>
                </a:lnTo>
                <a:lnTo>
                  <a:pt x="1927" y="1340"/>
                </a:lnTo>
                <a:lnTo>
                  <a:pt x="1929" y="1341"/>
                </a:lnTo>
                <a:lnTo>
                  <a:pt x="1930" y="1341"/>
                </a:lnTo>
                <a:lnTo>
                  <a:pt x="1931" y="1341"/>
                </a:lnTo>
                <a:lnTo>
                  <a:pt x="1932" y="1341"/>
                </a:lnTo>
                <a:lnTo>
                  <a:pt x="1934" y="1341"/>
                </a:lnTo>
                <a:lnTo>
                  <a:pt x="1935" y="1341"/>
                </a:lnTo>
                <a:lnTo>
                  <a:pt x="1936" y="1341"/>
                </a:lnTo>
                <a:lnTo>
                  <a:pt x="1938" y="1341"/>
                </a:lnTo>
                <a:lnTo>
                  <a:pt x="1939" y="1341"/>
                </a:lnTo>
                <a:lnTo>
                  <a:pt x="1940" y="1341"/>
                </a:lnTo>
                <a:lnTo>
                  <a:pt x="1941" y="1341"/>
                </a:lnTo>
                <a:lnTo>
                  <a:pt x="1943" y="1341"/>
                </a:lnTo>
                <a:lnTo>
                  <a:pt x="1944" y="1341"/>
                </a:lnTo>
                <a:lnTo>
                  <a:pt x="1945" y="1341"/>
                </a:lnTo>
                <a:lnTo>
                  <a:pt x="1947" y="1341"/>
                </a:lnTo>
                <a:lnTo>
                  <a:pt x="1948" y="1341"/>
                </a:lnTo>
                <a:lnTo>
                  <a:pt x="1949" y="1341"/>
                </a:lnTo>
                <a:lnTo>
                  <a:pt x="1950" y="1341"/>
                </a:lnTo>
                <a:lnTo>
                  <a:pt x="1952" y="1341"/>
                </a:lnTo>
                <a:lnTo>
                  <a:pt x="1953" y="1341"/>
                </a:lnTo>
                <a:lnTo>
                  <a:pt x="1954" y="1341"/>
                </a:lnTo>
                <a:lnTo>
                  <a:pt x="1955" y="1341"/>
                </a:lnTo>
                <a:lnTo>
                  <a:pt x="1957" y="1341"/>
                </a:lnTo>
                <a:lnTo>
                  <a:pt x="1958" y="1341"/>
                </a:lnTo>
                <a:lnTo>
                  <a:pt x="1959" y="1341"/>
                </a:lnTo>
                <a:lnTo>
                  <a:pt x="1961" y="1341"/>
                </a:lnTo>
                <a:lnTo>
                  <a:pt x="1962" y="1341"/>
                </a:lnTo>
                <a:lnTo>
                  <a:pt x="1963" y="1341"/>
                </a:lnTo>
                <a:lnTo>
                  <a:pt x="1964" y="1341"/>
                </a:lnTo>
                <a:lnTo>
                  <a:pt x="1966" y="1341"/>
                </a:lnTo>
                <a:lnTo>
                  <a:pt x="1967" y="1342"/>
                </a:lnTo>
                <a:lnTo>
                  <a:pt x="1968" y="1342"/>
                </a:lnTo>
                <a:lnTo>
                  <a:pt x="1970" y="1342"/>
                </a:lnTo>
                <a:lnTo>
                  <a:pt x="1971" y="1342"/>
                </a:lnTo>
                <a:lnTo>
                  <a:pt x="1972" y="1342"/>
                </a:lnTo>
                <a:lnTo>
                  <a:pt x="1973" y="1342"/>
                </a:lnTo>
                <a:lnTo>
                  <a:pt x="1975" y="1342"/>
                </a:lnTo>
                <a:lnTo>
                  <a:pt x="1976" y="1342"/>
                </a:lnTo>
                <a:lnTo>
                  <a:pt x="1977" y="1342"/>
                </a:lnTo>
                <a:lnTo>
                  <a:pt x="1979" y="1342"/>
                </a:lnTo>
                <a:lnTo>
                  <a:pt x="1980" y="1343"/>
                </a:lnTo>
                <a:lnTo>
                  <a:pt x="1981" y="1343"/>
                </a:lnTo>
                <a:lnTo>
                  <a:pt x="1982" y="1343"/>
                </a:lnTo>
                <a:lnTo>
                  <a:pt x="1984" y="1343"/>
                </a:lnTo>
                <a:lnTo>
                  <a:pt x="1985" y="1343"/>
                </a:lnTo>
                <a:lnTo>
                  <a:pt x="1986" y="1343"/>
                </a:lnTo>
                <a:lnTo>
                  <a:pt x="1988" y="1343"/>
                </a:lnTo>
                <a:lnTo>
                  <a:pt x="1989" y="1343"/>
                </a:lnTo>
                <a:lnTo>
                  <a:pt x="1990" y="1343"/>
                </a:lnTo>
                <a:lnTo>
                  <a:pt x="1991" y="1343"/>
                </a:lnTo>
                <a:lnTo>
                  <a:pt x="1993" y="1343"/>
                </a:lnTo>
                <a:lnTo>
                  <a:pt x="1994" y="1343"/>
                </a:lnTo>
                <a:lnTo>
                  <a:pt x="1995" y="1343"/>
                </a:lnTo>
                <a:lnTo>
                  <a:pt x="1996" y="1343"/>
                </a:lnTo>
                <a:lnTo>
                  <a:pt x="1998" y="1343"/>
                </a:lnTo>
                <a:lnTo>
                  <a:pt x="1999" y="1343"/>
                </a:lnTo>
                <a:lnTo>
                  <a:pt x="2000" y="1343"/>
                </a:lnTo>
                <a:lnTo>
                  <a:pt x="2002" y="1343"/>
                </a:lnTo>
                <a:lnTo>
                  <a:pt x="2003" y="1343"/>
                </a:lnTo>
                <a:lnTo>
                  <a:pt x="2004" y="1343"/>
                </a:lnTo>
                <a:lnTo>
                  <a:pt x="2005" y="1343"/>
                </a:lnTo>
                <a:lnTo>
                  <a:pt x="2007" y="1343"/>
                </a:lnTo>
                <a:lnTo>
                  <a:pt x="2008" y="1343"/>
                </a:lnTo>
                <a:lnTo>
                  <a:pt x="2009" y="1343"/>
                </a:lnTo>
                <a:lnTo>
                  <a:pt x="2011" y="1342"/>
                </a:lnTo>
                <a:lnTo>
                  <a:pt x="2012" y="1342"/>
                </a:lnTo>
                <a:lnTo>
                  <a:pt x="2013" y="1342"/>
                </a:lnTo>
                <a:lnTo>
                  <a:pt x="2014" y="1342"/>
                </a:lnTo>
                <a:lnTo>
                  <a:pt x="2016" y="1342"/>
                </a:lnTo>
                <a:lnTo>
                  <a:pt x="2017" y="1342"/>
                </a:lnTo>
                <a:lnTo>
                  <a:pt x="2018" y="1342"/>
                </a:lnTo>
                <a:lnTo>
                  <a:pt x="2020" y="1342"/>
                </a:lnTo>
                <a:lnTo>
                  <a:pt x="2021" y="1342"/>
                </a:lnTo>
                <a:lnTo>
                  <a:pt x="2022" y="1342"/>
                </a:lnTo>
                <a:lnTo>
                  <a:pt x="2023" y="1342"/>
                </a:lnTo>
                <a:lnTo>
                  <a:pt x="2025" y="1342"/>
                </a:lnTo>
                <a:lnTo>
                  <a:pt x="2026" y="1342"/>
                </a:lnTo>
                <a:lnTo>
                  <a:pt x="2027" y="1342"/>
                </a:lnTo>
                <a:lnTo>
                  <a:pt x="2029" y="1342"/>
                </a:lnTo>
                <a:lnTo>
                  <a:pt x="2030" y="1342"/>
                </a:lnTo>
                <a:lnTo>
                  <a:pt x="2031" y="1342"/>
                </a:lnTo>
                <a:lnTo>
                  <a:pt x="2032" y="1342"/>
                </a:lnTo>
                <a:lnTo>
                  <a:pt x="2034" y="1342"/>
                </a:lnTo>
                <a:lnTo>
                  <a:pt x="2035" y="1342"/>
                </a:lnTo>
                <a:lnTo>
                  <a:pt x="2036" y="1342"/>
                </a:lnTo>
                <a:lnTo>
                  <a:pt x="2037" y="1342"/>
                </a:lnTo>
                <a:lnTo>
                  <a:pt x="2039" y="1342"/>
                </a:lnTo>
                <a:lnTo>
                  <a:pt x="2040" y="1342"/>
                </a:lnTo>
                <a:lnTo>
                  <a:pt x="2041" y="1342"/>
                </a:lnTo>
                <a:lnTo>
                  <a:pt x="2043" y="1342"/>
                </a:lnTo>
                <a:lnTo>
                  <a:pt x="2044" y="1342"/>
                </a:lnTo>
                <a:lnTo>
                  <a:pt x="2045" y="1342"/>
                </a:lnTo>
                <a:lnTo>
                  <a:pt x="2046" y="1343"/>
                </a:lnTo>
                <a:lnTo>
                  <a:pt x="2048" y="1343"/>
                </a:lnTo>
                <a:lnTo>
                  <a:pt x="2049" y="1343"/>
                </a:lnTo>
                <a:lnTo>
                  <a:pt x="2050" y="1343"/>
                </a:lnTo>
                <a:lnTo>
                  <a:pt x="2052" y="1343"/>
                </a:lnTo>
                <a:lnTo>
                  <a:pt x="2053" y="1343"/>
                </a:lnTo>
                <a:lnTo>
                  <a:pt x="2054" y="1343"/>
                </a:lnTo>
                <a:lnTo>
                  <a:pt x="2055" y="1343"/>
                </a:lnTo>
                <a:lnTo>
                  <a:pt x="2057" y="1343"/>
                </a:lnTo>
                <a:lnTo>
                  <a:pt x="2058" y="1343"/>
                </a:lnTo>
                <a:lnTo>
                  <a:pt x="2059" y="1343"/>
                </a:lnTo>
                <a:lnTo>
                  <a:pt x="2061" y="1343"/>
                </a:lnTo>
                <a:lnTo>
                  <a:pt x="2062" y="1343"/>
                </a:lnTo>
                <a:lnTo>
                  <a:pt x="2063" y="1343"/>
                </a:lnTo>
                <a:lnTo>
                  <a:pt x="2064" y="1343"/>
                </a:lnTo>
                <a:lnTo>
                  <a:pt x="2066" y="1343"/>
                </a:lnTo>
                <a:lnTo>
                  <a:pt x="2067" y="1343"/>
                </a:lnTo>
                <a:lnTo>
                  <a:pt x="2068" y="1343"/>
                </a:lnTo>
                <a:lnTo>
                  <a:pt x="2069" y="1343"/>
                </a:lnTo>
                <a:lnTo>
                  <a:pt x="2071" y="1343"/>
                </a:lnTo>
                <a:lnTo>
                  <a:pt x="2072" y="1343"/>
                </a:lnTo>
                <a:lnTo>
                  <a:pt x="2073" y="1343"/>
                </a:lnTo>
                <a:lnTo>
                  <a:pt x="2075" y="1343"/>
                </a:lnTo>
                <a:lnTo>
                  <a:pt x="2076" y="1343"/>
                </a:lnTo>
                <a:lnTo>
                  <a:pt x="2077" y="1343"/>
                </a:lnTo>
                <a:lnTo>
                  <a:pt x="2078" y="1343"/>
                </a:lnTo>
                <a:lnTo>
                  <a:pt x="2080" y="1343"/>
                </a:lnTo>
                <a:lnTo>
                  <a:pt x="2081" y="1343"/>
                </a:lnTo>
                <a:lnTo>
                  <a:pt x="2082" y="1343"/>
                </a:lnTo>
                <a:lnTo>
                  <a:pt x="2084" y="1343"/>
                </a:lnTo>
                <a:lnTo>
                  <a:pt x="2085" y="1343"/>
                </a:lnTo>
                <a:lnTo>
                  <a:pt x="2086" y="1343"/>
                </a:lnTo>
                <a:lnTo>
                  <a:pt x="2087" y="1343"/>
                </a:lnTo>
                <a:lnTo>
                  <a:pt x="2089" y="1343"/>
                </a:lnTo>
                <a:lnTo>
                  <a:pt x="2090" y="1343"/>
                </a:lnTo>
                <a:lnTo>
                  <a:pt x="2091" y="1343"/>
                </a:lnTo>
                <a:lnTo>
                  <a:pt x="2093" y="1343"/>
                </a:lnTo>
                <a:lnTo>
                  <a:pt x="2094" y="1343"/>
                </a:lnTo>
                <a:lnTo>
                  <a:pt x="2095" y="1343"/>
                </a:lnTo>
                <a:lnTo>
                  <a:pt x="2096" y="1343"/>
                </a:lnTo>
                <a:lnTo>
                  <a:pt x="2098" y="1343"/>
                </a:lnTo>
                <a:lnTo>
                  <a:pt x="2099" y="1343"/>
                </a:lnTo>
                <a:lnTo>
                  <a:pt x="2100" y="1343"/>
                </a:lnTo>
                <a:lnTo>
                  <a:pt x="2102" y="1343"/>
                </a:lnTo>
                <a:lnTo>
                  <a:pt x="2103" y="1343"/>
                </a:lnTo>
                <a:lnTo>
                  <a:pt x="2104" y="1343"/>
                </a:lnTo>
                <a:lnTo>
                  <a:pt x="2105" y="1343"/>
                </a:lnTo>
                <a:lnTo>
                  <a:pt x="2107" y="1343"/>
                </a:lnTo>
                <a:lnTo>
                  <a:pt x="2108" y="1343"/>
                </a:lnTo>
                <a:lnTo>
                  <a:pt x="2109" y="1343"/>
                </a:lnTo>
                <a:lnTo>
                  <a:pt x="2110" y="1343"/>
                </a:lnTo>
                <a:lnTo>
                  <a:pt x="2112" y="1343"/>
                </a:lnTo>
                <a:lnTo>
                  <a:pt x="2113" y="1343"/>
                </a:lnTo>
                <a:lnTo>
                  <a:pt x="2114" y="1343"/>
                </a:lnTo>
                <a:lnTo>
                  <a:pt x="2116" y="1343"/>
                </a:lnTo>
                <a:lnTo>
                  <a:pt x="2117" y="1343"/>
                </a:lnTo>
                <a:lnTo>
                  <a:pt x="2118" y="1343"/>
                </a:lnTo>
                <a:lnTo>
                  <a:pt x="2119" y="1343"/>
                </a:lnTo>
                <a:lnTo>
                  <a:pt x="2121" y="1343"/>
                </a:lnTo>
                <a:lnTo>
                  <a:pt x="2122" y="1343"/>
                </a:lnTo>
                <a:lnTo>
                  <a:pt x="2123" y="1343"/>
                </a:lnTo>
                <a:lnTo>
                  <a:pt x="2125" y="1343"/>
                </a:lnTo>
                <a:lnTo>
                  <a:pt x="2126" y="1343"/>
                </a:lnTo>
                <a:lnTo>
                  <a:pt x="2127" y="1343"/>
                </a:lnTo>
                <a:lnTo>
                  <a:pt x="2128" y="1343"/>
                </a:lnTo>
                <a:lnTo>
                  <a:pt x="2130" y="1343"/>
                </a:lnTo>
                <a:lnTo>
                  <a:pt x="2131" y="1343"/>
                </a:lnTo>
                <a:lnTo>
                  <a:pt x="2132" y="1343"/>
                </a:lnTo>
                <a:lnTo>
                  <a:pt x="2134" y="1343"/>
                </a:lnTo>
                <a:lnTo>
                  <a:pt x="2135" y="1343"/>
                </a:lnTo>
                <a:lnTo>
                  <a:pt x="2136" y="1343"/>
                </a:lnTo>
                <a:lnTo>
                  <a:pt x="2137" y="1343"/>
                </a:lnTo>
                <a:lnTo>
                  <a:pt x="2139" y="1343"/>
                </a:lnTo>
                <a:lnTo>
                  <a:pt x="2140" y="1343"/>
                </a:lnTo>
                <a:lnTo>
                  <a:pt x="2141" y="1343"/>
                </a:lnTo>
                <a:lnTo>
                  <a:pt x="2143" y="1343"/>
                </a:lnTo>
                <a:lnTo>
                  <a:pt x="2144" y="1343"/>
                </a:lnTo>
                <a:lnTo>
                  <a:pt x="2145" y="1343"/>
                </a:lnTo>
                <a:lnTo>
                  <a:pt x="2146" y="1343"/>
                </a:lnTo>
                <a:lnTo>
                  <a:pt x="2148" y="1343"/>
                </a:lnTo>
                <a:lnTo>
                  <a:pt x="2149" y="1343"/>
                </a:lnTo>
                <a:lnTo>
                  <a:pt x="2150" y="1343"/>
                </a:lnTo>
                <a:lnTo>
                  <a:pt x="2151" y="1343"/>
                </a:lnTo>
                <a:lnTo>
                  <a:pt x="2153" y="1342"/>
                </a:lnTo>
                <a:lnTo>
                  <a:pt x="2154" y="1342"/>
                </a:lnTo>
                <a:lnTo>
                  <a:pt x="2155" y="1342"/>
                </a:lnTo>
                <a:lnTo>
                  <a:pt x="2157" y="1342"/>
                </a:lnTo>
                <a:lnTo>
                  <a:pt x="2158" y="1343"/>
                </a:lnTo>
                <a:lnTo>
                  <a:pt x="2159" y="1342"/>
                </a:lnTo>
                <a:lnTo>
                  <a:pt x="2160" y="1342"/>
                </a:lnTo>
                <a:lnTo>
                  <a:pt x="2162" y="1342"/>
                </a:lnTo>
                <a:lnTo>
                  <a:pt x="2163" y="1342"/>
                </a:lnTo>
                <a:lnTo>
                  <a:pt x="2164" y="1342"/>
                </a:lnTo>
                <a:lnTo>
                  <a:pt x="2166" y="1342"/>
                </a:lnTo>
                <a:lnTo>
                  <a:pt x="2167" y="1342"/>
                </a:lnTo>
                <a:lnTo>
                  <a:pt x="2168" y="1342"/>
                </a:lnTo>
                <a:lnTo>
                  <a:pt x="2169" y="1342"/>
                </a:lnTo>
                <a:lnTo>
                  <a:pt x="2171" y="1342"/>
                </a:lnTo>
                <a:lnTo>
                  <a:pt x="2172" y="1341"/>
                </a:lnTo>
                <a:lnTo>
                  <a:pt x="2173" y="1341"/>
                </a:lnTo>
                <a:lnTo>
                  <a:pt x="2175" y="1341"/>
                </a:lnTo>
                <a:lnTo>
                  <a:pt x="2176" y="1341"/>
                </a:lnTo>
                <a:lnTo>
                  <a:pt x="2177" y="1341"/>
                </a:lnTo>
                <a:lnTo>
                  <a:pt x="2178" y="1341"/>
                </a:lnTo>
                <a:lnTo>
                  <a:pt x="2180" y="1341"/>
                </a:lnTo>
                <a:lnTo>
                  <a:pt x="2181" y="1341"/>
                </a:lnTo>
                <a:lnTo>
                  <a:pt x="2182" y="1341"/>
                </a:lnTo>
                <a:lnTo>
                  <a:pt x="2184" y="1341"/>
                </a:lnTo>
                <a:lnTo>
                  <a:pt x="2185" y="1341"/>
                </a:lnTo>
                <a:lnTo>
                  <a:pt x="2186" y="1341"/>
                </a:lnTo>
                <a:lnTo>
                  <a:pt x="2187" y="1341"/>
                </a:lnTo>
                <a:lnTo>
                  <a:pt x="2189" y="1342"/>
                </a:lnTo>
                <a:lnTo>
                  <a:pt x="2190" y="1342"/>
                </a:lnTo>
                <a:lnTo>
                  <a:pt x="2191" y="1342"/>
                </a:lnTo>
                <a:lnTo>
                  <a:pt x="2192" y="1342"/>
                </a:lnTo>
                <a:lnTo>
                  <a:pt x="2194" y="1342"/>
                </a:lnTo>
                <a:lnTo>
                  <a:pt x="2195" y="1342"/>
                </a:lnTo>
                <a:lnTo>
                  <a:pt x="2196" y="1342"/>
                </a:lnTo>
                <a:lnTo>
                  <a:pt x="2198" y="1342"/>
                </a:lnTo>
                <a:lnTo>
                  <a:pt x="2199" y="1342"/>
                </a:lnTo>
                <a:lnTo>
                  <a:pt x="2200" y="1341"/>
                </a:lnTo>
                <a:lnTo>
                  <a:pt x="2201" y="1341"/>
                </a:lnTo>
                <a:lnTo>
                  <a:pt x="2203" y="1341"/>
                </a:lnTo>
                <a:lnTo>
                  <a:pt x="2204" y="1341"/>
                </a:lnTo>
                <a:lnTo>
                  <a:pt x="2205" y="1341"/>
                </a:lnTo>
                <a:lnTo>
                  <a:pt x="2207" y="1340"/>
                </a:lnTo>
                <a:lnTo>
                  <a:pt x="2208" y="1340"/>
                </a:lnTo>
                <a:lnTo>
                  <a:pt x="2209" y="1339"/>
                </a:lnTo>
                <a:lnTo>
                  <a:pt x="2210" y="1338"/>
                </a:lnTo>
                <a:lnTo>
                  <a:pt x="2212" y="1337"/>
                </a:lnTo>
                <a:lnTo>
                  <a:pt x="2213" y="1335"/>
                </a:lnTo>
                <a:lnTo>
                  <a:pt x="2214" y="1334"/>
                </a:lnTo>
                <a:lnTo>
                  <a:pt x="2216" y="1331"/>
                </a:lnTo>
                <a:lnTo>
                  <a:pt x="2217" y="1329"/>
                </a:lnTo>
                <a:lnTo>
                  <a:pt x="2218" y="1325"/>
                </a:lnTo>
                <a:lnTo>
                  <a:pt x="2219" y="1321"/>
                </a:lnTo>
                <a:lnTo>
                  <a:pt x="2221" y="1317"/>
                </a:lnTo>
                <a:lnTo>
                  <a:pt x="2222" y="1311"/>
                </a:lnTo>
                <a:lnTo>
                  <a:pt x="2223" y="1304"/>
                </a:lnTo>
                <a:lnTo>
                  <a:pt x="2224" y="1297"/>
                </a:lnTo>
                <a:lnTo>
                  <a:pt x="2226" y="1288"/>
                </a:lnTo>
                <a:lnTo>
                  <a:pt x="2227" y="1277"/>
                </a:lnTo>
                <a:lnTo>
                  <a:pt x="2228" y="1265"/>
                </a:lnTo>
                <a:lnTo>
                  <a:pt x="2230" y="1252"/>
                </a:lnTo>
                <a:lnTo>
                  <a:pt x="2231" y="1236"/>
                </a:lnTo>
                <a:lnTo>
                  <a:pt x="2232" y="1219"/>
                </a:lnTo>
                <a:lnTo>
                  <a:pt x="2233" y="1199"/>
                </a:lnTo>
                <a:lnTo>
                  <a:pt x="2235" y="1177"/>
                </a:lnTo>
                <a:lnTo>
                  <a:pt x="2236" y="1153"/>
                </a:lnTo>
                <a:lnTo>
                  <a:pt x="2237" y="1127"/>
                </a:lnTo>
                <a:lnTo>
                  <a:pt x="2239" y="1098"/>
                </a:lnTo>
                <a:lnTo>
                  <a:pt x="2240" y="1067"/>
                </a:lnTo>
                <a:lnTo>
                  <a:pt x="2241" y="1034"/>
                </a:lnTo>
                <a:lnTo>
                  <a:pt x="2242" y="999"/>
                </a:lnTo>
                <a:lnTo>
                  <a:pt x="2244" y="962"/>
                </a:lnTo>
                <a:lnTo>
                  <a:pt x="2245" y="923"/>
                </a:lnTo>
                <a:lnTo>
                  <a:pt x="2246" y="883"/>
                </a:lnTo>
                <a:lnTo>
                  <a:pt x="2248" y="842"/>
                </a:lnTo>
                <a:lnTo>
                  <a:pt x="2249" y="800"/>
                </a:lnTo>
                <a:lnTo>
                  <a:pt x="2250" y="757"/>
                </a:lnTo>
                <a:lnTo>
                  <a:pt x="2251" y="715"/>
                </a:lnTo>
                <a:lnTo>
                  <a:pt x="2253" y="674"/>
                </a:lnTo>
                <a:lnTo>
                  <a:pt x="2254" y="633"/>
                </a:lnTo>
                <a:lnTo>
                  <a:pt x="2255" y="593"/>
                </a:lnTo>
                <a:lnTo>
                  <a:pt x="2257" y="554"/>
                </a:lnTo>
                <a:lnTo>
                  <a:pt x="2258" y="518"/>
                </a:lnTo>
                <a:lnTo>
                  <a:pt x="2259" y="484"/>
                </a:lnTo>
                <a:lnTo>
                  <a:pt x="2260" y="453"/>
                </a:lnTo>
                <a:lnTo>
                  <a:pt x="2262" y="425"/>
                </a:lnTo>
                <a:lnTo>
                  <a:pt x="2263" y="400"/>
                </a:lnTo>
                <a:lnTo>
                  <a:pt x="2264" y="378"/>
                </a:lnTo>
                <a:lnTo>
                  <a:pt x="2265" y="359"/>
                </a:lnTo>
                <a:lnTo>
                  <a:pt x="2267" y="344"/>
                </a:lnTo>
                <a:lnTo>
                  <a:pt x="2268" y="332"/>
                </a:lnTo>
                <a:lnTo>
                  <a:pt x="2269" y="323"/>
                </a:lnTo>
                <a:lnTo>
                  <a:pt x="2271" y="318"/>
                </a:lnTo>
                <a:lnTo>
                  <a:pt x="2272" y="315"/>
                </a:lnTo>
                <a:lnTo>
                  <a:pt x="2273" y="315"/>
                </a:lnTo>
                <a:lnTo>
                  <a:pt x="2274" y="318"/>
                </a:lnTo>
                <a:lnTo>
                  <a:pt x="2276" y="323"/>
                </a:lnTo>
                <a:lnTo>
                  <a:pt x="2277" y="331"/>
                </a:lnTo>
                <a:lnTo>
                  <a:pt x="2278" y="340"/>
                </a:lnTo>
                <a:lnTo>
                  <a:pt x="2280" y="351"/>
                </a:lnTo>
                <a:lnTo>
                  <a:pt x="2281" y="364"/>
                </a:lnTo>
                <a:lnTo>
                  <a:pt x="2282" y="379"/>
                </a:lnTo>
                <a:lnTo>
                  <a:pt x="2283" y="395"/>
                </a:lnTo>
                <a:lnTo>
                  <a:pt x="2285" y="412"/>
                </a:lnTo>
                <a:lnTo>
                  <a:pt x="2286" y="431"/>
                </a:lnTo>
                <a:lnTo>
                  <a:pt x="2287" y="450"/>
                </a:lnTo>
                <a:lnTo>
                  <a:pt x="2289" y="471"/>
                </a:lnTo>
                <a:lnTo>
                  <a:pt x="2290" y="493"/>
                </a:lnTo>
                <a:lnTo>
                  <a:pt x="2291" y="516"/>
                </a:lnTo>
                <a:lnTo>
                  <a:pt x="2292" y="540"/>
                </a:lnTo>
                <a:lnTo>
                  <a:pt x="2294" y="565"/>
                </a:lnTo>
                <a:lnTo>
                  <a:pt x="2295" y="592"/>
                </a:lnTo>
                <a:lnTo>
                  <a:pt x="2296" y="618"/>
                </a:lnTo>
                <a:lnTo>
                  <a:pt x="2298" y="646"/>
                </a:lnTo>
                <a:lnTo>
                  <a:pt x="2299" y="675"/>
                </a:lnTo>
                <a:lnTo>
                  <a:pt x="2300" y="704"/>
                </a:lnTo>
                <a:lnTo>
                  <a:pt x="2301" y="734"/>
                </a:lnTo>
                <a:lnTo>
                  <a:pt x="2303" y="764"/>
                </a:lnTo>
                <a:lnTo>
                  <a:pt x="2304" y="794"/>
                </a:lnTo>
                <a:lnTo>
                  <a:pt x="2305" y="824"/>
                </a:lnTo>
                <a:lnTo>
                  <a:pt x="2306" y="854"/>
                </a:lnTo>
                <a:lnTo>
                  <a:pt x="2308" y="885"/>
                </a:lnTo>
                <a:lnTo>
                  <a:pt x="2309" y="915"/>
                </a:lnTo>
                <a:lnTo>
                  <a:pt x="2310" y="944"/>
                </a:lnTo>
                <a:lnTo>
                  <a:pt x="2312" y="972"/>
                </a:lnTo>
                <a:lnTo>
                  <a:pt x="2313" y="1000"/>
                </a:lnTo>
                <a:lnTo>
                  <a:pt x="2314" y="1027"/>
                </a:lnTo>
                <a:lnTo>
                  <a:pt x="2315" y="1053"/>
                </a:lnTo>
                <a:lnTo>
                  <a:pt x="2317" y="1077"/>
                </a:lnTo>
                <a:lnTo>
                  <a:pt x="2318" y="1101"/>
                </a:lnTo>
                <a:lnTo>
                  <a:pt x="2319" y="1123"/>
                </a:lnTo>
                <a:lnTo>
                  <a:pt x="2321" y="1144"/>
                </a:lnTo>
                <a:lnTo>
                  <a:pt x="2322" y="1163"/>
                </a:lnTo>
                <a:lnTo>
                  <a:pt x="2323" y="1181"/>
                </a:lnTo>
                <a:lnTo>
                  <a:pt x="2324" y="1198"/>
                </a:lnTo>
                <a:lnTo>
                  <a:pt x="2326" y="1214"/>
                </a:lnTo>
                <a:lnTo>
                  <a:pt x="2327" y="1228"/>
                </a:lnTo>
                <a:lnTo>
                  <a:pt x="2328" y="1241"/>
                </a:lnTo>
                <a:lnTo>
                  <a:pt x="2330" y="1252"/>
                </a:lnTo>
                <a:lnTo>
                  <a:pt x="2331" y="1263"/>
                </a:lnTo>
                <a:lnTo>
                  <a:pt x="2332" y="1273"/>
                </a:lnTo>
                <a:lnTo>
                  <a:pt x="2333" y="1281"/>
                </a:lnTo>
                <a:lnTo>
                  <a:pt x="2335" y="1289"/>
                </a:lnTo>
                <a:lnTo>
                  <a:pt x="2336" y="1296"/>
                </a:lnTo>
                <a:lnTo>
                  <a:pt x="2337" y="1302"/>
                </a:lnTo>
                <a:lnTo>
                  <a:pt x="2338" y="1307"/>
                </a:lnTo>
                <a:lnTo>
                  <a:pt x="2340" y="1312"/>
                </a:lnTo>
                <a:lnTo>
                  <a:pt x="2341" y="1316"/>
                </a:lnTo>
                <a:lnTo>
                  <a:pt x="2342" y="1320"/>
                </a:lnTo>
                <a:lnTo>
                  <a:pt x="2344" y="1323"/>
                </a:lnTo>
                <a:lnTo>
                  <a:pt x="2345" y="1326"/>
                </a:lnTo>
                <a:lnTo>
                  <a:pt x="2346" y="1328"/>
                </a:lnTo>
                <a:lnTo>
                  <a:pt x="2347" y="1330"/>
                </a:lnTo>
                <a:lnTo>
                  <a:pt x="2349" y="1332"/>
                </a:lnTo>
                <a:lnTo>
                  <a:pt x="2350" y="1333"/>
                </a:lnTo>
                <a:lnTo>
                  <a:pt x="2351" y="1335"/>
                </a:lnTo>
                <a:lnTo>
                  <a:pt x="2353" y="1336"/>
                </a:lnTo>
                <a:lnTo>
                  <a:pt x="2354" y="1337"/>
                </a:lnTo>
                <a:lnTo>
                  <a:pt x="2355" y="1338"/>
                </a:lnTo>
                <a:lnTo>
                  <a:pt x="2356" y="1339"/>
                </a:lnTo>
                <a:lnTo>
                  <a:pt x="2358" y="1339"/>
                </a:lnTo>
                <a:lnTo>
                  <a:pt x="2359" y="1340"/>
                </a:lnTo>
                <a:lnTo>
                  <a:pt x="2360" y="1340"/>
                </a:lnTo>
                <a:lnTo>
                  <a:pt x="2362" y="1341"/>
                </a:lnTo>
                <a:lnTo>
                  <a:pt x="2363" y="1341"/>
                </a:lnTo>
                <a:lnTo>
                  <a:pt x="2364" y="1341"/>
                </a:lnTo>
                <a:lnTo>
                  <a:pt x="2365" y="1342"/>
                </a:lnTo>
                <a:lnTo>
                  <a:pt x="2367" y="1342"/>
                </a:lnTo>
                <a:lnTo>
                  <a:pt x="2368" y="1342"/>
                </a:lnTo>
                <a:lnTo>
                  <a:pt x="2369" y="1342"/>
                </a:lnTo>
                <a:lnTo>
                  <a:pt x="2371" y="1342"/>
                </a:lnTo>
                <a:lnTo>
                  <a:pt x="2372" y="1343"/>
                </a:lnTo>
                <a:lnTo>
                  <a:pt x="2373" y="1343"/>
                </a:lnTo>
                <a:lnTo>
                  <a:pt x="2374" y="1343"/>
                </a:lnTo>
                <a:lnTo>
                  <a:pt x="2376" y="1343"/>
                </a:lnTo>
                <a:lnTo>
                  <a:pt x="2377" y="1343"/>
                </a:lnTo>
                <a:lnTo>
                  <a:pt x="2378" y="1343"/>
                </a:lnTo>
                <a:lnTo>
                  <a:pt x="2379" y="1343"/>
                </a:lnTo>
                <a:lnTo>
                  <a:pt x="2381" y="1344"/>
                </a:lnTo>
                <a:lnTo>
                  <a:pt x="2382" y="1343"/>
                </a:lnTo>
                <a:lnTo>
                  <a:pt x="2383" y="1343"/>
                </a:lnTo>
                <a:lnTo>
                  <a:pt x="2385" y="1343"/>
                </a:lnTo>
                <a:lnTo>
                  <a:pt x="2386" y="1343"/>
                </a:lnTo>
                <a:lnTo>
                  <a:pt x="2387" y="1344"/>
                </a:lnTo>
                <a:lnTo>
                  <a:pt x="2388" y="1344"/>
                </a:lnTo>
                <a:lnTo>
                  <a:pt x="2390" y="1344"/>
                </a:lnTo>
                <a:lnTo>
                  <a:pt x="2391" y="1344"/>
                </a:lnTo>
                <a:lnTo>
                  <a:pt x="2392" y="1344"/>
                </a:lnTo>
                <a:lnTo>
                  <a:pt x="2394" y="1344"/>
                </a:lnTo>
                <a:lnTo>
                  <a:pt x="2395" y="1344"/>
                </a:lnTo>
                <a:lnTo>
                  <a:pt x="2396" y="1344"/>
                </a:lnTo>
                <a:lnTo>
                  <a:pt x="2397" y="1344"/>
                </a:lnTo>
                <a:lnTo>
                  <a:pt x="2399" y="1344"/>
                </a:lnTo>
                <a:lnTo>
                  <a:pt x="2400" y="1344"/>
                </a:lnTo>
                <a:lnTo>
                  <a:pt x="2401" y="1344"/>
                </a:lnTo>
                <a:lnTo>
                  <a:pt x="2403" y="1344"/>
                </a:lnTo>
                <a:lnTo>
                  <a:pt x="2404" y="1344"/>
                </a:lnTo>
                <a:lnTo>
                  <a:pt x="2405" y="1344"/>
                </a:lnTo>
                <a:lnTo>
                  <a:pt x="2406" y="1344"/>
                </a:lnTo>
                <a:lnTo>
                  <a:pt x="2408" y="1344"/>
                </a:lnTo>
                <a:lnTo>
                  <a:pt x="2409" y="1344"/>
                </a:lnTo>
                <a:lnTo>
                  <a:pt x="2410" y="1344"/>
                </a:lnTo>
                <a:lnTo>
                  <a:pt x="2412" y="1344"/>
                </a:lnTo>
                <a:lnTo>
                  <a:pt x="2413" y="1344"/>
                </a:lnTo>
                <a:lnTo>
                  <a:pt x="2414" y="1344"/>
                </a:lnTo>
                <a:lnTo>
                  <a:pt x="2415" y="1344"/>
                </a:lnTo>
                <a:lnTo>
                  <a:pt x="2417" y="1344"/>
                </a:lnTo>
                <a:lnTo>
                  <a:pt x="2418" y="1344"/>
                </a:lnTo>
                <a:lnTo>
                  <a:pt x="2419" y="1344"/>
                </a:lnTo>
                <a:lnTo>
                  <a:pt x="2420" y="1344"/>
                </a:lnTo>
                <a:lnTo>
                  <a:pt x="2422" y="1344"/>
                </a:lnTo>
                <a:lnTo>
                  <a:pt x="2423" y="1344"/>
                </a:lnTo>
                <a:lnTo>
                  <a:pt x="2424" y="1344"/>
                </a:lnTo>
                <a:lnTo>
                  <a:pt x="2426" y="1344"/>
                </a:lnTo>
                <a:lnTo>
                  <a:pt x="2427" y="1344"/>
                </a:lnTo>
                <a:lnTo>
                  <a:pt x="2428" y="1344"/>
                </a:lnTo>
                <a:lnTo>
                  <a:pt x="2429" y="1344"/>
                </a:lnTo>
                <a:lnTo>
                  <a:pt x="2431" y="1344"/>
                </a:lnTo>
                <a:lnTo>
                  <a:pt x="2432" y="1344"/>
                </a:lnTo>
                <a:lnTo>
                  <a:pt x="2433" y="1344"/>
                </a:lnTo>
                <a:lnTo>
                  <a:pt x="2435" y="1344"/>
                </a:lnTo>
                <a:lnTo>
                  <a:pt x="2436" y="1344"/>
                </a:lnTo>
                <a:lnTo>
                  <a:pt x="2437" y="1344"/>
                </a:lnTo>
                <a:lnTo>
                  <a:pt x="2438" y="1344"/>
                </a:lnTo>
                <a:lnTo>
                  <a:pt x="2440" y="1344"/>
                </a:lnTo>
                <a:lnTo>
                  <a:pt x="2441" y="1344"/>
                </a:lnTo>
                <a:lnTo>
                  <a:pt x="2442" y="1344"/>
                </a:lnTo>
                <a:lnTo>
                  <a:pt x="2444" y="1344"/>
                </a:lnTo>
                <a:lnTo>
                  <a:pt x="2445" y="1344"/>
                </a:lnTo>
                <a:lnTo>
                  <a:pt x="2446" y="1344"/>
                </a:lnTo>
                <a:lnTo>
                  <a:pt x="2447" y="1344"/>
                </a:lnTo>
                <a:lnTo>
                  <a:pt x="2449" y="1344"/>
                </a:lnTo>
                <a:lnTo>
                  <a:pt x="2450" y="1344"/>
                </a:lnTo>
                <a:lnTo>
                  <a:pt x="2451" y="1344"/>
                </a:lnTo>
                <a:lnTo>
                  <a:pt x="2453" y="1344"/>
                </a:lnTo>
                <a:lnTo>
                  <a:pt x="2454" y="1344"/>
                </a:lnTo>
                <a:lnTo>
                  <a:pt x="2455" y="1344"/>
                </a:lnTo>
                <a:lnTo>
                  <a:pt x="2456" y="1344"/>
                </a:lnTo>
                <a:lnTo>
                  <a:pt x="2458" y="1344"/>
                </a:lnTo>
                <a:lnTo>
                  <a:pt x="2459" y="1344"/>
                </a:lnTo>
                <a:lnTo>
                  <a:pt x="2460" y="1344"/>
                </a:lnTo>
                <a:lnTo>
                  <a:pt x="2461" y="1344"/>
                </a:lnTo>
                <a:lnTo>
                  <a:pt x="2463" y="1344"/>
                </a:lnTo>
                <a:lnTo>
                  <a:pt x="2464" y="1344"/>
                </a:lnTo>
                <a:lnTo>
                  <a:pt x="2465" y="1344"/>
                </a:lnTo>
                <a:lnTo>
                  <a:pt x="2467" y="1344"/>
                </a:lnTo>
                <a:lnTo>
                  <a:pt x="2468" y="1344"/>
                </a:lnTo>
                <a:lnTo>
                  <a:pt x="2469" y="1344"/>
                </a:lnTo>
                <a:lnTo>
                  <a:pt x="2470" y="1344"/>
                </a:lnTo>
                <a:lnTo>
                  <a:pt x="2472" y="1344"/>
                </a:lnTo>
                <a:lnTo>
                  <a:pt x="2473" y="1344"/>
                </a:lnTo>
                <a:lnTo>
                  <a:pt x="2474" y="1344"/>
                </a:lnTo>
                <a:lnTo>
                  <a:pt x="2476" y="1344"/>
                </a:lnTo>
                <a:lnTo>
                  <a:pt x="2477" y="1344"/>
                </a:lnTo>
                <a:lnTo>
                  <a:pt x="2478" y="1345"/>
                </a:lnTo>
                <a:lnTo>
                  <a:pt x="2479" y="1344"/>
                </a:lnTo>
                <a:lnTo>
                  <a:pt x="2481" y="1344"/>
                </a:lnTo>
                <a:lnTo>
                  <a:pt x="2482" y="1344"/>
                </a:lnTo>
                <a:lnTo>
                  <a:pt x="2483" y="1345"/>
                </a:lnTo>
                <a:lnTo>
                  <a:pt x="2485" y="1345"/>
                </a:lnTo>
                <a:lnTo>
                  <a:pt x="2486" y="1345"/>
                </a:lnTo>
                <a:lnTo>
                  <a:pt x="2487" y="1344"/>
                </a:lnTo>
                <a:lnTo>
                  <a:pt x="2488" y="1344"/>
                </a:lnTo>
                <a:lnTo>
                  <a:pt x="2490" y="1344"/>
                </a:lnTo>
                <a:lnTo>
                  <a:pt x="2491" y="1345"/>
                </a:lnTo>
                <a:lnTo>
                  <a:pt x="2492" y="1345"/>
                </a:lnTo>
                <a:lnTo>
                  <a:pt x="2493" y="1345"/>
                </a:lnTo>
                <a:lnTo>
                  <a:pt x="2495" y="1344"/>
                </a:lnTo>
                <a:lnTo>
                  <a:pt x="2496" y="1344"/>
                </a:lnTo>
                <a:lnTo>
                  <a:pt x="2497" y="1344"/>
                </a:lnTo>
                <a:lnTo>
                  <a:pt x="2499" y="1344"/>
                </a:lnTo>
                <a:lnTo>
                  <a:pt x="2500" y="1344"/>
                </a:lnTo>
                <a:lnTo>
                  <a:pt x="2501" y="1344"/>
                </a:lnTo>
                <a:lnTo>
                  <a:pt x="2502" y="1344"/>
                </a:lnTo>
                <a:lnTo>
                  <a:pt x="2504" y="1344"/>
                </a:lnTo>
                <a:lnTo>
                  <a:pt x="2505" y="1345"/>
                </a:lnTo>
                <a:lnTo>
                  <a:pt x="2506" y="1344"/>
                </a:lnTo>
                <a:lnTo>
                  <a:pt x="2508" y="1345"/>
                </a:lnTo>
                <a:lnTo>
                  <a:pt x="2509" y="1345"/>
                </a:lnTo>
                <a:lnTo>
                  <a:pt x="2510" y="1345"/>
                </a:lnTo>
                <a:lnTo>
                  <a:pt x="2511" y="1344"/>
                </a:lnTo>
                <a:lnTo>
                  <a:pt x="2513" y="1344"/>
                </a:lnTo>
                <a:lnTo>
                  <a:pt x="2514" y="1345"/>
                </a:lnTo>
                <a:lnTo>
                  <a:pt x="2515" y="1345"/>
                </a:lnTo>
                <a:lnTo>
                  <a:pt x="2517" y="1345"/>
                </a:lnTo>
                <a:lnTo>
                  <a:pt x="2518" y="1345"/>
                </a:lnTo>
                <a:lnTo>
                  <a:pt x="2519" y="1345"/>
                </a:lnTo>
                <a:lnTo>
                  <a:pt x="2520" y="1345"/>
                </a:lnTo>
                <a:lnTo>
                  <a:pt x="2522" y="1345"/>
                </a:lnTo>
                <a:lnTo>
                  <a:pt x="2523" y="1345"/>
                </a:lnTo>
                <a:lnTo>
                  <a:pt x="2524" y="1345"/>
                </a:lnTo>
                <a:lnTo>
                  <a:pt x="2526" y="1345"/>
                </a:lnTo>
                <a:lnTo>
                  <a:pt x="2527" y="1345"/>
                </a:lnTo>
                <a:lnTo>
                  <a:pt x="2528" y="1345"/>
                </a:lnTo>
                <a:lnTo>
                  <a:pt x="2529" y="1345"/>
                </a:lnTo>
                <a:lnTo>
                  <a:pt x="2531" y="1345"/>
                </a:lnTo>
                <a:lnTo>
                  <a:pt x="2532" y="1345"/>
                </a:lnTo>
                <a:lnTo>
                  <a:pt x="2533" y="1345"/>
                </a:lnTo>
                <a:lnTo>
                  <a:pt x="2534" y="1345"/>
                </a:lnTo>
                <a:lnTo>
                  <a:pt x="2536" y="1345"/>
                </a:lnTo>
                <a:lnTo>
                  <a:pt x="2537" y="1345"/>
                </a:lnTo>
                <a:lnTo>
                  <a:pt x="2538" y="1345"/>
                </a:lnTo>
                <a:lnTo>
                  <a:pt x="2540" y="1345"/>
                </a:lnTo>
                <a:lnTo>
                  <a:pt x="2541" y="1345"/>
                </a:lnTo>
                <a:lnTo>
                  <a:pt x="2542" y="1345"/>
                </a:lnTo>
                <a:lnTo>
                  <a:pt x="2543" y="1345"/>
                </a:lnTo>
                <a:lnTo>
                  <a:pt x="2545" y="1345"/>
                </a:lnTo>
                <a:lnTo>
                  <a:pt x="2546" y="1345"/>
                </a:lnTo>
                <a:lnTo>
                  <a:pt x="2547" y="1345"/>
                </a:lnTo>
                <a:lnTo>
                  <a:pt x="2549" y="1345"/>
                </a:lnTo>
                <a:lnTo>
                  <a:pt x="2550" y="1345"/>
                </a:lnTo>
                <a:lnTo>
                  <a:pt x="2551" y="1345"/>
                </a:lnTo>
                <a:lnTo>
                  <a:pt x="2552" y="1345"/>
                </a:lnTo>
                <a:lnTo>
                  <a:pt x="2554" y="1345"/>
                </a:lnTo>
                <a:lnTo>
                  <a:pt x="2555" y="1345"/>
                </a:lnTo>
                <a:lnTo>
                  <a:pt x="2556" y="1345"/>
                </a:lnTo>
                <a:lnTo>
                  <a:pt x="2558" y="1345"/>
                </a:lnTo>
                <a:lnTo>
                  <a:pt x="2559" y="1345"/>
                </a:lnTo>
                <a:lnTo>
                  <a:pt x="2560" y="1345"/>
                </a:lnTo>
                <a:lnTo>
                  <a:pt x="2561" y="1345"/>
                </a:lnTo>
                <a:lnTo>
                  <a:pt x="2563" y="1345"/>
                </a:lnTo>
                <a:lnTo>
                  <a:pt x="2564" y="1345"/>
                </a:lnTo>
                <a:lnTo>
                  <a:pt x="2565" y="1345"/>
                </a:lnTo>
                <a:lnTo>
                  <a:pt x="2567" y="1345"/>
                </a:lnTo>
                <a:lnTo>
                  <a:pt x="2568" y="1345"/>
                </a:lnTo>
                <a:lnTo>
                  <a:pt x="2569" y="1345"/>
                </a:lnTo>
                <a:lnTo>
                  <a:pt x="2570" y="1345"/>
                </a:lnTo>
                <a:lnTo>
                  <a:pt x="2572" y="1345"/>
                </a:lnTo>
                <a:lnTo>
                  <a:pt x="2573" y="1345"/>
                </a:lnTo>
                <a:lnTo>
                  <a:pt x="2574" y="1345"/>
                </a:lnTo>
                <a:lnTo>
                  <a:pt x="2575" y="1345"/>
                </a:lnTo>
                <a:lnTo>
                  <a:pt x="2577" y="1345"/>
                </a:lnTo>
                <a:lnTo>
                  <a:pt x="2578" y="1345"/>
                </a:lnTo>
                <a:lnTo>
                  <a:pt x="2579" y="1345"/>
                </a:lnTo>
                <a:lnTo>
                  <a:pt x="2581" y="1345"/>
                </a:lnTo>
                <a:lnTo>
                  <a:pt x="2582" y="1345"/>
                </a:lnTo>
                <a:lnTo>
                  <a:pt x="2583" y="1344"/>
                </a:lnTo>
                <a:lnTo>
                  <a:pt x="2584" y="1345"/>
                </a:lnTo>
                <a:lnTo>
                  <a:pt x="2586" y="1345"/>
                </a:lnTo>
                <a:lnTo>
                  <a:pt x="2587" y="1345"/>
                </a:lnTo>
                <a:lnTo>
                  <a:pt x="2588" y="1345"/>
                </a:lnTo>
                <a:lnTo>
                  <a:pt x="2590" y="1345"/>
                </a:lnTo>
                <a:lnTo>
                  <a:pt x="2591" y="1345"/>
                </a:lnTo>
                <a:lnTo>
                  <a:pt x="2592" y="1345"/>
                </a:lnTo>
                <a:lnTo>
                  <a:pt x="2593" y="1345"/>
                </a:lnTo>
                <a:lnTo>
                  <a:pt x="2595" y="1345"/>
                </a:lnTo>
                <a:lnTo>
                  <a:pt x="2596" y="1345"/>
                </a:lnTo>
                <a:lnTo>
                  <a:pt x="2597" y="1345"/>
                </a:lnTo>
                <a:lnTo>
                  <a:pt x="2599" y="1345"/>
                </a:lnTo>
                <a:lnTo>
                  <a:pt x="2600" y="1345"/>
                </a:lnTo>
                <a:lnTo>
                  <a:pt x="2601" y="1345"/>
                </a:lnTo>
                <a:lnTo>
                  <a:pt x="2602" y="1345"/>
                </a:lnTo>
                <a:lnTo>
                  <a:pt x="2604" y="1345"/>
                </a:lnTo>
                <a:lnTo>
                  <a:pt x="2605" y="1345"/>
                </a:lnTo>
                <a:lnTo>
                  <a:pt x="2606" y="1344"/>
                </a:lnTo>
                <a:lnTo>
                  <a:pt x="2607" y="1345"/>
                </a:lnTo>
                <a:lnTo>
                  <a:pt x="2609" y="1344"/>
                </a:lnTo>
                <a:lnTo>
                  <a:pt x="2610" y="1345"/>
                </a:lnTo>
                <a:lnTo>
                  <a:pt x="2611" y="1345"/>
                </a:lnTo>
                <a:lnTo>
                  <a:pt x="2613" y="1345"/>
                </a:lnTo>
                <a:lnTo>
                  <a:pt x="2614" y="1345"/>
                </a:lnTo>
                <a:lnTo>
                  <a:pt x="2615" y="1345"/>
                </a:lnTo>
                <a:lnTo>
                  <a:pt x="2616" y="1345"/>
                </a:lnTo>
                <a:lnTo>
                  <a:pt x="2618" y="1345"/>
                </a:lnTo>
                <a:lnTo>
                  <a:pt x="2619" y="1345"/>
                </a:lnTo>
                <a:lnTo>
                  <a:pt x="2620" y="1345"/>
                </a:lnTo>
                <a:lnTo>
                  <a:pt x="2622" y="1345"/>
                </a:lnTo>
                <a:lnTo>
                  <a:pt x="2623" y="1345"/>
                </a:lnTo>
                <a:lnTo>
                  <a:pt x="2624" y="1345"/>
                </a:lnTo>
                <a:lnTo>
                  <a:pt x="2625" y="1345"/>
                </a:lnTo>
                <a:lnTo>
                  <a:pt x="2627" y="1345"/>
                </a:lnTo>
                <a:lnTo>
                  <a:pt x="2628" y="1345"/>
                </a:lnTo>
                <a:lnTo>
                  <a:pt x="2629" y="1345"/>
                </a:lnTo>
                <a:lnTo>
                  <a:pt x="2631" y="1345"/>
                </a:lnTo>
                <a:lnTo>
                  <a:pt x="2632" y="1345"/>
                </a:lnTo>
                <a:lnTo>
                  <a:pt x="2633" y="1345"/>
                </a:lnTo>
                <a:lnTo>
                  <a:pt x="2634" y="1345"/>
                </a:lnTo>
                <a:lnTo>
                  <a:pt x="2636" y="1345"/>
                </a:lnTo>
                <a:lnTo>
                  <a:pt x="2637" y="1345"/>
                </a:lnTo>
                <a:lnTo>
                  <a:pt x="2638" y="1345"/>
                </a:lnTo>
                <a:lnTo>
                  <a:pt x="2640" y="1345"/>
                </a:lnTo>
                <a:lnTo>
                  <a:pt x="2641" y="1345"/>
                </a:lnTo>
                <a:lnTo>
                  <a:pt x="2642" y="1345"/>
                </a:lnTo>
                <a:lnTo>
                  <a:pt x="2643" y="1345"/>
                </a:lnTo>
                <a:lnTo>
                  <a:pt x="2645" y="1345"/>
                </a:lnTo>
                <a:lnTo>
                  <a:pt x="2646" y="1345"/>
                </a:lnTo>
                <a:lnTo>
                  <a:pt x="2647" y="1345"/>
                </a:lnTo>
                <a:lnTo>
                  <a:pt x="2648" y="1345"/>
                </a:lnTo>
                <a:lnTo>
                  <a:pt x="2650" y="1345"/>
                </a:lnTo>
                <a:lnTo>
                  <a:pt x="2651" y="1345"/>
                </a:lnTo>
                <a:lnTo>
                  <a:pt x="2652" y="1345"/>
                </a:lnTo>
                <a:lnTo>
                  <a:pt x="2654" y="1345"/>
                </a:lnTo>
                <a:lnTo>
                  <a:pt x="2655" y="1345"/>
                </a:lnTo>
                <a:lnTo>
                  <a:pt x="2656" y="1344"/>
                </a:lnTo>
                <a:lnTo>
                  <a:pt x="2657" y="1344"/>
                </a:lnTo>
                <a:lnTo>
                  <a:pt x="2659" y="1344"/>
                </a:lnTo>
                <a:lnTo>
                  <a:pt x="2660" y="1344"/>
                </a:lnTo>
                <a:lnTo>
                  <a:pt x="2661" y="1344"/>
                </a:lnTo>
                <a:lnTo>
                  <a:pt x="2663" y="1344"/>
                </a:lnTo>
                <a:lnTo>
                  <a:pt x="2664" y="1343"/>
                </a:lnTo>
                <a:lnTo>
                  <a:pt x="2665" y="1343"/>
                </a:lnTo>
                <a:lnTo>
                  <a:pt x="2666" y="1342"/>
                </a:lnTo>
                <a:lnTo>
                  <a:pt x="2668" y="1342"/>
                </a:lnTo>
                <a:lnTo>
                  <a:pt x="2669" y="1341"/>
                </a:lnTo>
                <a:lnTo>
                  <a:pt x="2670" y="1340"/>
                </a:lnTo>
                <a:lnTo>
                  <a:pt x="2672" y="1339"/>
                </a:lnTo>
                <a:lnTo>
                  <a:pt x="2673" y="1338"/>
                </a:lnTo>
                <a:lnTo>
                  <a:pt x="2674" y="1337"/>
                </a:lnTo>
                <a:lnTo>
                  <a:pt x="2675" y="1335"/>
                </a:lnTo>
                <a:lnTo>
                  <a:pt x="2677" y="1334"/>
                </a:lnTo>
                <a:lnTo>
                  <a:pt x="2678" y="1331"/>
                </a:lnTo>
                <a:lnTo>
                  <a:pt x="2679" y="1329"/>
                </a:lnTo>
                <a:lnTo>
                  <a:pt x="2681" y="1326"/>
                </a:lnTo>
                <a:lnTo>
                  <a:pt x="2682" y="1323"/>
                </a:lnTo>
                <a:lnTo>
                  <a:pt x="2683" y="1319"/>
                </a:lnTo>
                <a:lnTo>
                  <a:pt x="2684" y="1315"/>
                </a:lnTo>
                <a:lnTo>
                  <a:pt x="2686" y="1310"/>
                </a:lnTo>
                <a:lnTo>
                  <a:pt x="2687" y="1304"/>
                </a:lnTo>
                <a:lnTo>
                  <a:pt x="2688" y="1297"/>
                </a:lnTo>
                <a:lnTo>
                  <a:pt x="2689" y="1290"/>
                </a:lnTo>
                <a:lnTo>
                  <a:pt x="2691" y="1282"/>
                </a:lnTo>
                <a:lnTo>
                  <a:pt x="2692" y="1273"/>
                </a:lnTo>
                <a:lnTo>
                  <a:pt x="2693" y="1264"/>
                </a:lnTo>
                <a:lnTo>
                  <a:pt x="2695" y="1253"/>
                </a:lnTo>
                <a:lnTo>
                  <a:pt x="2696" y="1241"/>
                </a:lnTo>
                <a:lnTo>
                  <a:pt x="2697" y="1228"/>
                </a:lnTo>
                <a:lnTo>
                  <a:pt x="2698" y="1213"/>
                </a:lnTo>
                <a:lnTo>
                  <a:pt x="2700" y="1198"/>
                </a:lnTo>
                <a:lnTo>
                  <a:pt x="2701" y="1182"/>
                </a:lnTo>
                <a:lnTo>
                  <a:pt x="2702" y="1164"/>
                </a:lnTo>
                <a:lnTo>
                  <a:pt x="2704" y="1145"/>
                </a:lnTo>
                <a:lnTo>
                  <a:pt x="2705" y="1125"/>
                </a:lnTo>
                <a:lnTo>
                  <a:pt x="2706" y="1104"/>
                </a:lnTo>
                <a:lnTo>
                  <a:pt x="2707" y="1082"/>
                </a:lnTo>
                <a:lnTo>
                  <a:pt x="2709" y="1059"/>
                </a:lnTo>
                <a:lnTo>
                  <a:pt x="2710" y="1036"/>
                </a:lnTo>
                <a:lnTo>
                  <a:pt x="2711" y="1012"/>
                </a:lnTo>
                <a:lnTo>
                  <a:pt x="2713" y="987"/>
                </a:lnTo>
                <a:lnTo>
                  <a:pt x="2714" y="963"/>
                </a:lnTo>
                <a:lnTo>
                  <a:pt x="2715" y="938"/>
                </a:lnTo>
                <a:lnTo>
                  <a:pt x="2716" y="913"/>
                </a:lnTo>
                <a:lnTo>
                  <a:pt x="2718" y="889"/>
                </a:lnTo>
                <a:lnTo>
                  <a:pt x="2719" y="865"/>
                </a:lnTo>
                <a:lnTo>
                  <a:pt x="2720" y="842"/>
                </a:lnTo>
                <a:lnTo>
                  <a:pt x="2721" y="820"/>
                </a:lnTo>
                <a:lnTo>
                  <a:pt x="2723" y="800"/>
                </a:lnTo>
                <a:lnTo>
                  <a:pt x="2724" y="780"/>
                </a:lnTo>
                <a:lnTo>
                  <a:pt x="2725" y="763"/>
                </a:lnTo>
                <a:lnTo>
                  <a:pt x="2727" y="747"/>
                </a:lnTo>
                <a:lnTo>
                  <a:pt x="2728" y="733"/>
                </a:lnTo>
                <a:lnTo>
                  <a:pt x="2729" y="721"/>
                </a:lnTo>
                <a:lnTo>
                  <a:pt x="2730" y="712"/>
                </a:lnTo>
                <a:lnTo>
                  <a:pt x="2732" y="705"/>
                </a:lnTo>
                <a:lnTo>
                  <a:pt x="2733" y="700"/>
                </a:lnTo>
                <a:lnTo>
                  <a:pt x="2734" y="698"/>
                </a:lnTo>
                <a:lnTo>
                  <a:pt x="2736" y="698"/>
                </a:lnTo>
                <a:lnTo>
                  <a:pt x="2737" y="700"/>
                </a:lnTo>
                <a:lnTo>
                  <a:pt x="2738" y="705"/>
                </a:lnTo>
                <a:lnTo>
                  <a:pt x="2739" y="712"/>
                </a:lnTo>
                <a:lnTo>
                  <a:pt x="2741" y="722"/>
                </a:lnTo>
                <a:lnTo>
                  <a:pt x="2742" y="733"/>
                </a:lnTo>
                <a:lnTo>
                  <a:pt x="2743" y="747"/>
                </a:lnTo>
                <a:lnTo>
                  <a:pt x="2745" y="762"/>
                </a:lnTo>
                <a:lnTo>
                  <a:pt x="2746" y="778"/>
                </a:lnTo>
                <a:lnTo>
                  <a:pt x="2747" y="797"/>
                </a:lnTo>
                <a:lnTo>
                  <a:pt x="2748" y="816"/>
                </a:lnTo>
                <a:lnTo>
                  <a:pt x="2750" y="837"/>
                </a:lnTo>
                <a:lnTo>
                  <a:pt x="2751" y="858"/>
                </a:lnTo>
                <a:lnTo>
                  <a:pt x="2752" y="880"/>
                </a:lnTo>
                <a:lnTo>
                  <a:pt x="2754" y="902"/>
                </a:lnTo>
                <a:lnTo>
                  <a:pt x="2755" y="925"/>
                </a:lnTo>
                <a:lnTo>
                  <a:pt x="2756" y="948"/>
                </a:lnTo>
                <a:lnTo>
                  <a:pt x="2757" y="971"/>
                </a:lnTo>
                <a:lnTo>
                  <a:pt x="2759" y="993"/>
                </a:lnTo>
                <a:lnTo>
                  <a:pt x="2760" y="1016"/>
                </a:lnTo>
                <a:lnTo>
                  <a:pt x="2761" y="1037"/>
                </a:lnTo>
                <a:lnTo>
                  <a:pt x="2762" y="1059"/>
                </a:lnTo>
                <a:lnTo>
                  <a:pt x="2764" y="1079"/>
                </a:lnTo>
                <a:lnTo>
                  <a:pt x="2765" y="1099"/>
                </a:lnTo>
                <a:lnTo>
                  <a:pt x="2766" y="1118"/>
                </a:lnTo>
                <a:lnTo>
                  <a:pt x="2768" y="1136"/>
                </a:lnTo>
                <a:lnTo>
                  <a:pt x="2769" y="1153"/>
                </a:lnTo>
                <a:lnTo>
                  <a:pt x="2770" y="1170"/>
                </a:lnTo>
                <a:lnTo>
                  <a:pt x="2771" y="1185"/>
                </a:lnTo>
                <a:lnTo>
                  <a:pt x="2773" y="1199"/>
                </a:lnTo>
                <a:lnTo>
                  <a:pt x="2774" y="1213"/>
                </a:lnTo>
                <a:lnTo>
                  <a:pt x="2775" y="1225"/>
                </a:lnTo>
                <a:lnTo>
                  <a:pt x="2777" y="1237"/>
                </a:lnTo>
                <a:lnTo>
                  <a:pt x="2778" y="1247"/>
                </a:lnTo>
                <a:lnTo>
                  <a:pt x="2779" y="1257"/>
                </a:lnTo>
                <a:lnTo>
                  <a:pt x="2780" y="1266"/>
                </a:lnTo>
                <a:lnTo>
                  <a:pt x="2782" y="1274"/>
                </a:lnTo>
                <a:lnTo>
                  <a:pt x="2783" y="1281"/>
                </a:lnTo>
                <a:lnTo>
                  <a:pt x="2784" y="1288"/>
                </a:lnTo>
                <a:lnTo>
                  <a:pt x="2786" y="1294"/>
                </a:lnTo>
                <a:lnTo>
                  <a:pt x="2787" y="1300"/>
                </a:lnTo>
                <a:lnTo>
                  <a:pt x="2788" y="1304"/>
                </a:lnTo>
                <a:lnTo>
                  <a:pt x="2789" y="1309"/>
                </a:lnTo>
                <a:lnTo>
                  <a:pt x="2791" y="1313"/>
                </a:lnTo>
                <a:lnTo>
                  <a:pt x="2792" y="1317"/>
                </a:lnTo>
                <a:lnTo>
                  <a:pt x="2793" y="1320"/>
                </a:lnTo>
                <a:lnTo>
                  <a:pt x="2795" y="1323"/>
                </a:lnTo>
                <a:lnTo>
                  <a:pt x="2796" y="1325"/>
                </a:lnTo>
                <a:lnTo>
                  <a:pt x="2797" y="1328"/>
                </a:lnTo>
                <a:lnTo>
                  <a:pt x="2798" y="1330"/>
                </a:lnTo>
                <a:lnTo>
                  <a:pt x="2800" y="1332"/>
                </a:lnTo>
                <a:lnTo>
                  <a:pt x="2801" y="1333"/>
                </a:lnTo>
                <a:lnTo>
                  <a:pt x="2802" y="1334"/>
                </a:lnTo>
                <a:lnTo>
                  <a:pt x="2803" y="1336"/>
                </a:lnTo>
                <a:lnTo>
                  <a:pt x="2805" y="1337"/>
                </a:lnTo>
                <a:lnTo>
                  <a:pt x="2806" y="1338"/>
                </a:lnTo>
                <a:lnTo>
                  <a:pt x="2807" y="1338"/>
                </a:lnTo>
                <a:lnTo>
                  <a:pt x="2809" y="1339"/>
                </a:lnTo>
                <a:lnTo>
                  <a:pt x="2810" y="1340"/>
                </a:lnTo>
                <a:lnTo>
                  <a:pt x="2811" y="1340"/>
                </a:lnTo>
                <a:lnTo>
                  <a:pt x="2812" y="1341"/>
                </a:lnTo>
                <a:lnTo>
                  <a:pt x="2814" y="1342"/>
                </a:lnTo>
                <a:lnTo>
                  <a:pt x="2815" y="1342"/>
                </a:lnTo>
                <a:lnTo>
                  <a:pt x="2816" y="1342"/>
                </a:lnTo>
                <a:lnTo>
                  <a:pt x="2818" y="1342"/>
                </a:lnTo>
                <a:lnTo>
                  <a:pt x="2819" y="1343"/>
                </a:lnTo>
                <a:lnTo>
                  <a:pt x="2820" y="1343"/>
                </a:lnTo>
                <a:lnTo>
                  <a:pt x="2821" y="1343"/>
                </a:lnTo>
                <a:lnTo>
                  <a:pt x="2823" y="1343"/>
                </a:lnTo>
                <a:lnTo>
                  <a:pt x="2824" y="1344"/>
                </a:lnTo>
                <a:lnTo>
                  <a:pt x="2825" y="1343"/>
                </a:lnTo>
                <a:lnTo>
                  <a:pt x="2827" y="1344"/>
                </a:lnTo>
                <a:lnTo>
                  <a:pt x="2828" y="1344"/>
                </a:lnTo>
                <a:lnTo>
                  <a:pt x="2829" y="1344"/>
                </a:lnTo>
                <a:lnTo>
                  <a:pt x="2830" y="1344"/>
                </a:lnTo>
                <a:lnTo>
                  <a:pt x="2832" y="1344"/>
                </a:lnTo>
                <a:lnTo>
                  <a:pt x="2833" y="1344"/>
                </a:lnTo>
                <a:lnTo>
                  <a:pt x="2834" y="1344"/>
                </a:lnTo>
                <a:lnTo>
                  <a:pt x="2836" y="1345"/>
                </a:lnTo>
                <a:lnTo>
                  <a:pt x="2837" y="1345"/>
                </a:lnTo>
                <a:lnTo>
                  <a:pt x="2838" y="1345"/>
                </a:lnTo>
                <a:lnTo>
                  <a:pt x="2839" y="1345"/>
                </a:lnTo>
                <a:lnTo>
                  <a:pt x="2841" y="1345"/>
                </a:lnTo>
                <a:lnTo>
                  <a:pt x="2842" y="1344"/>
                </a:lnTo>
                <a:lnTo>
                  <a:pt x="2843" y="1345"/>
                </a:lnTo>
                <a:lnTo>
                  <a:pt x="2844" y="1345"/>
                </a:lnTo>
                <a:lnTo>
                  <a:pt x="2846" y="1345"/>
                </a:lnTo>
                <a:lnTo>
                  <a:pt x="2847" y="1345"/>
                </a:lnTo>
                <a:lnTo>
                  <a:pt x="2848" y="1345"/>
                </a:lnTo>
                <a:lnTo>
                  <a:pt x="2850" y="1345"/>
                </a:lnTo>
                <a:lnTo>
                  <a:pt x="2851" y="1345"/>
                </a:lnTo>
                <a:lnTo>
                  <a:pt x="2852" y="1345"/>
                </a:lnTo>
                <a:lnTo>
                  <a:pt x="2853" y="1345"/>
                </a:lnTo>
                <a:lnTo>
                  <a:pt x="2855" y="1345"/>
                </a:lnTo>
                <a:lnTo>
                  <a:pt x="2856" y="1345"/>
                </a:lnTo>
                <a:lnTo>
                  <a:pt x="2857" y="1345"/>
                </a:lnTo>
                <a:lnTo>
                  <a:pt x="2859" y="1345"/>
                </a:lnTo>
                <a:lnTo>
                  <a:pt x="2860" y="1345"/>
                </a:lnTo>
                <a:lnTo>
                  <a:pt x="2861" y="1345"/>
                </a:lnTo>
                <a:lnTo>
                  <a:pt x="2862" y="1345"/>
                </a:lnTo>
                <a:lnTo>
                  <a:pt x="2864" y="1345"/>
                </a:lnTo>
                <a:lnTo>
                  <a:pt x="2865" y="1345"/>
                </a:lnTo>
                <a:lnTo>
                  <a:pt x="2866" y="1345"/>
                </a:lnTo>
                <a:lnTo>
                  <a:pt x="2868" y="1345"/>
                </a:lnTo>
                <a:lnTo>
                  <a:pt x="2869" y="1345"/>
                </a:lnTo>
                <a:lnTo>
                  <a:pt x="2870" y="1345"/>
                </a:lnTo>
                <a:lnTo>
                  <a:pt x="2871" y="1345"/>
                </a:lnTo>
                <a:lnTo>
                  <a:pt x="2873" y="1345"/>
                </a:lnTo>
                <a:lnTo>
                  <a:pt x="2874" y="1345"/>
                </a:lnTo>
                <a:lnTo>
                  <a:pt x="2875" y="1345"/>
                </a:lnTo>
                <a:lnTo>
                  <a:pt x="2876" y="1345"/>
                </a:lnTo>
                <a:lnTo>
                  <a:pt x="2878" y="1345"/>
                </a:lnTo>
                <a:lnTo>
                  <a:pt x="2879" y="1345"/>
                </a:lnTo>
                <a:lnTo>
                  <a:pt x="2880" y="1345"/>
                </a:lnTo>
                <a:lnTo>
                  <a:pt x="2882" y="1345"/>
                </a:lnTo>
                <a:lnTo>
                  <a:pt x="2884" y="1345"/>
                </a:lnTo>
                <a:lnTo>
                  <a:pt x="2887" y="1345"/>
                </a:lnTo>
                <a:lnTo>
                  <a:pt x="2889" y="1345"/>
                </a:lnTo>
                <a:lnTo>
                  <a:pt x="2892" y="1345"/>
                </a:lnTo>
                <a:lnTo>
                  <a:pt x="2894" y="1345"/>
                </a:lnTo>
                <a:lnTo>
                  <a:pt x="2897" y="1345"/>
                </a:lnTo>
                <a:lnTo>
                  <a:pt x="2900" y="1345"/>
                </a:lnTo>
                <a:lnTo>
                  <a:pt x="2902" y="1345"/>
                </a:lnTo>
                <a:lnTo>
                  <a:pt x="2905" y="1345"/>
                </a:lnTo>
                <a:lnTo>
                  <a:pt x="2907" y="1345"/>
                </a:lnTo>
                <a:lnTo>
                  <a:pt x="2910" y="1344"/>
                </a:lnTo>
                <a:lnTo>
                  <a:pt x="2912" y="1344"/>
                </a:lnTo>
                <a:lnTo>
                  <a:pt x="2915" y="1344"/>
                </a:lnTo>
                <a:lnTo>
                  <a:pt x="2917" y="1344"/>
                </a:lnTo>
                <a:lnTo>
                  <a:pt x="2920" y="1343"/>
                </a:lnTo>
                <a:lnTo>
                  <a:pt x="2923" y="1343"/>
                </a:lnTo>
                <a:lnTo>
                  <a:pt x="2925" y="1342"/>
                </a:lnTo>
                <a:lnTo>
                  <a:pt x="2928" y="1342"/>
                </a:lnTo>
                <a:lnTo>
                  <a:pt x="2930" y="1341"/>
                </a:lnTo>
                <a:lnTo>
                  <a:pt x="2933" y="1339"/>
                </a:lnTo>
                <a:lnTo>
                  <a:pt x="2935" y="1338"/>
                </a:lnTo>
                <a:lnTo>
                  <a:pt x="2938" y="1337"/>
                </a:lnTo>
                <a:lnTo>
                  <a:pt x="2941" y="1335"/>
                </a:lnTo>
                <a:lnTo>
                  <a:pt x="2943" y="1333"/>
                </a:lnTo>
                <a:lnTo>
                  <a:pt x="2946" y="1331"/>
                </a:lnTo>
                <a:lnTo>
                  <a:pt x="2948" y="1329"/>
                </a:lnTo>
                <a:lnTo>
                  <a:pt x="2951" y="1327"/>
                </a:lnTo>
                <a:lnTo>
                  <a:pt x="2953" y="1324"/>
                </a:lnTo>
                <a:lnTo>
                  <a:pt x="2956" y="1322"/>
                </a:lnTo>
                <a:lnTo>
                  <a:pt x="2958" y="1319"/>
                </a:lnTo>
                <a:lnTo>
                  <a:pt x="2961" y="1317"/>
                </a:lnTo>
                <a:lnTo>
                  <a:pt x="2964" y="1315"/>
                </a:lnTo>
                <a:lnTo>
                  <a:pt x="2966" y="1313"/>
                </a:lnTo>
                <a:lnTo>
                  <a:pt x="2969" y="1311"/>
                </a:lnTo>
                <a:lnTo>
                  <a:pt x="2971" y="1310"/>
                </a:lnTo>
                <a:lnTo>
                  <a:pt x="2974" y="1309"/>
                </a:lnTo>
                <a:lnTo>
                  <a:pt x="2976" y="1309"/>
                </a:lnTo>
                <a:lnTo>
                  <a:pt x="2979" y="1309"/>
                </a:lnTo>
                <a:lnTo>
                  <a:pt x="2982" y="1310"/>
                </a:lnTo>
                <a:lnTo>
                  <a:pt x="2984" y="1311"/>
                </a:lnTo>
                <a:lnTo>
                  <a:pt x="2987" y="1312"/>
                </a:lnTo>
                <a:lnTo>
                  <a:pt x="2989" y="1314"/>
                </a:lnTo>
                <a:lnTo>
                  <a:pt x="2992" y="1315"/>
                </a:lnTo>
                <a:lnTo>
                  <a:pt x="2994" y="1318"/>
                </a:lnTo>
                <a:lnTo>
                  <a:pt x="2997" y="1320"/>
                </a:lnTo>
                <a:lnTo>
                  <a:pt x="2999" y="1322"/>
                </a:lnTo>
                <a:lnTo>
                  <a:pt x="3002" y="1325"/>
                </a:lnTo>
                <a:lnTo>
                  <a:pt x="3005" y="1327"/>
                </a:lnTo>
                <a:lnTo>
                  <a:pt x="3007" y="1329"/>
                </a:lnTo>
                <a:lnTo>
                  <a:pt x="3010" y="1331"/>
                </a:lnTo>
                <a:lnTo>
                  <a:pt x="3012" y="1333"/>
                </a:lnTo>
                <a:lnTo>
                  <a:pt x="3015" y="1335"/>
                </a:lnTo>
                <a:lnTo>
                  <a:pt x="3017" y="1336"/>
                </a:lnTo>
                <a:lnTo>
                  <a:pt x="3020" y="1337"/>
                </a:lnTo>
                <a:lnTo>
                  <a:pt x="3023" y="1338"/>
                </a:lnTo>
                <a:lnTo>
                  <a:pt x="3025" y="1339"/>
                </a:lnTo>
                <a:lnTo>
                  <a:pt x="3028" y="1340"/>
                </a:lnTo>
                <a:lnTo>
                  <a:pt x="3030" y="1340"/>
                </a:lnTo>
                <a:lnTo>
                  <a:pt x="3033" y="1341"/>
                </a:lnTo>
                <a:lnTo>
                  <a:pt x="3035" y="1341"/>
                </a:lnTo>
                <a:lnTo>
                  <a:pt x="3038" y="1342"/>
                </a:lnTo>
                <a:lnTo>
                  <a:pt x="3040" y="1342"/>
                </a:lnTo>
                <a:lnTo>
                  <a:pt x="3043" y="1342"/>
                </a:lnTo>
                <a:lnTo>
                  <a:pt x="3046" y="1342"/>
                </a:lnTo>
                <a:lnTo>
                  <a:pt x="3048" y="1342"/>
                </a:lnTo>
                <a:lnTo>
                  <a:pt x="3051" y="1342"/>
                </a:lnTo>
                <a:lnTo>
                  <a:pt x="3053" y="1342"/>
                </a:lnTo>
                <a:lnTo>
                  <a:pt x="3056" y="1342"/>
                </a:lnTo>
                <a:lnTo>
                  <a:pt x="3058" y="1342"/>
                </a:lnTo>
                <a:lnTo>
                  <a:pt x="3061" y="1342"/>
                </a:lnTo>
                <a:lnTo>
                  <a:pt x="3064" y="1342"/>
                </a:lnTo>
                <a:lnTo>
                  <a:pt x="3066" y="1343"/>
                </a:lnTo>
                <a:lnTo>
                  <a:pt x="3069" y="1343"/>
                </a:lnTo>
                <a:lnTo>
                  <a:pt x="3071" y="1343"/>
                </a:lnTo>
                <a:lnTo>
                  <a:pt x="3074" y="1343"/>
                </a:lnTo>
                <a:lnTo>
                  <a:pt x="3076" y="1343"/>
                </a:lnTo>
                <a:lnTo>
                  <a:pt x="3079" y="1344"/>
                </a:lnTo>
                <a:lnTo>
                  <a:pt x="3081" y="1344"/>
                </a:lnTo>
                <a:lnTo>
                  <a:pt x="3084" y="1344"/>
                </a:lnTo>
                <a:lnTo>
                  <a:pt x="3087" y="1344"/>
                </a:lnTo>
                <a:lnTo>
                  <a:pt x="3089" y="1344"/>
                </a:lnTo>
                <a:lnTo>
                  <a:pt x="3092" y="1344"/>
                </a:lnTo>
                <a:lnTo>
                  <a:pt x="3094" y="1345"/>
                </a:lnTo>
                <a:lnTo>
                  <a:pt x="3097" y="1345"/>
                </a:lnTo>
                <a:lnTo>
                  <a:pt x="3099" y="1345"/>
                </a:lnTo>
                <a:lnTo>
                  <a:pt x="3102" y="1345"/>
                </a:lnTo>
                <a:lnTo>
                  <a:pt x="3104" y="1345"/>
                </a:lnTo>
              </a:path>
            </a:pathLst>
          </a:custGeom>
          <a:noFill/>
          <a:ln w="6350">
            <a:solidFill>
              <a:srgbClr val="1F0000"/>
            </a:solidFill>
            <a:prstDash val="solid"/>
            <a:round/>
            <a:headEnd/>
            <a:tailEnd/>
          </a:ln>
        </p:spPr>
        <p:txBody>
          <a:bodyPr/>
          <a:lstStyle/>
          <a:p>
            <a:endParaRPr lang="ja-JP" altLang="en-US"/>
          </a:p>
        </p:txBody>
      </p:sp>
      <p:sp>
        <p:nvSpPr>
          <p:cNvPr id="12326" name="Line 26"/>
          <p:cNvSpPr>
            <a:spLocks noChangeShapeType="1"/>
          </p:cNvSpPr>
          <p:nvPr/>
        </p:nvSpPr>
        <p:spPr bwMode="auto">
          <a:xfrm>
            <a:off x="536575" y="3405188"/>
            <a:ext cx="2719388" cy="0"/>
          </a:xfrm>
          <a:prstGeom prst="line">
            <a:avLst/>
          </a:prstGeom>
          <a:noFill/>
          <a:ln w="0">
            <a:solidFill>
              <a:srgbClr val="030000"/>
            </a:solidFill>
            <a:round/>
            <a:headEnd/>
            <a:tailEnd/>
          </a:ln>
        </p:spPr>
        <p:txBody>
          <a:bodyPr/>
          <a:lstStyle/>
          <a:p>
            <a:endParaRPr lang="ja-JP" altLang="en-US"/>
          </a:p>
        </p:txBody>
      </p:sp>
      <p:sp>
        <p:nvSpPr>
          <p:cNvPr id="12327" name="Line 27"/>
          <p:cNvSpPr>
            <a:spLocks noChangeShapeType="1"/>
          </p:cNvSpPr>
          <p:nvPr/>
        </p:nvSpPr>
        <p:spPr bwMode="auto">
          <a:xfrm>
            <a:off x="536575" y="3405188"/>
            <a:ext cx="0" cy="53975"/>
          </a:xfrm>
          <a:prstGeom prst="line">
            <a:avLst/>
          </a:prstGeom>
          <a:noFill/>
          <a:ln w="0">
            <a:solidFill>
              <a:srgbClr val="030000"/>
            </a:solidFill>
            <a:round/>
            <a:headEnd/>
            <a:tailEnd/>
          </a:ln>
        </p:spPr>
        <p:txBody>
          <a:bodyPr/>
          <a:lstStyle/>
          <a:p>
            <a:endParaRPr lang="ja-JP" altLang="en-US"/>
          </a:p>
        </p:txBody>
      </p:sp>
      <p:sp>
        <p:nvSpPr>
          <p:cNvPr id="12328" name="Rectangle 28"/>
          <p:cNvSpPr>
            <a:spLocks noChangeArrowheads="1"/>
          </p:cNvSpPr>
          <p:nvPr/>
        </p:nvSpPr>
        <p:spPr bwMode="auto">
          <a:xfrm>
            <a:off x="539750" y="3473450"/>
            <a:ext cx="635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0</a:t>
            </a:r>
            <a:endParaRPr lang="en-US" altLang="ja-JP" sz="900"/>
          </a:p>
        </p:txBody>
      </p:sp>
      <p:sp>
        <p:nvSpPr>
          <p:cNvPr id="12329" name="Line 29"/>
          <p:cNvSpPr>
            <a:spLocks noChangeShapeType="1"/>
          </p:cNvSpPr>
          <p:nvPr/>
        </p:nvSpPr>
        <p:spPr bwMode="auto">
          <a:xfrm>
            <a:off x="957263" y="3405188"/>
            <a:ext cx="0" cy="53975"/>
          </a:xfrm>
          <a:prstGeom prst="line">
            <a:avLst/>
          </a:prstGeom>
          <a:noFill/>
          <a:ln w="0">
            <a:solidFill>
              <a:srgbClr val="030000"/>
            </a:solidFill>
            <a:round/>
            <a:headEnd/>
            <a:tailEnd/>
          </a:ln>
        </p:spPr>
        <p:txBody>
          <a:bodyPr/>
          <a:lstStyle/>
          <a:p>
            <a:endParaRPr lang="ja-JP" altLang="en-US"/>
          </a:p>
        </p:txBody>
      </p:sp>
      <p:sp>
        <p:nvSpPr>
          <p:cNvPr id="12330" name="Rectangle 30"/>
          <p:cNvSpPr>
            <a:spLocks noChangeArrowheads="1"/>
          </p:cNvSpPr>
          <p:nvPr/>
        </p:nvSpPr>
        <p:spPr bwMode="auto">
          <a:xfrm>
            <a:off x="939800" y="3476625"/>
            <a:ext cx="635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5</a:t>
            </a:r>
            <a:endParaRPr lang="en-US" altLang="ja-JP" sz="900"/>
          </a:p>
        </p:txBody>
      </p:sp>
      <p:sp>
        <p:nvSpPr>
          <p:cNvPr id="12331" name="Line 31"/>
          <p:cNvSpPr>
            <a:spLocks noChangeShapeType="1"/>
          </p:cNvSpPr>
          <p:nvPr/>
        </p:nvSpPr>
        <p:spPr bwMode="auto">
          <a:xfrm>
            <a:off x="1376363" y="3405188"/>
            <a:ext cx="0" cy="53975"/>
          </a:xfrm>
          <a:prstGeom prst="line">
            <a:avLst/>
          </a:prstGeom>
          <a:noFill/>
          <a:ln w="0">
            <a:solidFill>
              <a:srgbClr val="030000"/>
            </a:solidFill>
            <a:round/>
            <a:headEnd/>
            <a:tailEnd/>
          </a:ln>
        </p:spPr>
        <p:txBody>
          <a:bodyPr/>
          <a:lstStyle/>
          <a:p>
            <a:endParaRPr lang="ja-JP" altLang="en-US"/>
          </a:p>
        </p:txBody>
      </p:sp>
      <p:sp>
        <p:nvSpPr>
          <p:cNvPr id="12332" name="Rectangle 32"/>
          <p:cNvSpPr>
            <a:spLocks noChangeArrowheads="1"/>
          </p:cNvSpPr>
          <p:nvPr/>
        </p:nvSpPr>
        <p:spPr bwMode="auto">
          <a:xfrm>
            <a:off x="1341438" y="3476625"/>
            <a:ext cx="114300" cy="122238"/>
          </a:xfrm>
          <a:prstGeom prst="rect">
            <a:avLst/>
          </a:prstGeom>
          <a:noFill/>
          <a:ln w="9525">
            <a:noFill/>
            <a:miter lim="800000"/>
            <a:headEnd/>
            <a:tailEnd/>
          </a:ln>
        </p:spPr>
        <p:txBody>
          <a:bodyPr wrap="none" lIns="0" tIns="0" rIns="0" bIns="0">
            <a:spAutoFit/>
          </a:bodyPr>
          <a:lstStyle/>
          <a:p>
            <a:pPr defTabSz="1279525"/>
            <a:r>
              <a:rPr lang="en-US" altLang="ja-JP" sz="800">
                <a:solidFill>
                  <a:srgbClr val="030000"/>
                </a:solidFill>
                <a:ea typeface="ＭＳ ゴシック" pitchFamily="49" charset="-128"/>
              </a:rPr>
              <a:t>10</a:t>
            </a:r>
            <a:endParaRPr lang="en-US" altLang="ja-JP" sz="800"/>
          </a:p>
        </p:txBody>
      </p:sp>
      <p:sp>
        <p:nvSpPr>
          <p:cNvPr id="12333" name="Line 33"/>
          <p:cNvSpPr>
            <a:spLocks noChangeShapeType="1"/>
          </p:cNvSpPr>
          <p:nvPr/>
        </p:nvSpPr>
        <p:spPr bwMode="auto">
          <a:xfrm>
            <a:off x="1800225" y="3405188"/>
            <a:ext cx="0" cy="53975"/>
          </a:xfrm>
          <a:prstGeom prst="line">
            <a:avLst/>
          </a:prstGeom>
          <a:noFill/>
          <a:ln w="0">
            <a:solidFill>
              <a:srgbClr val="030000"/>
            </a:solidFill>
            <a:round/>
            <a:headEnd/>
            <a:tailEnd/>
          </a:ln>
        </p:spPr>
        <p:txBody>
          <a:bodyPr/>
          <a:lstStyle/>
          <a:p>
            <a:endParaRPr lang="ja-JP" altLang="en-US"/>
          </a:p>
        </p:txBody>
      </p:sp>
      <p:sp>
        <p:nvSpPr>
          <p:cNvPr id="12334" name="Rectangle 34"/>
          <p:cNvSpPr>
            <a:spLocks noChangeArrowheads="1"/>
          </p:cNvSpPr>
          <p:nvPr/>
        </p:nvSpPr>
        <p:spPr bwMode="auto">
          <a:xfrm>
            <a:off x="1762125" y="3476625"/>
            <a:ext cx="1270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15</a:t>
            </a:r>
            <a:endParaRPr lang="en-US" altLang="ja-JP" sz="900"/>
          </a:p>
        </p:txBody>
      </p:sp>
      <p:sp>
        <p:nvSpPr>
          <p:cNvPr id="12335" name="Line 35"/>
          <p:cNvSpPr>
            <a:spLocks noChangeShapeType="1"/>
          </p:cNvSpPr>
          <p:nvPr/>
        </p:nvSpPr>
        <p:spPr bwMode="auto">
          <a:xfrm>
            <a:off x="2217738" y="3405188"/>
            <a:ext cx="0" cy="53975"/>
          </a:xfrm>
          <a:prstGeom prst="line">
            <a:avLst/>
          </a:prstGeom>
          <a:noFill/>
          <a:ln w="0">
            <a:solidFill>
              <a:srgbClr val="030000"/>
            </a:solidFill>
            <a:round/>
            <a:headEnd/>
            <a:tailEnd/>
          </a:ln>
        </p:spPr>
        <p:txBody>
          <a:bodyPr/>
          <a:lstStyle/>
          <a:p>
            <a:endParaRPr lang="ja-JP" altLang="en-US"/>
          </a:p>
        </p:txBody>
      </p:sp>
      <p:sp>
        <p:nvSpPr>
          <p:cNvPr id="12336" name="Rectangle 36"/>
          <p:cNvSpPr>
            <a:spLocks noChangeArrowheads="1"/>
          </p:cNvSpPr>
          <p:nvPr/>
        </p:nvSpPr>
        <p:spPr bwMode="auto">
          <a:xfrm>
            <a:off x="2182813" y="3476625"/>
            <a:ext cx="1270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20</a:t>
            </a:r>
            <a:endParaRPr lang="en-US" altLang="ja-JP" sz="900"/>
          </a:p>
        </p:txBody>
      </p:sp>
      <p:sp>
        <p:nvSpPr>
          <p:cNvPr id="12337" name="Line 37"/>
          <p:cNvSpPr>
            <a:spLocks noChangeShapeType="1"/>
          </p:cNvSpPr>
          <p:nvPr/>
        </p:nvSpPr>
        <p:spPr bwMode="auto">
          <a:xfrm>
            <a:off x="2640013" y="3405188"/>
            <a:ext cx="0" cy="53975"/>
          </a:xfrm>
          <a:prstGeom prst="line">
            <a:avLst/>
          </a:prstGeom>
          <a:noFill/>
          <a:ln w="0">
            <a:solidFill>
              <a:srgbClr val="030000"/>
            </a:solidFill>
            <a:round/>
            <a:headEnd/>
            <a:tailEnd/>
          </a:ln>
        </p:spPr>
        <p:txBody>
          <a:bodyPr/>
          <a:lstStyle/>
          <a:p>
            <a:endParaRPr lang="ja-JP" altLang="en-US"/>
          </a:p>
        </p:txBody>
      </p:sp>
      <p:sp>
        <p:nvSpPr>
          <p:cNvPr id="12338" name="Rectangle 38"/>
          <p:cNvSpPr>
            <a:spLocks noChangeArrowheads="1"/>
          </p:cNvSpPr>
          <p:nvPr/>
        </p:nvSpPr>
        <p:spPr bwMode="auto">
          <a:xfrm>
            <a:off x="2603500" y="3476625"/>
            <a:ext cx="127000" cy="136525"/>
          </a:xfrm>
          <a:prstGeom prst="rect">
            <a:avLst/>
          </a:prstGeom>
          <a:noFill/>
          <a:ln w="9525">
            <a:noFill/>
            <a:miter lim="800000"/>
            <a:headEnd/>
            <a:tailEnd/>
          </a:ln>
        </p:spPr>
        <p:txBody>
          <a:bodyPr wrap="none" lIns="0" tIns="0" rIns="0" bIns="0">
            <a:spAutoFit/>
          </a:bodyPr>
          <a:lstStyle/>
          <a:p>
            <a:pPr defTabSz="1279525"/>
            <a:r>
              <a:rPr lang="en-US" altLang="ja-JP" sz="900">
                <a:solidFill>
                  <a:srgbClr val="030000"/>
                </a:solidFill>
                <a:ea typeface="ＭＳ ゴシック" pitchFamily="49" charset="-128"/>
              </a:rPr>
              <a:t>25</a:t>
            </a:r>
            <a:endParaRPr lang="en-US" altLang="ja-JP" sz="900"/>
          </a:p>
        </p:txBody>
      </p:sp>
      <p:sp>
        <p:nvSpPr>
          <p:cNvPr id="12339" name="Line 39"/>
          <p:cNvSpPr>
            <a:spLocks noChangeShapeType="1"/>
          </p:cNvSpPr>
          <p:nvPr/>
        </p:nvSpPr>
        <p:spPr bwMode="auto">
          <a:xfrm>
            <a:off x="3060700" y="3405188"/>
            <a:ext cx="0" cy="53975"/>
          </a:xfrm>
          <a:prstGeom prst="line">
            <a:avLst/>
          </a:prstGeom>
          <a:noFill/>
          <a:ln w="0">
            <a:solidFill>
              <a:srgbClr val="030000"/>
            </a:solidFill>
            <a:round/>
            <a:headEnd/>
            <a:tailEnd/>
          </a:ln>
        </p:spPr>
        <p:txBody>
          <a:bodyPr/>
          <a:lstStyle/>
          <a:p>
            <a:endParaRPr lang="ja-JP" altLang="en-US"/>
          </a:p>
        </p:txBody>
      </p:sp>
      <p:sp>
        <p:nvSpPr>
          <p:cNvPr id="12340" name="Rectangle 40"/>
          <p:cNvSpPr>
            <a:spLocks noChangeArrowheads="1"/>
          </p:cNvSpPr>
          <p:nvPr/>
        </p:nvSpPr>
        <p:spPr bwMode="auto">
          <a:xfrm>
            <a:off x="3022600" y="3476625"/>
            <a:ext cx="169863" cy="136525"/>
          </a:xfrm>
          <a:prstGeom prst="rect">
            <a:avLst/>
          </a:prstGeom>
          <a:noFill/>
          <a:ln w="9525">
            <a:noFill/>
            <a:miter lim="800000"/>
            <a:headEnd/>
            <a:tailEnd/>
          </a:ln>
        </p:spPr>
        <p:txBody>
          <a:bodyPr lIns="0" tIns="0" rIns="0" bIns="0">
            <a:spAutoFit/>
          </a:bodyPr>
          <a:lstStyle/>
          <a:p>
            <a:pPr defTabSz="1279525"/>
            <a:r>
              <a:rPr lang="en-US" altLang="ja-JP" sz="900">
                <a:solidFill>
                  <a:srgbClr val="030000"/>
                </a:solidFill>
                <a:ea typeface="ＭＳ ゴシック" pitchFamily="49" charset="-128"/>
              </a:rPr>
              <a:t>30</a:t>
            </a:r>
            <a:endParaRPr lang="en-US" altLang="ja-JP" sz="900"/>
          </a:p>
        </p:txBody>
      </p:sp>
      <p:sp>
        <p:nvSpPr>
          <p:cNvPr id="12341" name="Rectangle 41"/>
          <p:cNvSpPr>
            <a:spLocks noChangeArrowheads="1"/>
          </p:cNvSpPr>
          <p:nvPr/>
        </p:nvSpPr>
        <p:spPr bwMode="auto">
          <a:xfrm>
            <a:off x="1476375" y="3592513"/>
            <a:ext cx="971550" cy="136525"/>
          </a:xfrm>
          <a:prstGeom prst="rect">
            <a:avLst/>
          </a:prstGeom>
          <a:noFill/>
          <a:ln w="9525">
            <a:noFill/>
            <a:miter lim="800000"/>
            <a:headEnd/>
            <a:tailEnd/>
          </a:ln>
        </p:spPr>
        <p:txBody>
          <a:bodyPr wrap="none" lIns="0" tIns="0" rIns="0" bIns="0">
            <a:spAutoFit/>
          </a:bodyPr>
          <a:lstStyle/>
          <a:p>
            <a:pPr algn="ctr" defTabSz="1279525">
              <a:spcBef>
                <a:spcPct val="50000"/>
              </a:spcBef>
            </a:pPr>
            <a:r>
              <a:rPr lang="en-US" altLang="ja-JP" sz="900"/>
              <a:t>retention time / min</a:t>
            </a:r>
            <a:endParaRPr lang="en-US" altLang="ja-JP" sz="900" b="1">
              <a:solidFill>
                <a:srgbClr val="030000"/>
              </a:solidFill>
              <a:latin typeface="ＭＳ ゴシック" pitchFamily="49" charset="-128"/>
              <a:ea typeface="ＭＳ ゴシック" pitchFamily="49" charset="-128"/>
            </a:endParaRPr>
          </a:p>
        </p:txBody>
      </p:sp>
      <p:sp>
        <p:nvSpPr>
          <p:cNvPr id="29739" name="Rectangle 43"/>
          <p:cNvSpPr>
            <a:spLocks noChangeArrowheads="1"/>
          </p:cNvSpPr>
          <p:nvPr/>
        </p:nvSpPr>
        <p:spPr bwMode="auto">
          <a:xfrm>
            <a:off x="338138" y="2071688"/>
            <a:ext cx="1679575" cy="517525"/>
          </a:xfrm>
          <a:prstGeom prst="rect">
            <a:avLst/>
          </a:prstGeom>
          <a:noFill/>
          <a:ln w="9525">
            <a:noFill/>
            <a:miter lim="800000"/>
            <a:headEnd/>
            <a:tailEnd/>
          </a:ln>
          <a:effectLst/>
        </p:spPr>
        <p:txBody>
          <a:bodyPr wrap="none">
            <a:spAutoFit/>
          </a:bodyPr>
          <a:lstStyle/>
          <a:p>
            <a:pPr defTabSz="957263">
              <a:defRPr/>
            </a:pPr>
            <a:r>
              <a:rPr lang="en-US" altLang="ja-JP" sz="1400" b="1">
                <a:effectLst>
                  <a:outerShdw blurRad="38100" dist="38100" dir="2700000" algn="tl">
                    <a:srgbClr val="C0C0C0"/>
                  </a:outerShdw>
                </a:effectLst>
              </a:rPr>
              <a:t>Conventional C18</a:t>
            </a:r>
          </a:p>
          <a:p>
            <a:pPr defTabSz="957263">
              <a:defRPr/>
            </a:pPr>
            <a:r>
              <a:rPr lang="en-US" altLang="ja-JP" sz="1400" b="1">
                <a:effectLst>
                  <a:outerShdw blurRad="38100" dist="38100" dir="2700000" algn="tl">
                    <a:srgbClr val="C0C0C0"/>
                  </a:outerShdw>
                </a:effectLst>
              </a:rPr>
              <a:t>%C:18%</a:t>
            </a:r>
          </a:p>
        </p:txBody>
      </p:sp>
      <p:sp>
        <p:nvSpPr>
          <p:cNvPr id="12343" name="Text Box 49"/>
          <p:cNvSpPr txBox="1">
            <a:spLocks noChangeArrowheads="1"/>
          </p:cNvSpPr>
          <p:nvPr/>
        </p:nvSpPr>
        <p:spPr bwMode="auto">
          <a:xfrm>
            <a:off x="2157413" y="2073275"/>
            <a:ext cx="198437" cy="225425"/>
          </a:xfrm>
          <a:prstGeom prst="rect">
            <a:avLst/>
          </a:prstGeom>
          <a:noFill/>
          <a:ln w="9525">
            <a:noFill/>
            <a:miter lim="800000"/>
            <a:headEnd/>
            <a:tailEnd/>
          </a:ln>
        </p:spPr>
        <p:txBody>
          <a:bodyPr lIns="18000" tIns="36000" rIns="18000" bIns="36000">
            <a:spAutoFit/>
          </a:bodyPr>
          <a:lstStyle/>
          <a:p>
            <a:pPr defTabSz="957263">
              <a:spcBef>
                <a:spcPct val="50000"/>
              </a:spcBef>
            </a:pPr>
            <a:r>
              <a:rPr lang="en-US" altLang="ja-JP" sz="1000"/>
              <a:t>1</a:t>
            </a:r>
          </a:p>
        </p:txBody>
      </p:sp>
      <p:sp>
        <p:nvSpPr>
          <p:cNvPr id="12344" name="Text Box 50"/>
          <p:cNvSpPr txBox="1">
            <a:spLocks noChangeArrowheads="1"/>
          </p:cNvSpPr>
          <p:nvPr/>
        </p:nvSpPr>
        <p:spPr bwMode="auto">
          <a:xfrm>
            <a:off x="2432050" y="2176463"/>
            <a:ext cx="398463" cy="225425"/>
          </a:xfrm>
          <a:prstGeom prst="rect">
            <a:avLst/>
          </a:prstGeom>
          <a:noFill/>
          <a:ln w="9525">
            <a:noFill/>
            <a:miter lim="800000"/>
            <a:headEnd/>
            <a:tailEnd/>
          </a:ln>
        </p:spPr>
        <p:txBody>
          <a:bodyPr lIns="18000" tIns="36000" rIns="18000" bIns="36000">
            <a:spAutoFit/>
          </a:bodyPr>
          <a:lstStyle/>
          <a:p>
            <a:pPr defTabSz="957263">
              <a:spcBef>
                <a:spcPct val="50000"/>
              </a:spcBef>
            </a:pPr>
            <a:r>
              <a:rPr lang="en-US" altLang="ja-JP" sz="1000"/>
              <a:t>2, 3</a:t>
            </a:r>
          </a:p>
        </p:txBody>
      </p:sp>
      <p:sp>
        <p:nvSpPr>
          <p:cNvPr id="12345" name="Text Box 51"/>
          <p:cNvSpPr txBox="1">
            <a:spLocks noChangeArrowheads="1"/>
          </p:cNvSpPr>
          <p:nvPr/>
        </p:nvSpPr>
        <p:spPr bwMode="auto">
          <a:xfrm>
            <a:off x="2876550" y="2501900"/>
            <a:ext cx="250825" cy="225425"/>
          </a:xfrm>
          <a:prstGeom prst="rect">
            <a:avLst/>
          </a:prstGeom>
          <a:noFill/>
          <a:ln w="9525">
            <a:noFill/>
            <a:miter lim="800000"/>
            <a:headEnd/>
            <a:tailEnd/>
          </a:ln>
        </p:spPr>
        <p:txBody>
          <a:bodyPr lIns="18000" tIns="36000" rIns="18000" bIns="36000">
            <a:spAutoFit/>
          </a:bodyPr>
          <a:lstStyle/>
          <a:p>
            <a:pPr defTabSz="957263">
              <a:spcBef>
                <a:spcPct val="50000"/>
              </a:spcBef>
            </a:pPr>
            <a:r>
              <a:rPr lang="en-US" altLang="ja-JP" sz="1000"/>
              <a:t>4</a:t>
            </a:r>
          </a:p>
        </p:txBody>
      </p:sp>
      <p:sp>
        <p:nvSpPr>
          <p:cNvPr id="12346" name="Text Box 52"/>
          <p:cNvSpPr txBox="1">
            <a:spLocks noChangeArrowheads="1"/>
          </p:cNvSpPr>
          <p:nvPr/>
        </p:nvSpPr>
        <p:spPr bwMode="auto">
          <a:xfrm>
            <a:off x="2438400" y="4940300"/>
            <a:ext cx="198438" cy="225425"/>
          </a:xfrm>
          <a:prstGeom prst="rect">
            <a:avLst/>
          </a:prstGeom>
          <a:noFill/>
          <a:ln w="9525">
            <a:noFill/>
            <a:miter lim="800000"/>
            <a:headEnd/>
            <a:tailEnd/>
          </a:ln>
        </p:spPr>
        <p:txBody>
          <a:bodyPr lIns="18000" tIns="36000" rIns="18000" bIns="36000">
            <a:spAutoFit/>
          </a:bodyPr>
          <a:lstStyle/>
          <a:p>
            <a:pPr defTabSz="957263">
              <a:spcBef>
                <a:spcPct val="50000"/>
              </a:spcBef>
            </a:pPr>
            <a:r>
              <a:rPr lang="en-US" altLang="ja-JP" sz="1000"/>
              <a:t>3</a:t>
            </a:r>
          </a:p>
        </p:txBody>
      </p:sp>
      <p:graphicFrame>
        <p:nvGraphicFramePr>
          <p:cNvPr id="12290" name="Object 53"/>
          <p:cNvGraphicFramePr>
            <a:graphicFrameLocks noChangeAspect="1"/>
          </p:cNvGraphicFramePr>
          <p:nvPr/>
        </p:nvGraphicFramePr>
        <p:xfrm>
          <a:off x="4297363" y="4799013"/>
          <a:ext cx="1573212" cy="501650"/>
        </p:xfrm>
        <a:graphic>
          <a:graphicData uri="http://schemas.openxmlformats.org/presentationml/2006/ole">
            <mc:AlternateContent xmlns:mc="http://schemas.openxmlformats.org/markup-compatibility/2006">
              <mc:Choice xmlns:v="urn:schemas-microsoft-com:vml" Requires="v">
                <p:oleObj spid="_x0000_s539788" name="ISIS/Draw Sketch" r:id="rId4" imgW="4181400" imgH="1171440" progId="ISISServer">
                  <p:embed/>
                </p:oleObj>
              </mc:Choice>
              <mc:Fallback>
                <p:oleObj name="ISIS/Draw Sketch" r:id="rId4" imgW="4181400" imgH="1171440" progId="ISISServer">
                  <p:embed/>
                  <p:pic>
                    <p:nvPicPr>
                      <p:cNvPr id="0" name="Object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7363" y="4799013"/>
                        <a:ext cx="1573212"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1" name="Object 54"/>
          <p:cNvGraphicFramePr>
            <a:graphicFrameLocks noChangeAspect="1"/>
          </p:cNvGraphicFramePr>
          <p:nvPr/>
        </p:nvGraphicFramePr>
        <p:xfrm>
          <a:off x="4302125" y="3571875"/>
          <a:ext cx="1574800" cy="409575"/>
        </p:xfrm>
        <a:graphic>
          <a:graphicData uri="http://schemas.openxmlformats.org/presentationml/2006/ole">
            <mc:AlternateContent xmlns:mc="http://schemas.openxmlformats.org/markup-compatibility/2006">
              <mc:Choice xmlns:v="urn:schemas-microsoft-com:vml" Requires="v">
                <p:oleObj spid="_x0000_s539789" name="ISIS/Draw Sketch" r:id="rId6" imgW="4181400" imgH="952200" progId="ISISServer">
                  <p:embed/>
                </p:oleObj>
              </mc:Choice>
              <mc:Fallback>
                <p:oleObj name="ISIS/Draw Sketch" r:id="rId6" imgW="4181400" imgH="952200" progId="ISISServer">
                  <p:embed/>
                  <p:pic>
                    <p:nvPicPr>
                      <p:cNvPr id="0" name="Object 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2125" y="3571875"/>
                        <a:ext cx="15748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2" name="Object 55"/>
          <p:cNvGraphicFramePr>
            <a:graphicFrameLocks noChangeAspect="1"/>
          </p:cNvGraphicFramePr>
          <p:nvPr/>
        </p:nvGraphicFramePr>
        <p:xfrm>
          <a:off x="4302125" y="4205288"/>
          <a:ext cx="1574800" cy="411162"/>
        </p:xfrm>
        <a:graphic>
          <a:graphicData uri="http://schemas.openxmlformats.org/presentationml/2006/ole">
            <mc:AlternateContent xmlns:mc="http://schemas.openxmlformats.org/markup-compatibility/2006">
              <mc:Choice xmlns:v="urn:schemas-microsoft-com:vml" Requires="v">
                <p:oleObj spid="_x0000_s539790" name="ISIS/Draw Sketch" r:id="rId8" imgW="4181400" imgH="952200" progId="ISISServer">
                  <p:embed/>
                </p:oleObj>
              </mc:Choice>
              <mc:Fallback>
                <p:oleObj name="ISIS/Draw Sketch" r:id="rId8" imgW="4181400" imgH="952200" progId="ISISServer">
                  <p:embed/>
                  <p:pic>
                    <p:nvPicPr>
                      <p:cNvPr id="0" name="Object 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2125" y="4205288"/>
                        <a:ext cx="15748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3" name="Object 56"/>
          <p:cNvGraphicFramePr>
            <a:graphicFrameLocks noChangeAspect="1"/>
          </p:cNvGraphicFramePr>
          <p:nvPr/>
        </p:nvGraphicFramePr>
        <p:xfrm>
          <a:off x="4316413" y="5516563"/>
          <a:ext cx="1570037" cy="496887"/>
        </p:xfrm>
        <a:graphic>
          <a:graphicData uri="http://schemas.openxmlformats.org/presentationml/2006/ole">
            <mc:AlternateContent xmlns:mc="http://schemas.openxmlformats.org/markup-compatibility/2006">
              <mc:Choice xmlns:v="urn:schemas-microsoft-com:vml" Requires="v">
                <p:oleObj spid="_x0000_s539791" name="ISIS/Draw Sketch" r:id="rId10" imgW="4181400" imgH="1171440" progId="ISISServer">
                  <p:embed/>
                </p:oleObj>
              </mc:Choice>
              <mc:Fallback>
                <p:oleObj name="ISIS/Draw Sketch" r:id="rId10" imgW="4181400" imgH="1171440" progId="ISISServer">
                  <p:embed/>
                  <p:pic>
                    <p:nvPicPr>
                      <p:cNvPr id="0" name="Object 5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6413" y="5516563"/>
                        <a:ext cx="1570037"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80"/>
          <p:cNvGrpSpPr>
            <a:grpSpLocks/>
          </p:cNvGrpSpPr>
          <p:nvPr/>
        </p:nvGrpSpPr>
        <p:grpSpPr bwMode="auto">
          <a:xfrm>
            <a:off x="6475413" y="2157413"/>
            <a:ext cx="2249487" cy="1169987"/>
            <a:chOff x="4126" y="2851"/>
            <a:chExt cx="1417" cy="737"/>
          </a:xfrm>
        </p:grpSpPr>
        <p:graphicFrame>
          <p:nvGraphicFramePr>
            <p:cNvPr id="12295" name="Object 60"/>
            <p:cNvGraphicFramePr>
              <a:graphicFrameLocks noChangeAspect="1"/>
            </p:cNvGraphicFramePr>
            <p:nvPr/>
          </p:nvGraphicFramePr>
          <p:xfrm>
            <a:off x="4226" y="2915"/>
            <a:ext cx="1203" cy="518"/>
          </p:xfrm>
          <a:graphic>
            <a:graphicData uri="http://schemas.openxmlformats.org/presentationml/2006/ole">
              <mc:AlternateContent xmlns:mc="http://schemas.openxmlformats.org/markup-compatibility/2006">
                <mc:Choice xmlns:v="urn:schemas-microsoft-com:vml" Requires="v">
                  <p:oleObj spid="_x0000_s539792" name="ISIS/Draw Sketch" r:id="rId12" imgW="5114880" imgH="2199960" progId="ISISServer">
                    <p:embed/>
                  </p:oleObj>
                </mc:Choice>
                <mc:Fallback>
                  <p:oleObj name="ISIS/Draw Sketch" r:id="rId12" imgW="5114880" imgH="2199960" progId="ISISServer">
                    <p:embed/>
                    <p:pic>
                      <p:nvPicPr>
                        <p:cNvPr id="0" name="Object 6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26" y="2915"/>
                          <a:ext cx="120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57" name="Rectangle 64"/>
            <p:cNvSpPr>
              <a:spLocks noChangeArrowheads="1"/>
            </p:cNvSpPr>
            <p:nvPr/>
          </p:nvSpPr>
          <p:spPr bwMode="auto">
            <a:xfrm>
              <a:off x="4126" y="3409"/>
              <a:ext cx="1417" cy="179"/>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2358" name="Oval 69"/>
            <p:cNvSpPr>
              <a:spLocks noChangeArrowheads="1"/>
            </p:cNvSpPr>
            <p:nvPr/>
          </p:nvSpPr>
          <p:spPr bwMode="auto">
            <a:xfrm>
              <a:off x="4874" y="2851"/>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59" name="Oval 70"/>
            <p:cNvSpPr>
              <a:spLocks noChangeArrowheads="1"/>
            </p:cNvSpPr>
            <p:nvPr/>
          </p:nvSpPr>
          <p:spPr bwMode="auto">
            <a:xfrm>
              <a:off x="5271" y="2859"/>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60" name="Oval 71"/>
            <p:cNvSpPr>
              <a:spLocks noChangeArrowheads="1"/>
            </p:cNvSpPr>
            <p:nvPr/>
          </p:nvSpPr>
          <p:spPr bwMode="auto">
            <a:xfrm>
              <a:off x="4563" y="2884"/>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61" name="Oval 72"/>
            <p:cNvSpPr>
              <a:spLocks noChangeArrowheads="1"/>
            </p:cNvSpPr>
            <p:nvPr/>
          </p:nvSpPr>
          <p:spPr bwMode="auto">
            <a:xfrm>
              <a:off x="4282" y="2854"/>
              <a:ext cx="56" cy="85"/>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aphicFrame>
        <p:nvGraphicFramePr>
          <p:cNvPr id="12294" name="Object 62"/>
          <p:cNvGraphicFramePr>
            <a:graphicFrameLocks noGrp="1" noChangeAspect="1"/>
          </p:cNvGraphicFramePr>
          <p:nvPr>
            <p:ph sz="half" idx="2"/>
          </p:nvPr>
        </p:nvGraphicFramePr>
        <p:xfrm>
          <a:off x="6692900" y="4471988"/>
          <a:ext cx="2014538" cy="836612"/>
        </p:xfrm>
        <a:graphic>
          <a:graphicData uri="http://schemas.openxmlformats.org/presentationml/2006/ole">
            <mc:AlternateContent xmlns:mc="http://schemas.openxmlformats.org/markup-compatibility/2006">
              <mc:Choice xmlns:v="urn:schemas-microsoft-com:vml" Requires="v">
                <p:oleObj spid="_x0000_s539793" name="ISIS/Draw Sketch" r:id="rId14" imgW="5829120" imgH="2124000" progId="ISISServer">
                  <p:embed/>
                </p:oleObj>
              </mc:Choice>
              <mc:Fallback>
                <p:oleObj name="ISIS/Draw Sketch" r:id="rId14" imgW="5829120" imgH="2124000" progId="ISISServer">
                  <p:embed/>
                  <p:pic>
                    <p:nvPicPr>
                      <p:cNvPr id="0" name="Object 6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92900" y="4471988"/>
                        <a:ext cx="2014538" cy="83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48" name="Rectangle 65"/>
          <p:cNvSpPr>
            <a:spLocks noChangeArrowheads="1"/>
          </p:cNvSpPr>
          <p:nvPr/>
        </p:nvSpPr>
        <p:spPr bwMode="auto">
          <a:xfrm>
            <a:off x="6465888" y="5299075"/>
            <a:ext cx="2249487" cy="284163"/>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2349" name="Oval 75"/>
          <p:cNvSpPr>
            <a:spLocks noChangeArrowheads="1"/>
          </p:cNvSpPr>
          <p:nvPr/>
        </p:nvSpPr>
        <p:spPr bwMode="auto">
          <a:xfrm>
            <a:off x="8013700" y="4337050"/>
            <a:ext cx="88900" cy="134938"/>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50" name="Oval 76"/>
          <p:cNvSpPr>
            <a:spLocks noChangeArrowheads="1"/>
          </p:cNvSpPr>
          <p:nvPr/>
        </p:nvSpPr>
        <p:spPr bwMode="auto">
          <a:xfrm>
            <a:off x="8418513" y="4319588"/>
            <a:ext cx="88900" cy="134937"/>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51" name="Oval 77"/>
          <p:cNvSpPr>
            <a:spLocks noChangeArrowheads="1"/>
          </p:cNvSpPr>
          <p:nvPr/>
        </p:nvSpPr>
        <p:spPr bwMode="auto">
          <a:xfrm>
            <a:off x="7399338" y="4341813"/>
            <a:ext cx="88900" cy="134937"/>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52" name="Oval 78"/>
          <p:cNvSpPr>
            <a:spLocks noChangeArrowheads="1"/>
          </p:cNvSpPr>
          <p:nvPr/>
        </p:nvSpPr>
        <p:spPr bwMode="auto">
          <a:xfrm>
            <a:off x="6818313" y="4281488"/>
            <a:ext cx="88900" cy="134937"/>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53" name="Text Box 81"/>
          <p:cNvSpPr txBox="1">
            <a:spLocks noChangeArrowheads="1"/>
          </p:cNvSpPr>
          <p:nvPr/>
        </p:nvSpPr>
        <p:spPr bwMode="auto">
          <a:xfrm>
            <a:off x="6489291" y="5832475"/>
            <a:ext cx="2654710" cy="461665"/>
          </a:xfrm>
          <a:prstGeom prst="rect">
            <a:avLst/>
          </a:prstGeom>
          <a:noFill/>
          <a:ln w="9525">
            <a:noFill/>
            <a:miter lim="800000"/>
            <a:headEnd/>
            <a:tailEnd/>
          </a:ln>
        </p:spPr>
        <p:txBody>
          <a:bodyPr wrap="square">
            <a:spAutoFit/>
          </a:bodyPr>
          <a:lstStyle/>
          <a:p>
            <a:pPr>
              <a:spcBef>
                <a:spcPct val="50000"/>
              </a:spcBef>
            </a:pPr>
            <a:r>
              <a:rPr lang="ja-JP" altLang="en-US" dirty="0"/>
              <a:t>固定相容量は同じ</a:t>
            </a:r>
          </a:p>
        </p:txBody>
      </p:sp>
      <p:sp>
        <p:nvSpPr>
          <p:cNvPr id="12354" name="Text Box 82"/>
          <p:cNvSpPr txBox="1">
            <a:spLocks noChangeArrowheads="1"/>
          </p:cNvSpPr>
          <p:nvPr/>
        </p:nvSpPr>
        <p:spPr bwMode="auto">
          <a:xfrm>
            <a:off x="6548438" y="3744913"/>
            <a:ext cx="1035050" cy="400110"/>
          </a:xfrm>
          <a:prstGeom prst="rect">
            <a:avLst/>
          </a:prstGeom>
          <a:noFill/>
          <a:ln w="9525">
            <a:noFill/>
            <a:miter lim="800000"/>
            <a:headEnd/>
            <a:tailEnd/>
          </a:ln>
        </p:spPr>
        <p:txBody>
          <a:bodyPr>
            <a:spAutoFit/>
          </a:bodyPr>
          <a:lstStyle/>
          <a:p>
            <a:pPr>
              <a:spcBef>
                <a:spcPct val="50000"/>
              </a:spcBef>
            </a:pPr>
            <a:r>
              <a:rPr lang="en-US" altLang="ja-JP" sz="2000" b="1" dirty="0"/>
              <a:t>C28</a:t>
            </a:r>
          </a:p>
        </p:txBody>
      </p:sp>
      <p:sp>
        <p:nvSpPr>
          <p:cNvPr id="12355" name="Text Box 83"/>
          <p:cNvSpPr txBox="1">
            <a:spLocks noChangeArrowheads="1"/>
          </p:cNvSpPr>
          <p:nvPr/>
        </p:nvSpPr>
        <p:spPr bwMode="auto">
          <a:xfrm>
            <a:off x="6496050" y="1668463"/>
            <a:ext cx="1035050" cy="400110"/>
          </a:xfrm>
          <a:prstGeom prst="rect">
            <a:avLst/>
          </a:prstGeom>
          <a:noFill/>
          <a:ln w="9525">
            <a:noFill/>
            <a:miter lim="800000"/>
            <a:headEnd/>
            <a:tailEnd/>
          </a:ln>
        </p:spPr>
        <p:txBody>
          <a:bodyPr>
            <a:spAutoFit/>
          </a:bodyPr>
          <a:lstStyle/>
          <a:p>
            <a:pPr>
              <a:spcBef>
                <a:spcPct val="50000"/>
              </a:spcBef>
            </a:pPr>
            <a:r>
              <a:rPr lang="en-US" altLang="ja-JP" sz="2000" b="1" dirty="0"/>
              <a:t>C18</a:t>
            </a:r>
          </a:p>
        </p:txBody>
      </p:sp>
    </p:spTree>
  </p:cSld>
  <p:clrMapOvr>
    <a:masterClrMapping/>
  </p:clrMapOvr>
  <p:transition>
    <p:pull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スライド番号プレースホルダ 6"/>
          <p:cNvSpPr>
            <a:spLocks noGrp="1"/>
          </p:cNvSpPr>
          <p:nvPr>
            <p:ph type="sldNum" sz="quarter" idx="12"/>
          </p:nvPr>
        </p:nvSpPr>
        <p:spPr>
          <a:noFill/>
        </p:spPr>
        <p:txBody>
          <a:bodyPr/>
          <a:lstStyle/>
          <a:p>
            <a:fld id="{4B7F48F4-5729-4880-B7B8-0984DC8F1311}" type="slidenum">
              <a:rPr lang="en-US" altLang="ja-JP" smtClean="0"/>
              <a:pPr/>
              <a:t>48</a:t>
            </a:fld>
            <a:endParaRPr lang="en-US" altLang="ja-JP" smtClean="0"/>
          </a:p>
        </p:txBody>
      </p:sp>
      <p:sp>
        <p:nvSpPr>
          <p:cNvPr id="13318" name="Rectangle 20135"/>
          <p:cNvSpPr>
            <a:spLocks noGrp="1" noChangeArrowheads="1"/>
          </p:cNvSpPr>
          <p:nvPr>
            <p:ph type="title"/>
          </p:nvPr>
        </p:nvSpPr>
        <p:spPr>
          <a:xfrm>
            <a:off x="339212" y="494379"/>
            <a:ext cx="8480323" cy="1143000"/>
          </a:xfrm>
        </p:spPr>
        <p:txBody>
          <a:bodyPr/>
          <a:lstStyle/>
          <a:p>
            <a:pPr eaLnBrk="1" hangingPunct="1"/>
            <a:r>
              <a:rPr lang="ja-JP" altLang="en-US" sz="3200" dirty="0" smtClean="0"/>
              <a:t>炭素含有量の同じ</a:t>
            </a:r>
            <a:r>
              <a:rPr lang="en-US" altLang="ja-JP" sz="3200" dirty="0" smtClean="0"/>
              <a:t>C28</a:t>
            </a:r>
            <a:r>
              <a:rPr lang="ja-JP" altLang="en-US" sz="3200" dirty="0" smtClean="0"/>
              <a:t>と</a:t>
            </a:r>
            <a:r>
              <a:rPr lang="en-US" altLang="ja-JP" sz="3200" dirty="0" smtClean="0"/>
              <a:t>C18</a:t>
            </a:r>
            <a:r>
              <a:rPr lang="ja-JP" altLang="en-US" sz="3200" dirty="0" smtClean="0"/>
              <a:t>でもアセトニトリル・クロロホルム移動相条件では保持は変わる</a:t>
            </a:r>
          </a:p>
        </p:txBody>
      </p:sp>
      <p:graphicFrame>
        <p:nvGraphicFramePr>
          <p:cNvPr id="13314" name="Object 20131"/>
          <p:cNvGraphicFramePr>
            <a:graphicFrameLocks noGrp="1" noChangeAspect="1"/>
          </p:cNvGraphicFramePr>
          <p:nvPr>
            <p:ph sz="half" idx="1"/>
          </p:nvPr>
        </p:nvGraphicFramePr>
        <p:xfrm>
          <a:off x="6777038" y="3984625"/>
          <a:ext cx="1244600" cy="1752600"/>
        </p:xfrm>
        <a:graphic>
          <a:graphicData uri="http://schemas.openxmlformats.org/presentationml/2006/ole">
            <mc:AlternateContent xmlns:mc="http://schemas.openxmlformats.org/markup-compatibility/2006">
              <mc:Choice xmlns:v="urn:schemas-microsoft-com:vml" Requires="v">
                <p:oleObj spid="_x0000_s540743" name="ISIS/Draw Sketch" r:id="rId4" imgW="4476600" imgH="6305400" progId="ISISServer">
                  <p:embed/>
                </p:oleObj>
              </mc:Choice>
              <mc:Fallback>
                <p:oleObj name="ISIS/Draw Sketch" r:id="rId4" imgW="4476600" imgH="6305400" progId="ISISServer">
                  <p:embed/>
                  <p:pic>
                    <p:nvPicPr>
                      <p:cNvPr id="0" name="Object 201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038" y="3984625"/>
                        <a:ext cx="1244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20170"/>
          <p:cNvGrpSpPr>
            <a:grpSpLocks/>
          </p:cNvGrpSpPr>
          <p:nvPr/>
        </p:nvGrpSpPr>
        <p:grpSpPr bwMode="auto">
          <a:xfrm>
            <a:off x="284163" y="1809750"/>
            <a:ext cx="5761038" cy="4346575"/>
            <a:chOff x="179" y="1140"/>
            <a:chExt cx="3629" cy="2738"/>
          </a:xfrm>
        </p:grpSpPr>
        <p:graphicFrame>
          <p:nvGraphicFramePr>
            <p:cNvPr id="13316" name="Object 17"/>
            <p:cNvGraphicFramePr>
              <a:graphicFrameLocks noChangeAspect="1"/>
            </p:cNvGraphicFramePr>
            <p:nvPr/>
          </p:nvGraphicFramePr>
          <p:xfrm>
            <a:off x="180" y="1140"/>
            <a:ext cx="2196" cy="2738"/>
          </p:xfrm>
          <a:graphic>
            <a:graphicData uri="http://schemas.openxmlformats.org/presentationml/2006/ole">
              <mc:AlternateContent xmlns:mc="http://schemas.openxmlformats.org/markup-compatibility/2006">
                <mc:Choice xmlns:v="urn:schemas-microsoft-com:vml" Requires="v">
                  <p:oleObj spid="_x0000_s540744" name="グラフ" r:id="rId7" imgW="4781702" imgH="4914900" progId="Excel.Sheet.8">
                    <p:embed/>
                  </p:oleObj>
                </mc:Choice>
                <mc:Fallback>
                  <p:oleObj name="グラフ" r:id="rId7" imgW="4781702" imgH="4914900" progId="Excel.Sheet.8">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 y="1140"/>
                          <a:ext cx="2196" cy="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51" name="Rectangle 18"/>
            <p:cNvSpPr>
              <a:spLocks noChangeArrowheads="1"/>
            </p:cNvSpPr>
            <p:nvPr/>
          </p:nvSpPr>
          <p:spPr bwMode="auto">
            <a:xfrm>
              <a:off x="2271" y="1711"/>
              <a:ext cx="1529" cy="1619"/>
            </a:xfrm>
            <a:prstGeom prst="rect">
              <a:avLst/>
            </a:prstGeom>
            <a:noFill/>
            <a:ln w="9525" algn="ctr">
              <a:noFill/>
              <a:miter lim="800000"/>
              <a:headEnd/>
              <a:tailEnd/>
            </a:ln>
          </p:spPr>
          <p:txBody>
            <a:bodyPr>
              <a:spAutoFit/>
            </a:bodyPr>
            <a:lstStyle/>
            <a:p>
              <a:pPr defTabSz="957263">
                <a:spcBef>
                  <a:spcPct val="50000"/>
                </a:spcBef>
              </a:pPr>
              <a:r>
                <a:rPr lang="en-US" altLang="ja-JP" sz="1400">
                  <a:latin typeface="Century Gothic" pitchFamily="34" charset="0"/>
                  <a:ea typeface="HG丸ｺﾞｼｯｸM-PRO" pitchFamily="50" charset="-128"/>
                </a:rPr>
                <a:t>Column size: 4.6x250 mm</a:t>
              </a:r>
            </a:p>
            <a:p>
              <a:pPr defTabSz="957263">
                <a:spcBef>
                  <a:spcPct val="50000"/>
                </a:spcBef>
              </a:pPr>
              <a:r>
                <a:rPr lang="en-US" altLang="ja-JP" sz="1400">
                  <a:latin typeface="Century Gothic" pitchFamily="34" charset="0"/>
                  <a:ea typeface="HG丸ｺﾞｼｯｸM-PRO" pitchFamily="50" charset="-128"/>
                </a:rPr>
                <a:t>Mobile phase: </a:t>
              </a:r>
            </a:p>
            <a:p>
              <a:pPr defTabSz="957263">
                <a:spcBef>
                  <a:spcPct val="50000"/>
                </a:spcBef>
              </a:pPr>
              <a:r>
                <a:rPr lang="en-US" altLang="ja-JP" sz="1400">
                  <a:latin typeface="Century Gothic" pitchFamily="34" charset="0"/>
                  <a:ea typeface="HG丸ｺﾞｼｯｸM-PRO" pitchFamily="50" charset="-128"/>
                </a:rPr>
                <a:t>  CH</a:t>
              </a:r>
              <a:r>
                <a:rPr lang="en-US" altLang="ja-JP" sz="1400" baseline="-25000">
                  <a:latin typeface="Century Gothic" pitchFamily="34" charset="0"/>
                  <a:ea typeface="HG丸ｺﾞｼｯｸM-PRO" pitchFamily="50" charset="-128"/>
                </a:rPr>
                <a:t>3</a:t>
              </a:r>
              <a:r>
                <a:rPr lang="en-US" altLang="ja-JP" sz="1400">
                  <a:latin typeface="Century Gothic" pitchFamily="34" charset="0"/>
                  <a:ea typeface="HG丸ｺﾞｼｯｸM-PRO" pitchFamily="50" charset="-128"/>
                </a:rPr>
                <a:t>CN/CHCl</a:t>
              </a:r>
              <a:r>
                <a:rPr lang="en-US" altLang="ja-JP" sz="1400" baseline="-25000">
                  <a:latin typeface="Century Gothic" pitchFamily="34" charset="0"/>
                  <a:ea typeface="HG丸ｺﾞｼｯｸM-PRO" pitchFamily="50" charset="-128"/>
                </a:rPr>
                <a:t>3</a:t>
              </a:r>
              <a:r>
                <a:rPr lang="en-US" altLang="ja-JP" sz="1400">
                  <a:latin typeface="Century Gothic" pitchFamily="34" charset="0"/>
                </a:rPr>
                <a:t>=(80:20)</a:t>
              </a:r>
              <a:endParaRPr lang="en-US" altLang="ja-JP" sz="1400" baseline="-25000">
                <a:latin typeface="Century Gothic" pitchFamily="34" charset="0"/>
                <a:ea typeface="HG丸ｺﾞｼｯｸM-PRO" pitchFamily="50" charset="-128"/>
              </a:endParaRPr>
            </a:p>
            <a:p>
              <a:pPr defTabSz="957263">
                <a:spcBef>
                  <a:spcPct val="50000"/>
                </a:spcBef>
              </a:pPr>
              <a:r>
                <a:rPr lang="en-US" altLang="ja-JP" sz="1400">
                  <a:latin typeface="Century Gothic" pitchFamily="34" charset="0"/>
                  <a:ea typeface="HG丸ｺﾞｼｯｸM-PRO" pitchFamily="50" charset="-128"/>
                </a:rPr>
                <a:t>Flow rate: 1.0 mL/min</a:t>
              </a:r>
            </a:p>
            <a:p>
              <a:pPr defTabSz="957263">
                <a:spcBef>
                  <a:spcPct val="50000"/>
                </a:spcBef>
              </a:pPr>
              <a:r>
                <a:rPr lang="en-US" altLang="ja-JP" sz="1400">
                  <a:latin typeface="Century Gothic" pitchFamily="34" charset="0"/>
                  <a:ea typeface="HG丸ｺﾞｼｯｸM-PRO" pitchFamily="50" charset="-128"/>
                </a:rPr>
                <a:t>Temperature: 30 ºC</a:t>
              </a:r>
            </a:p>
            <a:p>
              <a:pPr defTabSz="957263">
                <a:spcBef>
                  <a:spcPct val="50000"/>
                </a:spcBef>
              </a:pPr>
              <a:r>
                <a:rPr lang="en-US" altLang="ja-JP" sz="1400">
                  <a:latin typeface="Century Gothic" pitchFamily="34" charset="0"/>
                  <a:ea typeface="HG丸ｺﾞｼｯｸM-PRO" pitchFamily="50" charset="-128"/>
                </a:rPr>
                <a:t>Detection: UV @450nm</a:t>
              </a:r>
            </a:p>
            <a:p>
              <a:pPr defTabSz="957263">
                <a:spcBef>
                  <a:spcPct val="50000"/>
                </a:spcBef>
              </a:pPr>
              <a:r>
                <a:rPr lang="en-US" altLang="ja-JP" sz="1400">
                  <a:latin typeface="Century Gothic" pitchFamily="34" charset="0"/>
                  <a:ea typeface="HG丸ｺﾞｼｯｸM-PRO" pitchFamily="50" charset="-128"/>
                </a:rPr>
                <a:t>Sample: 1=</a:t>
              </a:r>
              <a:r>
                <a:rPr lang="en-US" altLang="ja-JP" sz="1400">
                  <a:latin typeface="Symbol" pitchFamily="18" charset="2"/>
                  <a:ea typeface="HG丸ｺﾞｼｯｸM-PRO" pitchFamily="50" charset="-128"/>
                </a:rPr>
                <a:t>a</a:t>
              </a:r>
              <a:r>
                <a:rPr lang="en-US" altLang="ja-JP" sz="1400">
                  <a:latin typeface="Century Gothic" pitchFamily="34" charset="0"/>
                  <a:ea typeface="HG丸ｺﾞｼｯｸM-PRO" pitchFamily="50" charset="-128"/>
                </a:rPr>
                <a:t>-Carotene</a:t>
              </a:r>
            </a:p>
            <a:p>
              <a:pPr defTabSz="957263">
                <a:spcBef>
                  <a:spcPct val="50000"/>
                </a:spcBef>
              </a:pPr>
              <a:r>
                <a:rPr lang="en-US" altLang="ja-JP" sz="1400">
                  <a:latin typeface="Century Gothic" pitchFamily="34" charset="0"/>
                  <a:ea typeface="HG丸ｺﾞｼｯｸM-PRO" pitchFamily="50" charset="-128"/>
                </a:rPr>
                <a:t>               2=</a:t>
              </a:r>
              <a:r>
                <a:rPr lang="en-US" altLang="ja-JP" sz="1400">
                  <a:latin typeface="Symbol" pitchFamily="18" charset="2"/>
                  <a:ea typeface="HG丸ｺﾞｼｯｸM-PRO" pitchFamily="50" charset="-128"/>
                </a:rPr>
                <a:t>b</a:t>
              </a:r>
              <a:r>
                <a:rPr lang="en-US" altLang="ja-JP" sz="1400">
                  <a:latin typeface="Century Gothic" pitchFamily="34" charset="0"/>
                  <a:ea typeface="HG丸ｺﾞｼｯｸM-PRO" pitchFamily="50" charset="-128"/>
                </a:rPr>
                <a:t>-Carotene</a:t>
              </a:r>
            </a:p>
          </p:txBody>
        </p:sp>
        <p:sp>
          <p:nvSpPr>
            <p:cNvPr id="13352" name="Rectangle 19"/>
            <p:cNvSpPr>
              <a:spLocks noChangeArrowheads="1"/>
            </p:cNvSpPr>
            <p:nvPr/>
          </p:nvSpPr>
          <p:spPr bwMode="auto">
            <a:xfrm>
              <a:off x="201" y="1284"/>
              <a:ext cx="3607" cy="2594"/>
            </a:xfrm>
            <a:prstGeom prst="rect">
              <a:avLst/>
            </a:prstGeom>
            <a:noFill/>
            <a:ln w="38100" cmpd="dbl" algn="ctr">
              <a:solidFill>
                <a:schemeClr val="tx1"/>
              </a:solidFill>
              <a:miter lim="800000"/>
              <a:headEnd/>
              <a:tailEnd/>
            </a:ln>
          </p:spPr>
          <p:txBody>
            <a:bodyPr anchor="ctr">
              <a:spAutoFit/>
            </a:bodyPr>
            <a:lstStyle/>
            <a:p>
              <a:endParaRPr lang="ja-JP" altLang="en-US"/>
            </a:p>
          </p:txBody>
        </p:sp>
        <p:sp>
          <p:nvSpPr>
            <p:cNvPr id="34836" name="Rectangle 20"/>
            <p:cNvSpPr>
              <a:spLocks noChangeArrowheads="1"/>
            </p:cNvSpPr>
            <p:nvPr/>
          </p:nvSpPr>
          <p:spPr bwMode="auto">
            <a:xfrm>
              <a:off x="265" y="2974"/>
              <a:ext cx="1491" cy="194"/>
            </a:xfrm>
            <a:prstGeom prst="rect">
              <a:avLst/>
            </a:prstGeom>
            <a:noFill/>
            <a:ln w="9525">
              <a:noFill/>
              <a:miter lim="800000"/>
              <a:headEnd/>
              <a:tailEnd/>
            </a:ln>
            <a:effectLst/>
          </p:spPr>
          <p:txBody>
            <a:bodyPr wrap="square">
              <a:spAutoFit/>
            </a:bodyPr>
            <a:lstStyle/>
            <a:p>
              <a:pPr defTabSz="957263">
                <a:defRPr/>
              </a:pPr>
              <a:r>
                <a:rPr lang="en-US" altLang="ja-JP" sz="1400" b="1" dirty="0">
                  <a:solidFill>
                    <a:srgbClr val="000099"/>
                  </a:solidFill>
                  <a:effectLst>
                    <a:outerShdw blurRad="38100" dist="38100" dir="2700000" algn="tl">
                      <a:srgbClr val="C0C0C0"/>
                    </a:outerShdw>
                  </a:effectLst>
                </a:rPr>
                <a:t>Sunrise C28</a:t>
              </a:r>
              <a:r>
                <a:rPr lang="ja-JP" altLang="en-US" sz="1400" b="1" dirty="0">
                  <a:solidFill>
                    <a:srgbClr val="000099"/>
                  </a:solidFill>
                  <a:effectLst>
                    <a:outerShdw blurRad="38100" dist="38100" dir="2700000" algn="tl">
                      <a:srgbClr val="C0C0C0"/>
                    </a:outerShdw>
                  </a:effectLst>
                </a:rPr>
                <a:t>　</a:t>
              </a:r>
              <a:r>
                <a:rPr lang="en-US" altLang="ja-JP" sz="1400" b="1" dirty="0">
                  <a:solidFill>
                    <a:srgbClr val="000099"/>
                  </a:solidFill>
                  <a:effectLst>
                    <a:outerShdw blurRad="38100" dist="38100" dir="2700000" algn="tl">
                      <a:srgbClr val="C0C0C0"/>
                    </a:outerShdw>
                  </a:effectLst>
                </a:rPr>
                <a:t>%C:18%</a:t>
              </a:r>
            </a:p>
          </p:txBody>
        </p:sp>
        <p:sp>
          <p:nvSpPr>
            <p:cNvPr id="34837" name="Rectangle 21"/>
            <p:cNvSpPr>
              <a:spLocks noChangeArrowheads="1"/>
            </p:cNvSpPr>
            <p:nvPr/>
          </p:nvSpPr>
          <p:spPr bwMode="auto">
            <a:xfrm>
              <a:off x="179" y="2370"/>
              <a:ext cx="897" cy="326"/>
            </a:xfrm>
            <a:prstGeom prst="rect">
              <a:avLst/>
            </a:prstGeom>
            <a:noFill/>
            <a:ln w="9525">
              <a:noFill/>
              <a:miter lim="800000"/>
              <a:headEnd/>
              <a:tailEnd/>
            </a:ln>
            <a:effectLst/>
          </p:spPr>
          <p:txBody>
            <a:bodyPr wrap="none">
              <a:spAutoFit/>
            </a:bodyPr>
            <a:lstStyle/>
            <a:p>
              <a:pPr defTabSz="957263">
                <a:defRPr/>
              </a:pPr>
              <a:r>
                <a:rPr lang="en-US" altLang="ja-JP" sz="1400" b="1" dirty="0">
                  <a:effectLst>
                    <a:outerShdw blurRad="38100" dist="38100" dir="2700000" algn="tl">
                      <a:srgbClr val="C0C0C0"/>
                    </a:outerShdw>
                  </a:effectLst>
                </a:rPr>
                <a:t>Conventional</a:t>
              </a:r>
              <a:r>
                <a:rPr lang="ja-JP" altLang="en-US" sz="1400" b="1" dirty="0">
                  <a:effectLst>
                    <a:outerShdw blurRad="38100" dist="38100" dir="2700000" algn="tl">
                      <a:srgbClr val="C0C0C0"/>
                    </a:outerShdw>
                  </a:effectLst>
                </a:rPr>
                <a:t>　</a:t>
              </a:r>
            </a:p>
            <a:p>
              <a:pPr defTabSz="957263">
                <a:defRPr/>
              </a:pPr>
              <a:r>
                <a:rPr lang="en-US" altLang="ja-JP" sz="1400" b="1" dirty="0">
                  <a:effectLst>
                    <a:outerShdw blurRad="38100" dist="38100" dir="2700000" algn="tl">
                      <a:srgbClr val="C0C0C0"/>
                    </a:outerShdw>
                  </a:effectLst>
                </a:rPr>
                <a:t>C18</a:t>
              </a:r>
              <a:r>
                <a:rPr lang="ja-JP" altLang="en-US" sz="1400" b="1" dirty="0">
                  <a:effectLst>
                    <a:outerShdw blurRad="38100" dist="38100" dir="2700000" algn="tl">
                      <a:srgbClr val="C0C0C0"/>
                    </a:outerShdw>
                  </a:effectLst>
                </a:rPr>
                <a:t>　</a:t>
              </a:r>
              <a:r>
                <a:rPr lang="en-US" altLang="ja-JP" sz="1400" b="1" dirty="0">
                  <a:effectLst>
                    <a:outerShdw blurRad="38100" dist="38100" dir="2700000" algn="tl">
                      <a:srgbClr val="C0C0C0"/>
                    </a:outerShdw>
                  </a:effectLst>
                </a:rPr>
                <a:t>%C:18%</a:t>
              </a:r>
            </a:p>
          </p:txBody>
        </p:sp>
        <p:sp>
          <p:nvSpPr>
            <p:cNvPr id="13355" name="Text Box 22"/>
            <p:cNvSpPr txBox="1">
              <a:spLocks noChangeArrowheads="1"/>
            </p:cNvSpPr>
            <p:nvPr/>
          </p:nvSpPr>
          <p:spPr bwMode="auto">
            <a:xfrm>
              <a:off x="912" y="1417"/>
              <a:ext cx="273" cy="192"/>
            </a:xfrm>
            <a:prstGeom prst="rect">
              <a:avLst/>
            </a:prstGeom>
            <a:noFill/>
            <a:ln w="9525" algn="ctr">
              <a:noFill/>
              <a:miter lim="800000"/>
              <a:headEnd/>
              <a:tailEnd/>
            </a:ln>
          </p:spPr>
          <p:txBody>
            <a:bodyPr>
              <a:spAutoFit/>
            </a:bodyPr>
            <a:lstStyle/>
            <a:p>
              <a:pPr defTabSz="957263">
                <a:spcBef>
                  <a:spcPct val="50000"/>
                </a:spcBef>
              </a:pPr>
              <a:r>
                <a:rPr lang="en-US" altLang="ja-JP" sz="1400">
                  <a:ea typeface="HG丸ｺﾞｼｯｸM-PRO" pitchFamily="50" charset="-128"/>
                </a:rPr>
                <a:t>1</a:t>
              </a:r>
            </a:p>
          </p:txBody>
        </p:sp>
        <p:sp>
          <p:nvSpPr>
            <p:cNvPr id="13356" name="Text Box 23"/>
            <p:cNvSpPr txBox="1">
              <a:spLocks noChangeArrowheads="1"/>
            </p:cNvSpPr>
            <p:nvPr/>
          </p:nvSpPr>
          <p:spPr bwMode="auto">
            <a:xfrm>
              <a:off x="1645" y="1379"/>
              <a:ext cx="273" cy="192"/>
            </a:xfrm>
            <a:prstGeom prst="rect">
              <a:avLst/>
            </a:prstGeom>
            <a:noFill/>
            <a:ln w="9525" algn="ctr">
              <a:noFill/>
              <a:miter lim="800000"/>
              <a:headEnd/>
              <a:tailEnd/>
            </a:ln>
          </p:spPr>
          <p:txBody>
            <a:bodyPr>
              <a:spAutoFit/>
            </a:bodyPr>
            <a:lstStyle/>
            <a:p>
              <a:pPr defTabSz="957263">
                <a:spcBef>
                  <a:spcPct val="50000"/>
                </a:spcBef>
              </a:pPr>
              <a:r>
                <a:rPr lang="en-US" altLang="ja-JP" sz="1400">
                  <a:ea typeface="HG丸ｺﾞｼｯｸM-PRO" pitchFamily="50" charset="-128"/>
                </a:rPr>
                <a:t>1</a:t>
              </a:r>
            </a:p>
          </p:txBody>
        </p:sp>
        <p:sp>
          <p:nvSpPr>
            <p:cNvPr id="13357" name="Text Box 24"/>
            <p:cNvSpPr txBox="1">
              <a:spLocks noChangeArrowheads="1"/>
            </p:cNvSpPr>
            <p:nvPr/>
          </p:nvSpPr>
          <p:spPr bwMode="auto">
            <a:xfrm>
              <a:off x="1057" y="1367"/>
              <a:ext cx="273" cy="192"/>
            </a:xfrm>
            <a:prstGeom prst="rect">
              <a:avLst/>
            </a:prstGeom>
            <a:noFill/>
            <a:ln w="9525" algn="ctr">
              <a:noFill/>
              <a:miter lim="800000"/>
              <a:headEnd/>
              <a:tailEnd/>
            </a:ln>
          </p:spPr>
          <p:txBody>
            <a:bodyPr>
              <a:spAutoFit/>
            </a:bodyPr>
            <a:lstStyle/>
            <a:p>
              <a:pPr defTabSz="957263">
                <a:spcBef>
                  <a:spcPct val="50000"/>
                </a:spcBef>
              </a:pPr>
              <a:r>
                <a:rPr lang="en-US" altLang="ja-JP" sz="1400">
                  <a:ea typeface="HG丸ｺﾞｼｯｸM-PRO" pitchFamily="50" charset="-128"/>
                </a:rPr>
                <a:t>2</a:t>
              </a:r>
            </a:p>
          </p:txBody>
        </p:sp>
        <p:sp>
          <p:nvSpPr>
            <p:cNvPr id="13358" name="Text Box 25"/>
            <p:cNvSpPr txBox="1">
              <a:spLocks noChangeArrowheads="1"/>
            </p:cNvSpPr>
            <p:nvPr/>
          </p:nvSpPr>
          <p:spPr bwMode="auto">
            <a:xfrm>
              <a:off x="1935" y="1338"/>
              <a:ext cx="273" cy="192"/>
            </a:xfrm>
            <a:prstGeom prst="rect">
              <a:avLst/>
            </a:prstGeom>
            <a:noFill/>
            <a:ln w="9525" algn="ctr">
              <a:noFill/>
              <a:miter lim="800000"/>
              <a:headEnd/>
              <a:tailEnd/>
            </a:ln>
          </p:spPr>
          <p:txBody>
            <a:bodyPr>
              <a:spAutoFit/>
            </a:bodyPr>
            <a:lstStyle/>
            <a:p>
              <a:pPr defTabSz="957263">
                <a:spcBef>
                  <a:spcPct val="50000"/>
                </a:spcBef>
              </a:pPr>
              <a:r>
                <a:rPr lang="en-US" altLang="ja-JP" sz="1400">
                  <a:ea typeface="HG丸ｺﾞｼｯｸM-PRO" pitchFamily="50" charset="-128"/>
                </a:rPr>
                <a:t>2</a:t>
              </a:r>
            </a:p>
          </p:txBody>
        </p:sp>
      </p:grpSp>
      <p:graphicFrame>
        <p:nvGraphicFramePr>
          <p:cNvPr id="13315" name="Object 20134"/>
          <p:cNvGraphicFramePr>
            <a:graphicFrameLocks noGrp="1" noChangeAspect="1"/>
          </p:cNvGraphicFramePr>
          <p:nvPr>
            <p:ph sz="half" idx="2"/>
          </p:nvPr>
        </p:nvGraphicFramePr>
        <p:xfrm>
          <a:off x="6777038" y="2206625"/>
          <a:ext cx="1084262" cy="1068388"/>
        </p:xfrm>
        <a:graphic>
          <a:graphicData uri="http://schemas.openxmlformats.org/presentationml/2006/ole">
            <mc:AlternateContent xmlns:mc="http://schemas.openxmlformats.org/markup-compatibility/2006">
              <mc:Choice xmlns:v="urn:schemas-microsoft-com:vml" Requires="v">
                <p:oleObj spid="_x0000_s540745" name="ISIS/Draw Sketch" r:id="rId9" imgW="4181400" imgH="4124160" progId="ISISServer">
                  <p:embed/>
                </p:oleObj>
              </mc:Choice>
              <mc:Fallback>
                <p:oleObj name="ISIS/Draw Sketch" r:id="rId9" imgW="4181400" imgH="4124160" progId="ISISServer">
                  <p:embed/>
                  <p:pic>
                    <p:nvPicPr>
                      <p:cNvPr id="0" name="Object 201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7038" y="2206625"/>
                        <a:ext cx="1084262"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0" name="Rectangle 20139"/>
          <p:cNvSpPr>
            <a:spLocks noChangeArrowheads="1"/>
          </p:cNvSpPr>
          <p:nvPr/>
        </p:nvSpPr>
        <p:spPr bwMode="auto">
          <a:xfrm>
            <a:off x="6518275" y="3259138"/>
            <a:ext cx="1755775" cy="179387"/>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3321" name="Oval 20140"/>
          <p:cNvSpPr>
            <a:spLocks noChangeArrowheads="1"/>
          </p:cNvSpPr>
          <p:nvPr/>
        </p:nvSpPr>
        <p:spPr bwMode="auto">
          <a:xfrm>
            <a:off x="6958013" y="4654550"/>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22" name="Oval 20141"/>
          <p:cNvSpPr>
            <a:spLocks noChangeArrowheads="1"/>
          </p:cNvSpPr>
          <p:nvPr/>
        </p:nvSpPr>
        <p:spPr bwMode="auto">
          <a:xfrm>
            <a:off x="6956425" y="2163763"/>
            <a:ext cx="88900" cy="134937"/>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13323" name="Oval 20142"/>
          <p:cNvSpPr>
            <a:spLocks noChangeArrowheads="1"/>
          </p:cNvSpPr>
          <p:nvPr/>
        </p:nvSpPr>
        <p:spPr bwMode="auto">
          <a:xfrm>
            <a:off x="7708900" y="3971925"/>
            <a:ext cx="88900" cy="134938"/>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13324" name="Oval 20143"/>
          <p:cNvSpPr>
            <a:spLocks noChangeArrowheads="1"/>
          </p:cNvSpPr>
          <p:nvPr/>
        </p:nvSpPr>
        <p:spPr bwMode="auto">
          <a:xfrm>
            <a:off x="6991350" y="3800475"/>
            <a:ext cx="88900" cy="134938"/>
          </a:xfrm>
          <a:prstGeom prst="ellipse">
            <a:avLst/>
          </a:prstGeom>
          <a:solidFill>
            <a:srgbClr val="FF9900"/>
          </a:solidFill>
          <a:ln w="9525">
            <a:solidFill>
              <a:schemeClr val="tx1"/>
            </a:solidFill>
            <a:round/>
            <a:headEnd/>
            <a:tailEnd/>
          </a:ln>
        </p:spPr>
        <p:txBody>
          <a:bodyPr wrap="none" anchor="ctr"/>
          <a:lstStyle/>
          <a:p>
            <a:endParaRPr lang="ja-JP" altLang="en-US"/>
          </a:p>
        </p:txBody>
      </p:sp>
      <p:sp>
        <p:nvSpPr>
          <p:cNvPr id="13325" name="Rectangle 20145"/>
          <p:cNvSpPr>
            <a:spLocks noChangeArrowheads="1"/>
          </p:cNvSpPr>
          <p:nvPr/>
        </p:nvSpPr>
        <p:spPr bwMode="auto">
          <a:xfrm>
            <a:off x="6570663" y="5678488"/>
            <a:ext cx="1755775" cy="179387"/>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3326" name="Oval 20146"/>
          <p:cNvSpPr>
            <a:spLocks noChangeArrowheads="1"/>
          </p:cNvSpPr>
          <p:nvPr/>
        </p:nvSpPr>
        <p:spPr bwMode="auto">
          <a:xfrm>
            <a:off x="6543675" y="4179888"/>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27" name="Oval 20147"/>
          <p:cNvSpPr>
            <a:spLocks noChangeArrowheads="1"/>
          </p:cNvSpPr>
          <p:nvPr/>
        </p:nvSpPr>
        <p:spPr bwMode="auto">
          <a:xfrm>
            <a:off x="7897813" y="2897188"/>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28" name="Oval 20148"/>
          <p:cNvSpPr>
            <a:spLocks noChangeArrowheads="1"/>
          </p:cNvSpPr>
          <p:nvPr/>
        </p:nvSpPr>
        <p:spPr bwMode="auto">
          <a:xfrm>
            <a:off x="6978650" y="5365750"/>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29" name="Oval 20149"/>
          <p:cNvSpPr>
            <a:spLocks noChangeArrowheads="1"/>
          </p:cNvSpPr>
          <p:nvPr/>
        </p:nvSpPr>
        <p:spPr bwMode="auto">
          <a:xfrm>
            <a:off x="8066088" y="4802188"/>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30" name="Oval 20150"/>
          <p:cNvSpPr>
            <a:spLocks noChangeArrowheads="1"/>
          </p:cNvSpPr>
          <p:nvPr/>
        </p:nvSpPr>
        <p:spPr bwMode="auto">
          <a:xfrm>
            <a:off x="8054975" y="5226050"/>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31" name="Oval 20151"/>
          <p:cNvSpPr>
            <a:spLocks noChangeArrowheads="1"/>
          </p:cNvSpPr>
          <p:nvPr/>
        </p:nvSpPr>
        <p:spPr bwMode="auto">
          <a:xfrm>
            <a:off x="6940550" y="4246563"/>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32" name="Oval 20152"/>
          <p:cNvSpPr>
            <a:spLocks noChangeArrowheads="1"/>
          </p:cNvSpPr>
          <p:nvPr/>
        </p:nvSpPr>
        <p:spPr bwMode="auto">
          <a:xfrm>
            <a:off x="7488238" y="4386263"/>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33" name="Oval 20153"/>
          <p:cNvSpPr>
            <a:spLocks noChangeArrowheads="1"/>
          </p:cNvSpPr>
          <p:nvPr/>
        </p:nvSpPr>
        <p:spPr bwMode="auto">
          <a:xfrm>
            <a:off x="7494588" y="5021263"/>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34" name="Oval 20154"/>
          <p:cNvSpPr>
            <a:spLocks noChangeArrowheads="1"/>
          </p:cNvSpPr>
          <p:nvPr/>
        </p:nvSpPr>
        <p:spPr bwMode="auto">
          <a:xfrm>
            <a:off x="7586663" y="2568575"/>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35" name="Oval 20155"/>
          <p:cNvSpPr>
            <a:spLocks noChangeArrowheads="1"/>
          </p:cNvSpPr>
          <p:nvPr/>
        </p:nvSpPr>
        <p:spPr bwMode="auto">
          <a:xfrm>
            <a:off x="6543675" y="5214938"/>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36" name="Oval 20156"/>
          <p:cNvSpPr>
            <a:spLocks noChangeArrowheads="1"/>
          </p:cNvSpPr>
          <p:nvPr/>
        </p:nvSpPr>
        <p:spPr bwMode="auto">
          <a:xfrm>
            <a:off x="8062913" y="4111625"/>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37" name="Oval 20157"/>
          <p:cNvSpPr>
            <a:spLocks noChangeArrowheads="1"/>
          </p:cNvSpPr>
          <p:nvPr/>
        </p:nvSpPr>
        <p:spPr bwMode="auto">
          <a:xfrm>
            <a:off x="6904038" y="2603500"/>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38" name="Oval 20158"/>
          <p:cNvSpPr>
            <a:spLocks noChangeArrowheads="1"/>
          </p:cNvSpPr>
          <p:nvPr/>
        </p:nvSpPr>
        <p:spPr bwMode="auto">
          <a:xfrm>
            <a:off x="6581775" y="2911475"/>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39" name="Oval 20159"/>
          <p:cNvSpPr>
            <a:spLocks noChangeArrowheads="1"/>
          </p:cNvSpPr>
          <p:nvPr/>
        </p:nvSpPr>
        <p:spPr bwMode="auto">
          <a:xfrm>
            <a:off x="7245350" y="2900363"/>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40" name="Text Box 20160"/>
          <p:cNvSpPr txBox="1">
            <a:spLocks noChangeArrowheads="1"/>
          </p:cNvSpPr>
          <p:nvPr/>
        </p:nvSpPr>
        <p:spPr bwMode="auto">
          <a:xfrm>
            <a:off x="6282813" y="6014064"/>
            <a:ext cx="2607187" cy="461665"/>
          </a:xfrm>
          <a:prstGeom prst="rect">
            <a:avLst/>
          </a:prstGeom>
          <a:noFill/>
          <a:ln w="9525">
            <a:noFill/>
            <a:miter lim="800000"/>
            <a:headEnd/>
            <a:tailEnd/>
          </a:ln>
        </p:spPr>
        <p:txBody>
          <a:bodyPr wrap="square">
            <a:spAutoFit/>
          </a:bodyPr>
          <a:lstStyle/>
          <a:p>
            <a:pPr>
              <a:spcBef>
                <a:spcPct val="50000"/>
              </a:spcBef>
            </a:pPr>
            <a:r>
              <a:rPr lang="ja-JP" altLang="en-US" dirty="0"/>
              <a:t>固定相容量は</a:t>
            </a:r>
            <a:r>
              <a:rPr lang="en-US" altLang="ja-JP" dirty="0"/>
              <a:t>2</a:t>
            </a:r>
            <a:r>
              <a:rPr lang="ja-JP" altLang="en-US" dirty="0"/>
              <a:t>倍</a:t>
            </a:r>
          </a:p>
        </p:txBody>
      </p:sp>
      <p:sp>
        <p:nvSpPr>
          <p:cNvPr id="13341" name="Text Box 20161"/>
          <p:cNvSpPr txBox="1">
            <a:spLocks noChangeArrowheads="1"/>
          </p:cNvSpPr>
          <p:nvPr/>
        </p:nvSpPr>
        <p:spPr bwMode="auto">
          <a:xfrm>
            <a:off x="6338888" y="3551238"/>
            <a:ext cx="1035050" cy="400110"/>
          </a:xfrm>
          <a:prstGeom prst="rect">
            <a:avLst/>
          </a:prstGeom>
          <a:noFill/>
          <a:ln w="9525">
            <a:noFill/>
            <a:miter lim="800000"/>
            <a:headEnd/>
            <a:tailEnd/>
          </a:ln>
        </p:spPr>
        <p:txBody>
          <a:bodyPr>
            <a:spAutoFit/>
          </a:bodyPr>
          <a:lstStyle/>
          <a:p>
            <a:pPr>
              <a:spcBef>
                <a:spcPct val="50000"/>
              </a:spcBef>
            </a:pPr>
            <a:r>
              <a:rPr lang="en-US" altLang="ja-JP" sz="2000" b="1" dirty="0"/>
              <a:t>C28</a:t>
            </a:r>
          </a:p>
        </p:txBody>
      </p:sp>
      <p:sp>
        <p:nvSpPr>
          <p:cNvPr id="13342" name="Text Box 20162"/>
          <p:cNvSpPr txBox="1">
            <a:spLocks noChangeArrowheads="1"/>
          </p:cNvSpPr>
          <p:nvPr/>
        </p:nvSpPr>
        <p:spPr bwMode="auto">
          <a:xfrm>
            <a:off x="6326188" y="1754188"/>
            <a:ext cx="1035050" cy="400110"/>
          </a:xfrm>
          <a:prstGeom prst="rect">
            <a:avLst/>
          </a:prstGeom>
          <a:noFill/>
          <a:ln w="9525">
            <a:noFill/>
            <a:miter lim="800000"/>
            <a:headEnd/>
            <a:tailEnd/>
          </a:ln>
        </p:spPr>
        <p:txBody>
          <a:bodyPr>
            <a:spAutoFit/>
          </a:bodyPr>
          <a:lstStyle/>
          <a:p>
            <a:pPr>
              <a:spcBef>
                <a:spcPct val="50000"/>
              </a:spcBef>
            </a:pPr>
            <a:r>
              <a:rPr lang="en-US" altLang="ja-JP" sz="2000" b="1" dirty="0"/>
              <a:t>C18</a:t>
            </a:r>
          </a:p>
        </p:txBody>
      </p:sp>
      <p:sp>
        <p:nvSpPr>
          <p:cNvPr id="13343" name="Oval 20163"/>
          <p:cNvSpPr>
            <a:spLocks noChangeArrowheads="1"/>
          </p:cNvSpPr>
          <p:nvPr/>
        </p:nvSpPr>
        <p:spPr bwMode="auto">
          <a:xfrm>
            <a:off x="7704138" y="4678363"/>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44" name="Oval 20164"/>
          <p:cNvSpPr>
            <a:spLocks noChangeArrowheads="1"/>
          </p:cNvSpPr>
          <p:nvPr/>
        </p:nvSpPr>
        <p:spPr bwMode="auto">
          <a:xfrm>
            <a:off x="7124700" y="5029200"/>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45" name="Oval 20165"/>
          <p:cNvSpPr>
            <a:spLocks noChangeArrowheads="1"/>
          </p:cNvSpPr>
          <p:nvPr/>
        </p:nvSpPr>
        <p:spPr bwMode="auto">
          <a:xfrm>
            <a:off x="7670800" y="5380038"/>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46" name="Oval 20166"/>
          <p:cNvSpPr>
            <a:spLocks noChangeArrowheads="1"/>
          </p:cNvSpPr>
          <p:nvPr/>
        </p:nvSpPr>
        <p:spPr bwMode="auto">
          <a:xfrm>
            <a:off x="6523038" y="4800600"/>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47" name="Oval 20167"/>
          <p:cNvSpPr>
            <a:spLocks noChangeArrowheads="1"/>
          </p:cNvSpPr>
          <p:nvPr/>
        </p:nvSpPr>
        <p:spPr bwMode="auto">
          <a:xfrm>
            <a:off x="7864475" y="2333625"/>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48" name="Oval 20168"/>
          <p:cNvSpPr>
            <a:spLocks noChangeArrowheads="1"/>
          </p:cNvSpPr>
          <p:nvPr/>
        </p:nvSpPr>
        <p:spPr bwMode="auto">
          <a:xfrm>
            <a:off x="7251700" y="2303463"/>
            <a:ext cx="163513"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
        <p:nvSpPr>
          <p:cNvPr id="13349" name="Oval 20169"/>
          <p:cNvSpPr>
            <a:spLocks noChangeArrowheads="1"/>
          </p:cNvSpPr>
          <p:nvPr/>
        </p:nvSpPr>
        <p:spPr bwMode="auto">
          <a:xfrm>
            <a:off x="6538913" y="2355850"/>
            <a:ext cx="163512" cy="180975"/>
          </a:xfrm>
          <a:prstGeom prst="ellipse">
            <a:avLst/>
          </a:prstGeom>
          <a:solidFill>
            <a:srgbClr val="CC0066"/>
          </a:solidFill>
          <a:ln w="9525">
            <a:solidFill>
              <a:schemeClr val="tx1"/>
            </a:solidFill>
            <a:round/>
            <a:headEnd/>
            <a:tailEnd/>
          </a:ln>
        </p:spPr>
        <p:txBody>
          <a:bodyPr wrap="none" anchor="ctr"/>
          <a:lstStyle/>
          <a:p>
            <a:endParaRPr lang="ja-JP" altLang="en-US"/>
          </a:p>
        </p:txBody>
      </p:sp>
    </p:spTree>
  </p:cSld>
  <p:clrMapOvr>
    <a:masterClrMapping/>
  </p:clrMapOvr>
  <p:transition>
    <p:pull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番号プレースホルダ 4"/>
          <p:cNvSpPr>
            <a:spLocks noGrp="1"/>
          </p:cNvSpPr>
          <p:nvPr>
            <p:ph type="sldNum" sz="quarter" idx="12"/>
          </p:nvPr>
        </p:nvSpPr>
        <p:spPr>
          <a:noFill/>
        </p:spPr>
        <p:txBody>
          <a:bodyPr/>
          <a:lstStyle/>
          <a:p>
            <a:fld id="{B91002E6-70C4-4E3B-8BA7-929E28AA002C}" type="slidenum">
              <a:rPr lang="en-US" altLang="ja-JP" smtClean="0"/>
              <a:pPr/>
              <a:t>49</a:t>
            </a:fld>
            <a:endParaRPr lang="en-US" altLang="ja-JP" smtClean="0"/>
          </a:p>
        </p:txBody>
      </p:sp>
      <p:sp>
        <p:nvSpPr>
          <p:cNvPr id="33795" name="Rectangle 2"/>
          <p:cNvSpPr>
            <a:spLocks noGrp="1" noChangeArrowheads="1"/>
          </p:cNvSpPr>
          <p:nvPr>
            <p:ph type="title"/>
          </p:nvPr>
        </p:nvSpPr>
        <p:spPr>
          <a:xfrm>
            <a:off x="774700" y="363538"/>
            <a:ext cx="7467600" cy="1143000"/>
          </a:xfrm>
        </p:spPr>
        <p:txBody>
          <a:bodyPr/>
          <a:lstStyle/>
          <a:p>
            <a:pPr eaLnBrk="1" hangingPunct="1"/>
            <a:r>
              <a:rPr lang="ja-JP" altLang="en-US" sz="3600" dirty="0" smtClean="0"/>
              <a:t>メタノール・水移動相におけるアミルベンゼンとフェノールの保持</a:t>
            </a:r>
          </a:p>
        </p:txBody>
      </p:sp>
      <p:sp>
        <p:nvSpPr>
          <p:cNvPr id="33796" name="Text Box 6"/>
          <p:cNvSpPr txBox="1">
            <a:spLocks noChangeArrowheads="1"/>
          </p:cNvSpPr>
          <p:nvPr/>
        </p:nvSpPr>
        <p:spPr bwMode="auto">
          <a:xfrm>
            <a:off x="1831975" y="1781175"/>
            <a:ext cx="1333500" cy="228600"/>
          </a:xfrm>
          <a:prstGeom prst="rect">
            <a:avLst/>
          </a:prstGeom>
          <a:noFill/>
          <a:ln w="9525">
            <a:noFill/>
            <a:miter lim="800000"/>
            <a:headEnd/>
            <a:tailEnd/>
          </a:ln>
        </p:spPr>
        <p:txBody>
          <a:bodyPr>
            <a:spAutoFit/>
          </a:bodyPr>
          <a:lstStyle/>
          <a:p>
            <a:pPr defTabSz="1014413">
              <a:spcBef>
                <a:spcPct val="50000"/>
              </a:spcBef>
            </a:pPr>
            <a:endParaRPr lang="ja-JP" altLang="ja-JP" sz="900" i="1">
              <a:solidFill>
                <a:srgbClr val="CC0000"/>
              </a:solidFill>
            </a:endParaRPr>
          </a:p>
        </p:txBody>
      </p:sp>
      <p:grpSp>
        <p:nvGrpSpPr>
          <p:cNvPr id="2" name="Group 262"/>
          <p:cNvGrpSpPr>
            <a:grpSpLocks/>
          </p:cNvGrpSpPr>
          <p:nvPr/>
        </p:nvGrpSpPr>
        <p:grpSpPr bwMode="auto">
          <a:xfrm>
            <a:off x="506414" y="2047876"/>
            <a:ext cx="3960811" cy="4260851"/>
            <a:chOff x="319" y="1290"/>
            <a:chExt cx="2495" cy="2684"/>
          </a:xfrm>
        </p:grpSpPr>
        <p:sp>
          <p:nvSpPr>
            <p:cNvPr id="33945" name="Text Box 112"/>
            <p:cNvSpPr txBox="1">
              <a:spLocks noChangeArrowheads="1"/>
            </p:cNvSpPr>
            <p:nvPr/>
          </p:nvSpPr>
          <p:spPr bwMode="auto">
            <a:xfrm>
              <a:off x="1016" y="2174"/>
              <a:ext cx="215" cy="135"/>
            </a:xfrm>
            <a:prstGeom prst="rect">
              <a:avLst/>
            </a:prstGeom>
            <a:noFill/>
            <a:ln w="9525">
              <a:noFill/>
              <a:miter lim="800000"/>
              <a:headEnd/>
              <a:tailEnd/>
            </a:ln>
          </p:spPr>
          <p:txBody>
            <a:bodyPr>
              <a:spAutoFit/>
            </a:bodyPr>
            <a:lstStyle/>
            <a:p>
              <a:pPr defTabSz="1014413">
                <a:spcBef>
                  <a:spcPct val="50000"/>
                </a:spcBef>
              </a:pPr>
              <a:r>
                <a:rPr lang="en-US" altLang="ja-JP" sz="800" dirty="0">
                  <a:latin typeface="Century Gothic" pitchFamily="34" charset="0"/>
                </a:rPr>
                <a:t>7</a:t>
              </a:r>
            </a:p>
          </p:txBody>
        </p:sp>
        <p:sp>
          <p:nvSpPr>
            <p:cNvPr id="33947" name="Text Box 114"/>
            <p:cNvSpPr txBox="1">
              <a:spLocks noChangeArrowheads="1"/>
            </p:cNvSpPr>
            <p:nvPr/>
          </p:nvSpPr>
          <p:spPr bwMode="auto">
            <a:xfrm>
              <a:off x="881" y="2214"/>
              <a:ext cx="206" cy="136"/>
            </a:xfrm>
            <a:prstGeom prst="rect">
              <a:avLst/>
            </a:prstGeom>
            <a:noFill/>
            <a:ln w="9525">
              <a:noFill/>
              <a:miter lim="800000"/>
              <a:headEnd/>
              <a:tailEnd/>
            </a:ln>
          </p:spPr>
          <p:txBody>
            <a:bodyPr wrap="square">
              <a:spAutoFit/>
            </a:bodyPr>
            <a:lstStyle/>
            <a:p>
              <a:pPr defTabSz="1014413">
                <a:spcBef>
                  <a:spcPct val="50000"/>
                </a:spcBef>
              </a:pPr>
              <a:r>
                <a:rPr lang="en-US" altLang="ja-JP" sz="800">
                  <a:latin typeface="Century Gothic" pitchFamily="34" charset="0"/>
                </a:rPr>
                <a:t>5</a:t>
              </a:r>
            </a:p>
          </p:txBody>
        </p:sp>
        <p:grpSp>
          <p:nvGrpSpPr>
            <p:cNvPr id="3" name="Group 261"/>
            <p:cNvGrpSpPr>
              <a:grpSpLocks/>
            </p:cNvGrpSpPr>
            <p:nvPr/>
          </p:nvGrpSpPr>
          <p:grpSpPr bwMode="auto">
            <a:xfrm>
              <a:off x="436" y="1298"/>
              <a:ext cx="2378" cy="460"/>
              <a:chOff x="436" y="1298"/>
              <a:chExt cx="2378" cy="460"/>
            </a:xfrm>
          </p:grpSpPr>
          <p:grpSp>
            <p:nvGrpSpPr>
              <p:cNvPr id="4" name="Group 256"/>
              <p:cNvGrpSpPr>
                <a:grpSpLocks/>
              </p:cNvGrpSpPr>
              <p:nvPr/>
            </p:nvGrpSpPr>
            <p:grpSpPr bwMode="auto">
              <a:xfrm>
                <a:off x="436" y="1298"/>
                <a:ext cx="1539" cy="293"/>
                <a:chOff x="436" y="1748"/>
                <a:chExt cx="1539" cy="293"/>
              </a:xfrm>
            </p:grpSpPr>
            <p:sp>
              <p:nvSpPr>
                <p:cNvPr id="34048" name="Text Box 18"/>
                <p:cNvSpPr txBox="1">
                  <a:spLocks noChangeArrowheads="1"/>
                </p:cNvSpPr>
                <p:nvPr/>
              </p:nvSpPr>
              <p:spPr bwMode="auto">
                <a:xfrm>
                  <a:off x="441" y="1748"/>
                  <a:ext cx="175"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2</a:t>
                  </a:r>
                </a:p>
              </p:txBody>
            </p:sp>
            <p:sp>
              <p:nvSpPr>
                <p:cNvPr id="34049" name="Text Box 102"/>
                <p:cNvSpPr txBox="1">
                  <a:spLocks noChangeArrowheads="1"/>
                </p:cNvSpPr>
                <p:nvPr/>
              </p:nvSpPr>
              <p:spPr bwMode="auto">
                <a:xfrm>
                  <a:off x="436" y="1850"/>
                  <a:ext cx="131"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1</a:t>
                  </a:r>
                </a:p>
              </p:txBody>
            </p:sp>
            <p:sp>
              <p:nvSpPr>
                <p:cNvPr id="34050" name="Text Box 103"/>
                <p:cNvSpPr txBox="1">
                  <a:spLocks noChangeArrowheads="1"/>
                </p:cNvSpPr>
                <p:nvPr/>
              </p:nvSpPr>
              <p:spPr bwMode="auto">
                <a:xfrm>
                  <a:off x="524" y="1764"/>
                  <a:ext cx="18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3</a:t>
                  </a:r>
                </a:p>
              </p:txBody>
            </p:sp>
            <p:sp>
              <p:nvSpPr>
                <p:cNvPr id="34051" name="Text Box 104"/>
                <p:cNvSpPr txBox="1">
                  <a:spLocks noChangeArrowheads="1"/>
                </p:cNvSpPr>
                <p:nvPr/>
              </p:nvSpPr>
              <p:spPr bwMode="auto">
                <a:xfrm>
                  <a:off x="1102" y="1891"/>
                  <a:ext cx="191"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4</a:t>
                  </a:r>
                </a:p>
              </p:txBody>
            </p:sp>
            <p:sp>
              <p:nvSpPr>
                <p:cNvPr id="34052" name="Text Box 105"/>
                <p:cNvSpPr txBox="1">
                  <a:spLocks noChangeArrowheads="1"/>
                </p:cNvSpPr>
                <p:nvPr/>
              </p:nvSpPr>
              <p:spPr bwMode="auto">
                <a:xfrm>
                  <a:off x="1379" y="1880"/>
                  <a:ext cx="198"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5</a:t>
                  </a:r>
                </a:p>
              </p:txBody>
            </p:sp>
            <p:sp>
              <p:nvSpPr>
                <p:cNvPr id="34053" name="Text Box 106"/>
                <p:cNvSpPr txBox="1">
                  <a:spLocks noChangeArrowheads="1"/>
                </p:cNvSpPr>
                <p:nvPr/>
              </p:nvSpPr>
              <p:spPr bwMode="auto">
                <a:xfrm>
                  <a:off x="1486" y="1906"/>
                  <a:ext cx="19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6</a:t>
                  </a:r>
                </a:p>
              </p:txBody>
            </p:sp>
            <p:sp>
              <p:nvSpPr>
                <p:cNvPr id="34054" name="Text Box 107"/>
                <p:cNvSpPr txBox="1">
                  <a:spLocks noChangeArrowheads="1"/>
                </p:cNvSpPr>
                <p:nvPr/>
              </p:nvSpPr>
              <p:spPr bwMode="auto">
                <a:xfrm>
                  <a:off x="1760" y="1754"/>
                  <a:ext cx="215"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7</a:t>
                  </a:r>
                </a:p>
              </p:txBody>
            </p:sp>
            <p:sp>
              <p:nvSpPr>
                <p:cNvPr id="34055" name="Text Box 108"/>
                <p:cNvSpPr txBox="1">
                  <a:spLocks noChangeArrowheads="1"/>
                </p:cNvSpPr>
                <p:nvPr/>
              </p:nvSpPr>
              <p:spPr bwMode="auto">
                <a:xfrm>
                  <a:off x="687" y="1766"/>
                  <a:ext cx="1021" cy="154"/>
                </a:xfrm>
                <a:prstGeom prst="rect">
                  <a:avLst/>
                </a:prstGeom>
                <a:noFill/>
                <a:ln w="9525">
                  <a:noFill/>
                  <a:miter lim="800000"/>
                  <a:headEnd/>
                  <a:tailEnd/>
                </a:ln>
              </p:spPr>
              <p:txBody>
                <a:bodyPr>
                  <a:spAutoFit/>
                </a:bodyPr>
                <a:lstStyle/>
                <a:p>
                  <a:pPr defTabSz="1014413">
                    <a:spcBef>
                      <a:spcPct val="50000"/>
                    </a:spcBef>
                  </a:pPr>
                  <a:r>
                    <a:rPr lang="en-US" altLang="ja-JP" sz="1000" b="1">
                      <a:solidFill>
                        <a:srgbClr val="003300"/>
                      </a:solidFill>
                      <a:latin typeface="Century Gothic" pitchFamily="34" charset="0"/>
                    </a:rPr>
                    <a:t>Sunniest C28</a:t>
                  </a:r>
                  <a:r>
                    <a:rPr lang="ja-JP" altLang="en-US" sz="1000" b="1">
                      <a:solidFill>
                        <a:srgbClr val="003300"/>
                      </a:solidFill>
                      <a:latin typeface="Century Gothic" pitchFamily="34" charset="0"/>
                    </a:rPr>
                    <a:t>　</a:t>
                  </a:r>
                  <a:r>
                    <a:rPr lang="en-US" altLang="ja-JP" sz="1000" b="1">
                      <a:solidFill>
                        <a:srgbClr val="003300"/>
                      </a:solidFill>
                      <a:latin typeface="Century Gothic" pitchFamily="34" charset="0"/>
                    </a:rPr>
                    <a:t>%C:16%</a:t>
                  </a:r>
                </a:p>
              </p:txBody>
            </p:sp>
            <p:sp>
              <p:nvSpPr>
                <p:cNvPr id="34056" name="Line 122"/>
                <p:cNvSpPr>
                  <a:spLocks noChangeShapeType="1"/>
                </p:cNvSpPr>
                <p:nvPr/>
              </p:nvSpPr>
              <p:spPr bwMode="auto">
                <a:xfrm flipH="1">
                  <a:off x="1590" y="1860"/>
                  <a:ext cx="136" cy="160"/>
                </a:xfrm>
                <a:prstGeom prst="line">
                  <a:avLst/>
                </a:prstGeom>
                <a:noFill/>
                <a:ln w="44450">
                  <a:solidFill>
                    <a:srgbClr val="FF0000"/>
                  </a:solidFill>
                  <a:round/>
                  <a:headEnd/>
                  <a:tailEnd type="triangle" w="med" len="med"/>
                </a:ln>
              </p:spPr>
              <p:txBody>
                <a:bodyPr/>
                <a:lstStyle/>
                <a:p>
                  <a:endParaRPr lang="ja-JP" altLang="en-US"/>
                </a:p>
              </p:txBody>
            </p:sp>
          </p:grpSp>
          <p:sp>
            <p:nvSpPr>
              <p:cNvPr id="34046" name="Rectangle 260"/>
              <p:cNvSpPr>
                <a:spLocks noChangeArrowheads="1"/>
              </p:cNvSpPr>
              <p:nvPr/>
            </p:nvSpPr>
            <p:spPr bwMode="auto">
              <a:xfrm>
                <a:off x="2112" y="1656"/>
                <a:ext cx="702" cy="102"/>
              </a:xfrm>
              <a:prstGeom prst="rect">
                <a:avLst/>
              </a:prstGeom>
              <a:solidFill>
                <a:schemeClr val="bg1"/>
              </a:solidFill>
              <a:ln w="9525">
                <a:noFill/>
                <a:miter lim="800000"/>
                <a:headEnd/>
                <a:tailEnd/>
              </a:ln>
            </p:spPr>
            <p:txBody>
              <a:bodyPr wrap="none" anchor="ctr"/>
              <a:lstStyle/>
              <a:p>
                <a:endParaRPr lang="ja-JP" altLang="en-US"/>
              </a:p>
            </p:txBody>
          </p:sp>
        </p:grpSp>
        <p:grpSp>
          <p:nvGrpSpPr>
            <p:cNvPr id="5" name="Group 257"/>
            <p:cNvGrpSpPr>
              <a:grpSpLocks/>
            </p:cNvGrpSpPr>
            <p:nvPr/>
          </p:nvGrpSpPr>
          <p:grpSpPr bwMode="auto">
            <a:xfrm>
              <a:off x="422" y="1705"/>
              <a:ext cx="2019" cy="452"/>
              <a:chOff x="422" y="1309"/>
              <a:chExt cx="2019" cy="452"/>
            </a:xfrm>
          </p:grpSpPr>
          <p:sp>
            <p:nvSpPr>
              <p:cNvPr id="34044" name="Rectangle 10"/>
              <p:cNvSpPr>
                <a:spLocks noChangeArrowheads="1"/>
              </p:cNvSpPr>
              <p:nvPr/>
            </p:nvSpPr>
            <p:spPr bwMode="auto">
              <a:xfrm>
                <a:off x="2129" y="1737"/>
                <a:ext cx="312" cy="24"/>
              </a:xfrm>
              <a:prstGeom prst="rect">
                <a:avLst/>
              </a:prstGeom>
              <a:solidFill>
                <a:schemeClr val="bg1"/>
              </a:solidFill>
              <a:ln w="9525">
                <a:noFill/>
                <a:miter lim="800000"/>
                <a:headEnd/>
                <a:tailEnd/>
              </a:ln>
            </p:spPr>
            <p:txBody>
              <a:bodyPr wrap="none" anchor="ctr"/>
              <a:lstStyle/>
              <a:p>
                <a:endParaRPr lang="ja-JP" altLang="en-US"/>
              </a:p>
            </p:txBody>
          </p:sp>
          <p:sp>
            <p:nvSpPr>
              <p:cNvPr id="34034" name="Text Box 11"/>
              <p:cNvSpPr txBox="1">
                <a:spLocks noChangeArrowheads="1"/>
              </p:cNvSpPr>
              <p:nvPr/>
            </p:nvSpPr>
            <p:spPr bwMode="auto">
              <a:xfrm>
                <a:off x="1099" y="1488"/>
                <a:ext cx="180"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4</a:t>
                </a:r>
              </a:p>
            </p:txBody>
          </p:sp>
          <p:sp>
            <p:nvSpPr>
              <p:cNvPr id="34035" name="Text Box 12"/>
              <p:cNvSpPr txBox="1">
                <a:spLocks noChangeArrowheads="1"/>
              </p:cNvSpPr>
              <p:nvPr/>
            </p:nvSpPr>
            <p:spPr bwMode="auto">
              <a:xfrm>
                <a:off x="1415" y="1404"/>
                <a:ext cx="186"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5</a:t>
                </a:r>
              </a:p>
            </p:txBody>
          </p:sp>
          <p:sp>
            <p:nvSpPr>
              <p:cNvPr id="34036" name="Text Box 13"/>
              <p:cNvSpPr txBox="1">
                <a:spLocks noChangeArrowheads="1"/>
              </p:cNvSpPr>
              <p:nvPr/>
            </p:nvSpPr>
            <p:spPr bwMode="auto">
              <a:xfrm>
                <a:off x="1490" y="1522"/>
                <a:ext cx="186"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6</a:t>
                </a:r>
              </a:p>
            </p:txBody>
          </p:sp>
          <p:sp>
            <p:nvSpPr>
              <p:cNvPr id="34037" name="Text Box 14"/>
              <p:cNvSpPr txBox="1">
                <a:spLocks noChangeArrowheads="1"/>
              </p:cNvSpPr>
              <p:nvPr/>
            </p:nvSpPr>
            <p:spPr bwMode="auto">
              <a:xfrm>
                <a:off x="1859" y="1377"/>
                <a:ext cx="203"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7</a:t>
                </a:r>
              </a:p>
            </p:txBody>
          </p:sp>
          <p:sp>
            <p:nvSpPr>
              <p:cNvPr id="34038" name="Text Box 15"/>
              <p:cNvSpPr txBox="1">
                <a:spLocks noChangeArrowheads="1"/>
              </p:cNvSpPr>
              <p:nvPr/>
            </p:nvSpPr>
            <p:spPr bwMode="auto">
              <a:xfrm>
                <a:off x="425" y="1445"/>
                <a:ext cx="124"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1</a:t>
                </a:r>
              </a:p>
            </p:txBody>
          </p:sp>
          <p:sp>
            <p:nvSpPr>
              <p:cNvPr id="34039" name="Text Box 16"/>
              <p:cNvSpPr txBox="1">
                <a:spLocks noChangeArrowheads="1"/>
              </p:cNvSpPr>
              <p:nvPr/>
            </p:nvSpPr>
            <p:spPr bwMode="auto">
              <a:xfrm>
                <a:off x="422" y="1309"/>
                <a:ext cx="174"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2</a:t>
                </a:r>
              </a:p>
            </p:txBody>
          </p:sp>
          <p:sp>
            <p:nvSpPr>
              <p:cNvPr id="34040" name="Text Box 17"/>
              <p:cNvSpPr txBox="1">
                <a:spLocks noChangeArrowheads="1"/>
              </p:cNvSpPr>
              <p:nvPr/>
            </p:nvSpPr>
            <p:spPr bwMode="auto">
              <a:xfrm>
                <a:off x="496" y="1373"/>
                <a:ext cx="17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3</a:t>
                </a:r>
              </a:p>
            </p:txBody>
          </p:sp>
          <p:sp>
            <p:nvSpPr>
              <p:cNvPr id="34041" name="Text Box 19"/>
              <p:cNvSpPr txBox="1">
                <a:spLocks noChangeArrowheads="1"/>
              </p:cNvSpPr>
              <p:nvPr/>
            </p:nvSpPr>
            <p:spPr bwMode="auto">
              <a:xfrm>
                <a:off x="683" y="1326"/>
                <a:ext cx="1043" cy="154"/>
              </a:xfrm>
              <a:prstGeom prst="rect">
                <a:avLst/>
              </a:prstGeom>
              <a:noFill/>
              <a:ln w="9525">
                <a:noFill/>
                <a:miter lim="800000"/>
                <a:headEnd/>
                <a:tailEnd/>
              </a:ln>
            </p:spPr>
            <p:txBody>
              <a:bodyPr>
                <a:spAutoFit/>
              </a:bodyPr>
              <a:lstStyle/>
              <a:p>
                <a:pPr defTabSz="1014413">
                  <a:spcBef>
                    <a:spcPct val="50000"/>
                  </a:spcBef>
                </a:pPr>
                <a:r>
                  <a:rPr lang="en-US" altLang="ja-JP" sz="1000" b="1">
                    <a:solidFill>
                      <a:srgbClr val="CC0000"/>
                    </a:solidFill>
                    <a:latin typeface="Century Gothic" pitchFamily="34" charset="0"/>
                  </a:rPr>
                  <a:t>Sunniest C18</a:t>
                </a:r>
                <a:r>
                  <a:rPr lang="ja-JP" altLang="en-US" sz="1000" b="1">
                    <a:solidFill>
                      <a:srgbClr val="CC0000"/>
                    </a:solidFill>
                    <a:latin typeface="Century Gothic" pitchFamily="34" charset="0"/>
                  </a:rPr>
                  <a:t>　</a:t>
                </a:r>
                <a:r>
                  <a:rPr lang="en-US" altLang="ja-JP" sz="1000" b="1">
                    <a:solidFill>
                      <a:srgbClr val="CC0000"/>
                    </a:solidFill>
                    <a:latin typeface="Century Gothic" pitchFamily="34" charset="0"/>
                  </a:rPr>
                  <a:t>%C:16%</a:t>
                </a:r>
                <a:endParaRPr lang="en-US" altLang="ja-JP" sz="1000">
                  <a:solidFill>
                    <a:srgbClr val="CC0000"/>
                  </a:solidFill>
                  <a:latin typeface="Century Gothic" pitchFamily="34" charset="0"/>
                </a:endParaRPr>
              </a:p>
            </p:txBody>
          </p:sp>
          <p:sp>
            <p:nvSpPr>
              <p:cNvPr id="34042" name="Line 121"/>
              <p:cNvSpPr>
                <a:spLocks noChangeShapeType="1"/>
              </p:cNvSpPr>
              <p:nvPr/>
            </p:nvSpPr>
            <p:spPr bwMode="auto">
              <a:xfrm flipH="1">
                <a:off x="1590" y="1436"/>
                <a:ext cx="136" cy="160"/>
              </a:xfrm>
              <a:prstGeom prst="line">
                <a:avLst/>
              </a:prstGeom>
              <a:noFill/>
              <a:ln w="44450">
                <a:solidFill>
                  <a:srgbClr val="FF0000"/>
                </a:solidFill>
                <a:round/>
                <a:headEnd/>
                <a:tailEnd type="triangle" w="med" len="med"/>
              </a:ln>
            </p:spPr>
            <p:txBody>
              <a:bodyPr/>
              <a:lstStyle/>
              <a:p>
                <a:endParaRPr lang="ja-JP" altLang="en-US"/>
              </a:p>
            </p:txBody>
          </p:sp>
        </p:grpSp>
        <p:sp>
          <p:nvSpPr>
            <p:cNvPr id="33938" name="Line 4"/>
            <p:cNvSpPr>
              <a:spLocks noChangeShapeType="1"/>
            </p:cNvSpPr>
            <p:nvPr/>
          </p:nvSpPr>
          <p:spPr bwMode="auto">
            <a:xfrm flipH="1">
              <a:off x="1006" y="2244"/>
              <a:ext cx="136" cy="160"/>
            </a:xfrm>
            <a:prstGeom prst="line">
              <a:avLst/>
            </a:prstGeom>
            <a:noFill/>
            <a:ln w="44450">
              <a:solidFill>
                <a:srgbClr val="FF0000"/>
              </a:solidFill>
              <a:round/>
              <a:headEnd/>
              <a:tailEnd type="triangle" w="med" len="med"/>
            </a:ln>
          </p:spPr>
          <p:txBody>
            <a:bodyPr/>
            <a:lstStyle/>
            <a:p>
              <a:endParaRPr lang="ja-JP" altLang="en-US"/>
            </a:p>
          </p:txBody>
        </p:sp>
        <p:sp>
          <p:nvSpPr>
            <p:cNvPr id="33939" name="Text Box 7"/>
            <p:cNvSpPr txBox="1">
              <a:spLocks noChangeArrowheads="1"/>
            </p:cNvSpPr>
            <p:nvPr/>
          </p:nvSpPr>
          <p:spPr bwMode="auto">
            <a:xfrm>
              <a:off x="395" y="2783"/>
              <a:ext cx="2104" cy="1114"/>
            </a:xfrm>
            <a:prstGeom prst="rect">
              <a:avLst/>
            </a:prstGeom>
            <a:noFill/>
            <a:ln w="9525">
              <a:noFill/>
              <a:miter lim="800000"/>
              <a:headEnd/>
              <a:tailEnd/>
            </a:ln>
          </p:spPr>
          <p:txBody>
            <a:bodyPr>
              <a:spAutoFit/>
            </a:bodyPr>
            <a:lstStyle/>
            <a:p>
              <a:pPr defTabSz="1014413"/>
              <a:r>
                <a:rPr lang="en-US" altLang="ja-JP" sz="1000">
                  <a:latin typeface="Century Gothic" pitchFamily="34" charset="0"/>
                </a:rPr>
                <a:t>Column: Sunniest C18,</a:t>
              </a:r>
              <a:r>
                <a:rPr lang="ja-JP" altLang="en-US" sz="1000">
                  <a:latin typeface="Century Gothic" pitchFamily="34" charset="0"/>
                </a:rPr>
                <a:t>　</a:t>
              </a:r>
              <a:r>
                <a:rPr lang="en-US" altLang="ja-JP" sz="1000">
                  <a:latin typeface="Century Gothic" pitchFamily="34" charset="0"/>
                </a:rPr>
                <a:t>C28, C8, 5</a:t>
              </a:r>
              <a:r>
                <a:rPr lang="en-US" altLang="ja-JP" sz="1000">
                  <a:latin typeface="Symbol" pitchFamily="18" charset="2"/>
                </a:rPr>
                <a:t>m</a:t>
              </a:r>
              <a:r>
                <a:rPr lang="en-US" altLang="ja-JP" sz="1000">
                  <a:latin typeface="Century Gothic" pitchFamily="34" charset="0"/>
                </a:rPr>
                <a:t>m 4.6x150 mm</a:t>
              </a:r>
            </a:p>
            <a:p>
              <a:pPr defTabSz="1014413"/>
              <a:r>
                <a:rPr lang="en-US" altLang="ja-JP" sz="1000">
                  <a:latin typeface="Century Gothic" pitchFamily="34" charset="0"/>
                </a:rPr>
                <a:t>Mobile phase: CH</a:t>
              </a:r>
              <a:r>
                <a:rPr lang="en-US" altLang="ja-JP" sz="1000" baseline="-25000">
                  <a:latin typeface="Century Gothic" pitchFamily="34" charset="0"/>
                </a:rPr>
                <a:t>3</a:t>
              </a:r>
              <a:r>
                <a:rPr lang="en-US" altLang="ja-JP" sz="1000">
                  <a:latin typeface="Century Gothic" pitchFamily="34" charset="0"/>
                </a:rPr>
                <a:t>OH/H</a:t>
              </a:r>
              <a:r>
                <a:rPr lang="en-US" altLang="ja-JP" sz="1000" baseline="-25000">
                  <a:latin typeface="Century Gothic" pitchFamily="34" charset="0"/>
                </a:rPr>
                <a:t>2</a:t>
              </a:r>
              <a:r>
                <a:rPr lang="en-US" altLang="ja-JP" sz="1000">
                  <a:latin typeface="Century Gothic" pitchFamily="34" charset="0"/>
                </a:rPr>
                <a:t>O=75/25 </a:t>
              </a:r>
            </a:p>
            <a:p>
              <a:pPr defTabSz="1014413"/>
              <a:r>
                <a:rPr lang="en-US" altLang="ja-JP" sz="1000">
                  <a:latin typeface="Century Gothic" pitchFamily="34" charset="0"/>
                </a:rPr>
                <a:t>Flow rate: 1.0 mL/min</a:t>
              </a:r>
            </a:p>
            <a:p>
              <a:pPr defTabSz="1014413"/>
              <a:r>
                <a:rPr lang="en-US" altLang="ja-JP" sz="1000">
                  <a:latin typeface="Century Gothic" pitchFamily="34" charset="0"/>
                </a:rPr>
                <a:t>Temperature: 40 ºC </a:t>
              </a:r>
            </a:p>
            <a:p>
              <a:pPr defTabSz="1014413"/>
              <a:r>
                <a:rPr lang="en-US" altLang="ja-JP" sz="1000">
                  <a:latin typeface="Century Gothic" pitchFamily="34" charset="0"/>
                </a:rPr>
                <a:t>Sample: 1 = Uracil, </a:t>
              </a:r>
            </a:p>
            <a:p>
              <a:pPr defTabSz="1014413"/>
              <a:r>
                <a:rPr lang="ja-JP" altLang="en-US" sz="1000">
                  <a:latin typeface="Century Gothic" pitchFamily="34" charset="0"/>
                </a:rPr>
                <a:t>　　　　　　 </a:t>
              </a:r>
              <a:r>
                <a:rPr lang="en-US" altLang="ja-JP" sz="1000">
                  <a:latin typeface="Century Gothic" pitchFamily="34" charset="0"/>
                </a:rPr>
                <a:t>2 = Caffeine,</a:t>
              </a:r>
            </a:p>
            <a:p>
              <a:pPr defTabSz="1014413"/>
              <a:r>
                <a:rPr lang="en-US" altLang="ja-JP" sz="1000">
                  <a:latin typeface="Century Gothic" pitchFamily="34" charset="0"/>
                </a:rPr>
                <a:t>               3 = Phenol,</a:t>
              </a:r>
            </a:p>
            <a:p>
              <a:pPr defTabSz="1014413"/>
              <a:r>
                <a:rPr lang="en-US" altLang="ja-JP" sz="1000">
                  <a:latin typeface="Century Gothic" pitchFamily="34" charset="0"/>
                </a:rPr>
                <a:t>               4 = Butylbenzene, </a:t>
              </a:r>
            </a:p>
            <a:p>
              <a:pPr defTabSz="1014413"/>
              <a:r>
                <a:rPr lang="en-US" altLang="ja-JP" sz="1000">
                  <a:latin typeface="Century Gothic" pitchFamily="34" charset="0"/>
                </a:rPr>
                <a:t>               5 = o-Terphenyl,  </a:t>
              </a:r>
            </a:p>
            <a:p>
              <a:pPr defTabSz="1014413"/>
              <a:r>
                <a:rPr lang="en-US" altLang="ja-JP" sz="1000">
                  <a:latin typeface="Century Gothic" pitchFamily="34" charset="0"/>
                </a:rPr>
                <a:t>               6 = Amylbenzene, </a:t>
              </a:r>
            </a:p>
            <a:p>
              <a:pPr defTabSz="1014413"/>
              <a:r>
                <a:rPr lang="en-US" altLang="ja-JP" sz="1000">
                  <a:latin typeface="Century Gothic" pitchFamily="34" charset="0"/>
                </a:rPr>
                <a:t>               7 = Triphenylene</a:t>
              </a:r>
              <a:r>
                <a:rPr lang="en-US" altLang="ja-JP" sz="800">
                  <a:latin typeface="Century Gothic" pitchFamily="34" charset="0"/>
                </a:rPr>
                <a:t> </a:t>
              </a:r>
              <a:endParaRPr lang="en-US" altLang="ja-JP" sz="800"/>
            </a:p>
          </p:txBody>
        </p:sp>
        <p:grpSp>
          <p:nvGrpSpPr>
            <p:cNvPr id="7" name="Group 20"/>
            <p:cNvGrpSpPr>
              <a:grpSpLocks/>
            </p:cNvGrpSpPr>
            <p:nvPr/>
          </p:nvGrpSpPr>
          <p:grpSpPr bwMode="auto">
            <a:xfrm>
              <a:off x="446" y="2626"/>
              <a:ext cx="1825" cy="84"/>
              <a:chOff x="2523" y="3904"/>
              <a:chExt cx="1527" cy="182"/>
            </a:xfrm>
          </p:grpSpPr>
          <p:sp>
            <p:nvSpPr>
              <p:cNvPr id="33953" name="Line 21"/>
              <p:cNvSpPr>
                <a:spLocks noChangeShapeType="1"/>
              </p:cNvSpPr>
              <p:nvPr/>
            </p:nvSpPr>
            <p:spPr bwMode="auto">
              <a:xfrm>
                <a:off x="2523" y="3904"/>
                <a:ext cx="1503" cy="2"/>
              </a:xfrm>
              <a:prstGeom prst="line">
                <a:avLst/>
              </a:prstGeom>
              <a:noFill/>
              <a:ln w="0">
                <a:solidFill>
                  <a:srgbClr val="030000"/>
                </a:solidFill>
                <a:round/>
                <a:headEnd/>
                <a:tailEnd/>
              </a:ln>
            </p:spPr>
            <p:txBody>
              <a:bodyPr/>
              <a:lstStyle/>
              <a:p>
                <a:endParaRPr lang="ja-JP" altLang="en-US"/>
              </a:p>
            </p:txBody>
          </p:sp>
          <p:sp>
            <p:nvSpPr>
              <p:cNvPr id="33954" name="Line 22"/>
              <p:cNvSpPr>
                <a:spLocks noChangeShapeType="1"/>
              </p:cNvSpPr>
              <p:nvPr/>
            </p:nvSpPr>
            <p:spPr bwMode="auto">
              <a:xfrm>
                <a:off x="2523" y="3904"/>
                <a:ext cx="0" cy="27"/>
              </a:xfrm>
              <a:prstGeom prst="line">
                <a:avLst/>
              </a:prstGeom>
              <a:noFill/>
              <a:ln w="0">
                <a:solidFill>
                  <a:srgbClr val="030000"/>
                </a:solidFill>
                <a:round/>
                <a:headEnd/>
                <a:tailEnd/>
              </a:ln>
            </p:spPr>
            <p:txBody>
              <a:bodyPr/>
              <a:lstStyle/>
              <a:p>
                <a:endParaRPr lang="ja-JP" altLang="en-US"/>
              </a:p>
            </p:txBody>
          </p:sp>
          <p:sp>
            <p:nvSpPr>
              <p:cNvPr id="33955" name="Rectangle 23"/>
              <p:cNvSpPr>
                <a:spLocks noChangeArrowheads="1"/>
              </p:cNvSpPr>
              <p:nvPr/>
            </p:nvSpPr>
            <p:spPr bwMode="auto">
              <a:xfrm>
                <a:off x="2523" y="3941"/>
                <a:ext cx="26" cy="145"/>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0</a:t>
                </a:r>
                <a:endParaRPr lang="en-US" altLang="ja-JP" sz="700">
                  <a:latin typeface="Century Gothic" pitchFamily="34" charset="0"/>
                </a:endParaRPr>
              </a:p>
            </p:txBody>
          </p:sp>
          <p:sp>
            <p:nvSpPr>
              <p:cNvPr id="33956" name="Line 24"/>
              <p:cNvSpPr>
                <a:spLocks noChangeShapeType="1"/>
              </p:cNvSpPr>
              <p:nvPr/>
            </p:nvSpPr>
            <p:spPr bwMode="auto">
              <a:xfrm>
                <a:off x="2566" y="3904"/>
                <a:ext cx="0" cy="18"/>
              </a:xfrm>
              <a:prstGeom prst="line">
                <a:avLst/>
              </a:prstGeom>
              <a:noFill/>
              <a:ln w="0">
                <a:solidFill>
                  <a:srgbClr val="030000"/>
                </a:solidFill>
                <a:round/>
                <a:headEnd/>
                <a:tailEnd/>
              </a:ln>
            </p:spPr>
            <p:txBody>
              <a:bodyPr/>
              <a:lstStyle/>
              <a:p>
                <a:endParaRPr lang="ja-JP" altLang="en-US"/>
              </a:p>
            </p:txBody>
          </p:sp>
          <p:sp>
            <p:nvSpPr>
              <p:cNvPr id="33957" name="Line 25"/>
              <p:cNvSpPr>
                <a:spLocks noChangeShapeType="1"/>
              </p:cNvSpPr>
              <p:nvPr/>
            </p:nvSpPr>
            <p:spPr bwMode="auto">
              <a:xfrm>
                <a:off x="2608" y="3904"/>
                <a:ext cx="0" cy="18"/>
              </a:xfrm>
              <a:prstGeom prst="line">
                <a:avLst/>
              </a:prstGeom>
              <a:noFill/>
              <a:ln w="0">
                <a:solidFill>
                  <a:srgbClr val="030000"/>
                </a:solidFill>
                <a:round/>
                <a:headEnd/>
                <a:tailEnd/>
              </a:ln>
            </p:spPr>
            <p:txBody>
              <a:bodyPr/>
              <a:lstStyle/>
              <a:p>
                <a:endParaRPr lang="ja-JP" altLang="en-US"/>
              </a:p>
            </p:txBody>
          </p:sp>
          <p:sp>
            <p:nvSpPr>
              <p:cNvPr id="33958" name="Line 26"/>
              <p:cNvSpPr>
                <a:spLocks noChangeShapeType="1"/>
              </p:cNvSpPr>
              <p:nvPr/>
            </p:nvSpPr>
            <p:spPr bwMode="auto">
              <a:xfrm>
                <a:off x="2651" y="3904"/>
                <a:ext cx="0" cy="18"/>
              </a:xfrm>
              <a:prstGeom prst="line">
                <a:avLst/>
              </a:prstGeom>
              <a:noFill/>
              <a:ln w="0">
                <a:solidFill>
                  <a:srgbClr val="030000"/>
                </a:solidFill>
                <a:round/>
                <a:headEnd/>
                <a:tailEnd/>
              </a:ln>
            </p:spPr>
            <p:txBody>
              <a:bodyPr/>
              <a:lstStyle/>
              <a:p>
                <a:endParaRPr lang="ja-JP" altLang="en-US"/>
              </a:p>
            </p:txBody>
          </p:sp>
          <p:sp>
            <p:nvSpPr>
              <p:cNvPr id="33959" name="Line 27"/>
              <p:cNvSpPr>
                <a:spLocks noChangeShapeType="1"/>
              </p:cNvSpPr>
              <p:nvPr/>
            </p:nvSpPr>
            <p:spPr bwMode="auto">
              <a:xfrm>
                <a:off x="2694" y="3904"/>
                <a:ext cx="0" cy="18"/>
              </a:xfrm>
              <a:prstGeom prst="line">
                <a:avLst/>
              </a:prstGeom>
              <a:noFill/>
              <a:ln w="0">
                <a:solidFill>
                  <a:srgbClr val="030000"/>
                </a:solidFill>
                <a:round/>
                <a:headEnd/>
                <a:tailEnd/>
              </a:ln>
            </p:spPr>
            <p:txBody>
              <a:bodyPr/>
              <a:lstStyle/>
              <a:p>
                <a:endParaRPr lang="ja-JP" altLang="en-US"/>
              </a:p>
            </p:txBody>
          </p:sp>
          <p:sp>
            <p:nvSpPr>
              <p:cNvPr id="33960" name="Line 28"/>
              <p:cNvSpPr>
                <a:spLocks noChangeShapeType="1"/>
              </p:cNvSpPr>
              <p:nvPr/>
            </p:nvSpPr>
            <p:spPr bwMode="auto">
              <a:xfrm>
                <a:off x="2544" y="3904"/>
                <a:ext cx="0" cy="9"/>
              </a:xfrm>
              <a:prstGeom prst="line">
                <a:avLst/>
              </a:prstGeom>
              <a:noFill/>
              <a:ln w="0">
                <a:solidFill>
                  <a:srgbClr val="030000"/>
                </a:solidFill>
                <a:round/>
                <a:headEnd/>
                <a:tailEnd/>
              </a:ln>
            </p:spPr>
            <p:txBody>
              <a:bodyPr/>
              <a:lstStyle/>
              <a:p>
                <a:endParaRPr lang="ja-JP" altLang="en-US"/>
              </a:p>
            </p:txBody>
          </p:sp>
          <p:sp>
            <p:nvSpPr>
              <p:cNvPr id="33961" name="Line 29"/>
              <p:cNvSpPr>
                <a:spLocks noChangeShapeType="1"/>
              </p:cNvSpPr>
              <p:nvPr/>
            </p:nvSpPr>
            <p:spPr bwMode="auto">
              <a:xfrm>
                <a:off x="2587" y="3904"/>
                <a:ext cx="0" cy="9"/>
              </a:xfrm>
              <a:prstGeom prst="line">
                <a:avLst/>
              </a:prstGeom>
              <a:noFill/>
              <a:ln w="0">
                <a:solidFill>
                  <a:srgbClr val="030000"/>
                </a:solidFill>
                <a:round/>
                <a:headEnd/>
                <a:tailEnd/>
              </a:ln>
            </p:spPr>
            <p:txBody>
              <a:bodyPr/>
              <a:lstStyle/>
              <a:p>
                <a:endParaRPr lang="ja-JP" altLang="en-US"/>
              </a:p>
            </p:txBody>
          </p:sp>
          <p:sp>
            <p:nvSpPr>
              <p:cNvPr id="33962" name="Line 30"/>
              <p:cNvSpPr>
                <a:spLocks noChangeShapeType="1"/>
              </p:cNvSpPr>
              <p:nvPr/>
            </p:nvSpPr>
            <p:spPr bwMode="auto">
              <a:xfrm>
                <a:off x="2629" y="3904"/>
                <a:ext cx="0" cy="9"/>
              </a:xfrm>
              <a:prstGeom prst="line">
                <a:avLst/>
              </a:prstGeom>
              <a:noFill/>
              <a:ln w="0">
                <a:solidFill>
                  <a:srgbClr val="030000"/>
                </a:solidFill>
                <a:round/>
                <a:headEnd/>
                <a:tailEnd/>
              </a:ln>
            </p:spPr>
            <p:txBody>
              <a:bodyPr/>
              <a:lstStyle/>
              <a:p>
                <a:endParaRPr lang="ja-JP" altLang="en-US"/>
              </a:p>
            </p:txBody>
          </p:sp>
          <p:sp>
            <p:nvSpPr>
              <p:cNvPr id="33963" name="Line 31"/>
              <p:cNvSpPr>
                <a:spLocks noChangeShapeType="1"/>
              </p:cNvSpPr>
              <p:nvPr/>
            </p:nvSpPr>
            <p:spPr bwMode="auto">
              <a:xfrm>
                <a:off x="2672" y="3904"/>
                <a:ext cx="0" cy="9"/>
              </a:xfrm>
              <a:prstGeom prst="line">
                <a:avLst/>
              </a:prstGeom>
              <a:noFill/>
              <a:ln w="0">
                <a:solidFill>
                  <a:srgbClr val="030000"/>
                </a:solidFill>
                <a:round/>
                <a:headEnd/>
                <a:tailEnd/>
              </a:ln>
            </p:spPr>
            <p:txBody>
              <a:bodyPr/>
              <a:lstStyle/>
              <a:p>
                <a:endParaRPr lang="ja-JP" altLang="en-US"/>
              </a:p>
            </p:txBody>
          </p:sp>
          <p:sp>
            <p:nvSpPr>
              <p:cNvPr id="33964" name="Line 32"/>
              <p:cNvSpPr>
                <a:spLocks noChangeShapeType="1"/>
              </p:cNvSpPr>
              <p:nvPr/>
            </p:nvSpPr>
            <p:spPr bwMode="auto">
              <a:xfrm>
                <a:off x="2715" y="3904"/>
                <a:ext cx="0" cy="9"/>
              </a:xfrm>
              <a:prstGeom prst="line">
                <a:avLst/>
              </a:prstGeom>
              <a:noFill/>
              <a:ln w="0">
                <a:solidFill>
                  <a:srgbClr val="030000"/>
                </a:solidFill>
                <a:round/>
                <a:headEnd/>
                <a:tailEnd/>
              </a:ln>
            </p:spPr>
            <p:txBody>
              <a:bodyPr/>
              <a:lstStyle/>
              <a:p>
                <a:endParaRPr lang="ja-JP" altLang="en-US"/>
              </a:p>
            </p:txBody>
          </p:sp>
          <p:sp>
            <p:nvSpPr>
              <p:cNvPr id="33965" name="Line 33"/>
              <p:cNvSpPr>
                <a:spLocks noChangeShapeType="1"/>
              </p:cNvSpPr>
              <p:nvPr/>
            </p:nvSpPr>
            <p:spPr bwMode="auto">
              <a:xfrm>
                <a:off x="2737" y="3904"/>
                <a:ext cx="0" cy="27"/>
              </a:xfrm>
              <a:prstGeom prst="line">
                <a:avLst/>
              </a:prstGeom>
              <a:noFill/>
              <a:ln w="0">
                <a:solidFill>
                  <a:srgbClr val="030000"/>
                </a:solidFill>
                <a:round/>
                <a:headEnd/>
                <a:tailEnd/>
              </a:ln>
            </p:spPr>
            <p:txBody>
              <a:bodyPr/>
              <a:lstStyle/>
              <a:p>
                <a:endParaRPr lang="ja-JP" altLang="en-US"/>
              </a:p>
            </p:txBody>
          </p:sp>
          <p:sp>
            <p:nvSpPr>
              <p:cNvPr id="33966" name="Rectangle 34"/>
              <p:cNvSpPr>
                <a:spLocks noChangeArrowheads="1"/>
              </p:cNvSpPr>
              <p:nvPr/>
            </p:nvSpPr>
            <p:spPr bwMode="auto">
              <a:xfrm>
                <a:off x="2725" y="3941"/>
                <a:ext cx="26" cy="145"/>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5</a:t>
                </a:r>
                <a:endParaRPr lang="en-US" altLang="ja-JP" sz="700">
                  <a:latin typeface="Century Gothic" pitchFamily="34" charset="0"/>
                </a:endParaRPr>
              </a:p>
            </p:txBody>
          </p:sp>
          <p:sp>
            <p:nvSpPr>
              <p:cNvPr id="33967" name="Line 35"/>
              <p:cNvSpPr>
                <a:spLocks noChangeShapeType="1"/>
              </p:cNvSpPr>
              <p:nvPr/>
            </p:nvSpPr>
            <p:spPr bwMode="auto">
              <a:xfrm>
                <a:off x="2779" y="3904"/>
                <a:ext cx="0" cy="18"/>
              </a:xfrm>
              <a:prstGeom prst="line">
                <a:avLst/>
              </a:prstGeom>
              <a:noFill/>
              <a:ln w="0">
                <a:solidFill>
                  <a:srgbClr val="030000"/>
                </a:solidFill>
                <a:round/>
                <a:headEnd/>
                <a:tailEnd/>
              </a:ln>
            </p:spPr>
            <p:txBody>
              <a:bodyPr/>
              <a:lstStyle/>
              <a:p>
                <a:endParaRPr lang="ja-JP" altLang="en-US"/>
              </a:p>
            </p:txBody>
          </p:sp>
          <p:sp>
            <p:nvSpPr>
              <p:cNvPr id="33968" name="Line 36"/>
              <p:cNvSpPr>
                <a:spLocks noChangeShapeType="1"/>
              </p:cNvSpPr>
              <p:nvPr/>
            </p:nvSpPr>
            <p:spPr bwMode="auto">
              <a:xfrm>
                <a:off x="2822" y="3904"/>
                <a:ext cx="0" cy="18"/>
              </a:xfrm>
              <a:prstGeom prst="line">
                <a:avLst/>
              </a:prstGeom>
              <a:noFill/>
              <a:ln w="0">
                <a:solidFill>
                  <a:srgbClr val="030000"/>
                </a:solidFill>
                <a:round/>
                <a:headEnd/>
                <a:tailEnd/>
              </a:ln>
            </p:spPr>
            <p:txBody>
              <a:bodyPr/>
              <a:lstStyle/>
              <a:p>
                <a:endParaRPr lang="ja-JP" altLang="en-US"/>
              </a:p>
            </p:txBody>
          </p:sp>
          <p:sp>
            <p:nvSpPr>
              <p:cNvPr id="33969" name="Line 37"/>
              <p:cNvSpPr>
                <a:spLocks noChangeShapeType="1"/>
              </p:cNvSpPr>
              <p:nvPr/>
            </p:nvSpPr>
            <p:spPr bwMode="auto">
              <a:xfrm>
                <a:off x="2865" y="3904"/>
                <a:ext cx="0" cy="18"/>
              </a:xfrm>
              <a:prstGeom prst="line">
                <a:avLst/>
              </a:prstGeom>
              <a:noFill/>
              <a:ln w="0">
                <a:solidFill>
                  <a:srgbClr val="030000"/>
                </a:solidFill>
                <a:round/>
                <a:headEnd/>
                <a:tailEnd/>
              </a:ln>
            </p:spPr>
            <p:txBody>
              <a:bodyPr/>
              <a:lstStyle/>
              <a:p>
                <a:endParaRPr lang="ja-JP" altLang="en-US"/>
              </a:p>
            </p:txBody>
          </p:sp>
          <p:sp>
            <p:nvSpPr>
              <p:cNvPr id="33970" name="Line 38"/>
              <p:cNvSpPr>
                <a:spLocks noChangeShapeType="1"/>
              </p:cNvSpPr>
              <p:nvPr/>
            </p:nvSpPr>
            <p:spPr bwMode="auto">
              <a:xfrm>
                <a:off x="2908" y="3904"/>
                <a:ext cx="0" cy="18"/>
              </a:xfrm>
              <a:prstGeom prst="line">
                <a:avLst/>
              </a:prstGeom>
              <a:noFill/>
              <a:ln w="0">
                <a:solidFill>
                  <a:srgbClr val="030000"/>
                </a:solidFill>
                <a:round/>
                <a:headEnd/>
                <a:tailEnd/>
              </a:ln>
            </p:spPr>
            <p:txBody>
              <a:bodyPr/>
              <a:lstStyle/>
              <a:p>
                <a:endParaRPr lang="ja-JP" altLang="en-US"/>
              </a:p>
            </p:txBody>
          </p:sp>
          <p:sp>
            <p:nvSpPr>
              <p:cNvPr id="33971" name="Line 39"/>
              <p:cNvSpPr>
                <a:spLocks noChangeShapeType="1"/>
              </p:cNvSpPr>
              <p:nvPr/>
            </p:nvSpPr>
            <p:spPr bwMode="auto">
              <a:xfrm>
                <a:off x="2759" y="3904"/>
                <a:ext cx="0" cy="9"/>
              </a:xfrm>
              <a:prstGeom prst="line">
                <a:avLst/>
              </a:prstGeom>
              <a:noFill/>
              <a:ln w="0">
                <a:solidFill>
                  <a:srgbClr val="030000"/>
                </a:solidFill>
                <a:round/>
                <a:headEnd/>
                <a:tailEnd/>
              </a:ln>
            </p:spPr>
            <p:txBody>
              <a:bodyPr/>
              <a:lstStyle/>
              <a:p>
                <a:endParaRPr lang="ja-JP" altLang="en-US"/>
              </a:p>
            </p:txBody>
          </p:sp>
          <p:sp>
            <p:nvSpPr>
              <p:cNvPr id="33972" name="Line 40"/>
              <p:cNvSpPr>
                <a:spLocks noChangeShapeType="1"/>
              </p:cNvSpPr>
              <p:nvPr/>
            </p:nvSpPr>
            <p:spPr bwMode="auto">
              <a:xfrm>
                <a:off x="2801" y="3904"/>
                <a:ext cx="0" cy="9"/>
              </a:xfrm>
              <a:prstGeom prst="line">
                <a:avLst/>
              </a:prstGeom>
              <a:noFill/>
              <a:ln w="0">
                <a:solidFill>
                  <a:srgbClr val="030000"/>
                </a:solidFill>
                <a:round/>
                <a:headEnd/>
                <a:tailEnd/>
              </a:ln>
            </p:spPr>
            <p:txBody>
              <a:bodyPr/>
              <a:lstStyle/>
              <a:p>
                <a:endParaRPr lang="ja-JP" altLang="en-US"/>
              </a:p>
            </p:txBody>
          </p:sp>
          <p:sp>
            <p:nvSpPr>
              <p:cNvPr id="33973" name="Line 41"/>
              <p:cNvSpPr>
                <a:spLocks noChangeShapeType="1"/>
              </p:cNvSpPr>
              <p:nvPr/>
            </p:nvSpPr>
            <p:spPr bwMode="auto">
              <a:xfrm>
                <a:off x="2844" y="3904"/>
                <a:ext cx="0" cy="9"/>
              </a:xfrm>
              <a:prstGeom prst="line">
                <a:avLst/>
              </a:prstGeom>
              <a:noFill/>
              <a:ln w="0">
                <a:solidFill>
                  <a:srgbClr val="030000"/>
                </a:solidFill>
                <a:round/>
                <a:headEnd/>
                <a:tailEnd/>
              </a:ln>
            </p:spPr>
            <p:txBody>
              <a:bodyPr/>
              <a:lstStyle/>
              <a:p>
                <a:endParaRPr lang="ja-JP" altLang="en-US"/>
              </a:p>
            </p:txBody>
          </p:sp>
          <p:sp>
            <p:nvSpPr>
              <p:cNvPr id="33974" name="Line 42"/>
              <p:cNvSpPr>
                <a:spLocks noChangeShapeType="1"/>
              </p:cNvSpPr>
              <p:nvPr/>
            </p:nvSpPr>
            <p:spPr bwMode="auto">
              <a:xfrm>
                <a:off x="2887" y="3904"/>
                <a:ext cx="0" cy="9"/>
              </a:xfrm>
              <a:prstGeom prst="line">
                <a:avLst/>
              </a:prstGeom>
              <a:noFill/>
              <a:ln w="0">
                <a:solidFill>
                  <a:srgbClr val="030000"/>
                </a:solidFill>
                <a:round/>
                <a:headEnd/>
                <a:tailEnd/>
              </a:ln>
            </p:spPr>
            <p:txBody>
              <a:bodyPr/>
              <a:lstStyle/>
              <a:p>
                <a:endParaRPr lang="ja-JP" altLang="en-US"/>
              </a:p>
            </p:txBody>
          </p:sp>
          <p:sp>
            <p:nvSpPr>
              <p:cNvPr id="33975" name="Line 43"/>
              <p:cNvSpPr>
                <a:spLocks noChangeShapeType="1"/>
              </p:cNvSpPr>
              <p:nvPr/>
            </p:nvSpPr>
            <p:spPr bwMode="auto">
              <a:xfrm>
                <a:off x="2929" y="3904"/>
                <a:ext cx="0" cy="9"/>
              </a:xfrm>
              <a:prstGeom prst="line">
                <a:avLst/>
              </a:prstGeom>
              <a:noFill/>
              <a:ln w="0">
                <a:solidFill>
                  <a:srgbClr val="030000"/>
                </a:solidFill>
                <a:round/>
                <a:headEnd/>
                <a:tailEnd/>
              </a:ln>
            </p:spPr>
            <p:txBody>
              <a:bodyPr/>
              <a:lstStyle/>
              <a:p>
                <a:endParaRPr lang="ja-JP" altLang="en-US"/>
              </a:p>
            </p:txBody>
          </p:sp>
          <p:sp>
            <p:nvSpPr>
              <p:cNvPr id="33976" name="Line 44"/>
              <p:cNvSpPr>
                <a:spLocks noChangeShapeType="1"/>
              </p:cNvSpPr>
              <p:nvPr/>
            </p:nvSpPr>
            <p:spPr bwMode="auto">
              <a:xfrm>
                <a:off x="2950" y="3904"/>
                <a:ext cx="0" cy="27"/>
              </a:xfrm>
              <a:prstGeom prst="line">
                <a:avLst/>
              </a:prstGeom>
              <a:noFill/>
              <a:ln w="0">
                <a:solidFill>
                  <a:srgbClr val="030000"/>
                </a:solidFill>
                <a:round/>
                <a:headEnd/>
                <a:tailEnd/>
              </a:ln>
            </p:spPr>
            <p:txBody>
              <a:bodyPr/>
              <a:lstStyle/>
              <a:p>
                <a:endParaRPr lang="ja-JP" altLang="en-US"/>
              </a:p>
            </p:txBody>
          </p:sp>
          <p:sp>
            <p:nvSpPr>
              <p:cNvPr id="33977" name="Rectangle 45"/>
              <p:cNvSpPr>
                <a:spLocks noChangeArrowheads="1"/>
              </p:cNvSpPr>
              <p:nvPr/>
            </p:nvSpPr>
            <p:spPr bwMode="auto">
              <a:xfrm>
                <a:off x="2927" y="3941"/>
                <a:ext cx="52" cy="145"/>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10</a:t>
                </a:r>
                <a:endParaRPr lang="en-US" altLang="ja-JP" sz="700">
                  <a:latin typeface="Century Gothic" pitchFamily="34" charset="0"/>
                </a:endParaRPr>
              </a:p>
            </p:txBody>
          </p:sp>
          <p:sp>
            <p:nvSpPr>
              <p:cNvPr id="33978" name="Line 46"/>
              <p:cNvSpPr>
                <a:spLocks noChangeShapeType="1"/>
              </p:cNvSpPr>
              <p:nvPr/>
            </p:nvSpPr>
            <p:spPr bwMode="auto">
              <a:xfrm>
                <a:off x="2994" y="3904"/>
                <a:ext cx="0" cy="18"/>
              </a:xfrm>
              <a:prstGeom prst="line">
                <a:avLst/>
              </a:prstGeom>
              <a:noFill/>
              <a:ln w="0">
                <a:solidFill>
                  <a:srgbClr val="030000"/>
                </a:solidFill>
                <a:round/>
                <a:headEnd/>
                <a:tailEnd/>
              </a:ln>
            </p:spPr>
            <p:txBody>
              <a:bodyPr/>
              <a:lstStyle/>
              <a:p>
                <a:endParaRPr lang="ja-JP" altLang="en-US"/>
              </a:p>
            </p:txBody>
          </p:sp>
          <p:sp>
            <p:nvSpPr>
              <p:cNvPr id="33979" name="Line 47"/>
              <p:cNvSpPr>
                <a:spLocks noChangeShapeType="1"/>
              </p:cNvSpPr>
              <p:nvPr/>
            </p:nvSpPr>
            <p:spPr bwMode="auto">
              <a:xfrm>
                <a:off x="3037" y="3904"/>
                <a:ext cx="0" cy="18"/>
              </a:xfrm>
              <a:prstGeom prst="line">
                <a:avLst/>
              </a:prstGeom>
              <a:noFill/>
              <a:ln w="0">
                <a:solidFill>
                  <a:srgbClr val="030000"/>
                </a:solidFill>
                <a:round/>
                <a:headEnd/>
                <a:tailEnd/>
              </a:ln>
            </p:spPr>
            <p:txBody>
              <a:bodyPr/>
              <a:lstStyle/>
              <a:p>
                <a:endParaRPr lang="ja-JP" altLang="en-US"/>
              </a:p>
            </p:txBody>
          </p:sp>
          <p:sp>
            <p:nvSpPr>
              <p:cNvPr id="33980" name="Line 48"/>
              <p:cNvSpPr>
                <a:spLocks noChangeShapeType="1"/>
              </p:cNvSpPr>
              <p:nvPr/>
            </p:nvSpPr>
            <p:spPr bwMode="auto">
              <a:xfrm>
                <a:off x="3080" y="3904"/>
                <a:ext cx="0" cy="18"/>
              </a:xfrm>
              <a:prstGeom prst="line">
                <a:avLst/>
              </a:prstGeom>
              <a:noFill/>
              <a:ln w="0">
                <a:solidFill>
                  <a:srgbClr val="030000"/>
                </a:solidFill>
                <a:round/>
                <a:headEnd/>
                <a:tailEnd/>
              </a:ln>
            </p:spPr>
            <p:txBody>
              <a:bodyPr/>
              <a:lstStyle/>
              <a:p>
                <a:endParaRPr lang="ja-JP" altLang="en-US"/>
              </a:p>
            </p:txBody>
          </p:sp>
          <p:sp>
            <p:nvSpPr>
              <p:cNvPr id="33981" name="Line 49"/>
              <p:cNvSpPr>
                <a:spLocks noChangeShapeType="1"/>
              </p:cNvSpPr>
              <p:nvPr/>
            </p:nvSpPr>
            <p:spPr bwMode="auto">
              <a:xfrm>
                <a:off x="3122" y="3904"/>
                <a:ext cx="0" cy="18"/>
              </a:xfrm>
              <a:prstGeom prst="line">
                <a:avLst/>
              </a:prstGeom>
              <a:noFill/>
              <a:ln w="0">
                <a:solidFill>
                  <a:srgbClr val="030000"/>
                </a:solidFill>
                <a:round/>
                <a:headEnd/>
                <a:tailEnd/>
              </a:ln>
            </p:spPr>
            <p:txBody>
              <a:bodyPr/>
              <a:lstStyle/>
              <a:p>
                <a:endParaRPr lang="ja-JP" altLang="en-US"/>
              </a:p>
            </p:txBody>
          </p:sp>
          <p:sp>
            <p:nvSpPr>
              <p:cNvPr id="33982" name="Line 50"/>
              <p:cNvSpPr>
                <a:spLocks noChangeShapeType="1"/>
              </p:cNvSpPr>
              <p:nvPr/>
            </p:nvSpPr>
            <p:spPr bwMode="auto">
              <a:xfrm>
                <a:off x="2972" y="3904"/>
                <a:ext cx="0" cy="9"/>
              </a:xfrm>
              <a:prstGeom prst="line">
                <a:avLst/>
              </a:prstGeom>
              <a:noFill/>
              <a:ln w="0">
                <a:solidFill>
                  <a:srgbClr val="030000"/>
                </a:solidFill>
                <a:round/>
                <a:headEnd/>
                <a:tailEnd/>
              </a:ln>
            </p:spPr>
            <p:txBody>
              <a:bodyPr/>
              <a:lstStyle/>
              <a:p>
                <a:endParaRPr lang="ja-JP" altLang="en-US"/>
              </a:p>
            </p:txBody>
          </p:sp>
          <p:sp>
            <p:nvSpPr>
              <p:cNvPr id="33983" name="Line 51"/>
              <p:cNvSpPr>
                <a:spLocks noChangeShapeType="1"/>
              </p:cNvSpPr>
              <p:nvPr/>
            </p:nvSpPr>
            <p:spPr bwMode="auto">
              <a:xfrm>
                <a:off x="3015" y="3904"/>
                <a:ext cx="0" cy="9"/>
              </a:xfrm>
              <a:prstGeom prst="line">
                <a:avLst/>
              </a:prstGeom>
              <a:noFill/>
              <a:ln w="0">
                <a:solidFill>
                  <a:srgbClr val="030000"/>
                </a:solidFill>
                <a:round/>
                <a:headEnd/>
                <a:tailEnd/>
              </a:ln>
            </p:spPr>
            <p:txBody>
              <a:bodyPr/>
              <a:lstStyle/>
              <a:p>
                <a:endParaRPr lang="ja-JP" altLang="en-US"/>
              </a:p>
            </p:txBody>
          </p:sp>
          <p:sp>
            <p:nvSpPr>
              <p:cNvPr id="33984" name="Line 52"/>
              <p:cNvSpPr>
                <a:spLocks noChangeShapeType="1"/>
              </p:cNvSpPr>
              <p:nvPr/>
            </p:nvSpPr>
            <p:spPr bwMode="auto">
              <a:xfrm>
                <a:off x="3058" y="3904"/>
                <a:ext cx="0" cy="9"/>
              </a:xfrm>
              <a:prstGeom prst="line">
                <a:avLst/>
              </a:prstGeom>
              <a:noFill/>
              <a:ln w="0">
                <a:solidFill>
                  <a:srgbClr val="030000"/>
                </a:solidFill>
                <a:round/>
                <a:headEnd/>
                <a:tailEnd/>
              </a:ln>
            </p:spPr>
            <p:txBody>
              <a:bodyPr/>
              <a:lstStyle/>
              <a:p>
                <a:endParaRPr lang="ja-JP" altLang="en-US"/>
              </a:p>
            </p:txBody>
          </p:sp>
          <p:sp>
            <p:nvSpPr>
              <p:cNvPr id="33985" name="Line 53"/>
              <p:cNvSpPr>
                <a:spLocks noChangeShapeType="1"/>
              </p:cNvSpPr>
              <p:nvPr/>
            </p:nvSpPr>
            <p:spPr bwMode="auto">
              <a:xfrm>
                <a:off x="3100" y="3904"/>
                <a:ext cx="0" cy="9"/>
              </a:xfrm>
              <a:prstGeom prst="line">
                <a:avLst/>
              </a:prstGeom>
              <a:noFill/>
              <a:ln w="0">
                <a:solidFill>
                  <a:srgbClr val="030000"/>
                </a:solidFill>
                <a:round/>
                <a:headEnd/>
                <a:tailEnd/>
              </a:ln>
            </p:spPr>
            <p:txBody>
              <a:bodyPr/>
              <a:lstStyle/>
              <a:p>
                <a:endParaRPr lang="ja-JP" altLang="en-US"/>
              </a:p>
            </p:txBody>
          </p:sp>
          <p:sp>
            <p:nvSpPr>
              <p:cNvPr id="33986" name="Line 54"/>
              <p:cNvSpPr>
                <a:spLocks noChangeShapeType="1"/>
              </p:cNvSpPr>
              <p:nvPr/>
            </p:nvSpPr>
            <p:spPr bwMode="auto">
              <a:xfrm>
                <a:off x="3143" y="3904"/>
                <a:ext cx="0" cy="9"/>
              </a:xfrm>
              <a:prstGeom prst="line">
                <a:avLst/>
              </a:prstGeom>
              <a:noFill/>
              <a:ln w="0">
                <a:solidFill>
                  <a:srgbClr val="030000"/>
                </a:solidFill>
                <a:round/>
                <a:headEnd/>
                <a:tailEnd/>
              </a:ln>
            </p:spPr>
            <p:txBody>
              <a:bodyPr/>
              <a:lstStyle/>
              <a:p>
                <a:endParaRPr lang="ja-JP" altLang="en-US"/>
              </a:p>
            </p:txBody>
          </p:sp>
          <p:sp>
            <p:nvSpPr>
              <p:cNvPr id="33987" name="Line 55"/>
              <p:cNvSpPr>
                <a:spLocks noChangeShapeType="1"/>
              </p:cNvSpPr>
              <p:nvPr/>
            </p:nvSpPr>
            <p:spPr bwMode="auto">
              <a:xfrm>
                <a:off x="3165" y="3904"/>
                <a:ext cx="0" cy="27"/>
              </a:xfrm>
              <a:prstGeom prst="line">
                <a:avLst/>
              </a:prstGeom>
              <a:noFill/>
              <a:ln w="0">
                <a:solidFill>
                  <a:srgbClr val="030000"/>
                </a:solidFill>
                <a:round/>
                <a:headEnd/>
                <a:tailEnd/>
              </a:ln>
            </p:spPr>
            <p:txBody>
              <a:bodyPr/>
              <a:lstStyle/>
              <a:p>
                <a:endParaRPr lang="ja-JP" altLang="en-US"/>
              </a:p>
            </p:txBody>
          </p:sp>
          <p:sp>
            <p:nvSpPr>
              <p:cNvPr id="33988" name="Rectangle 56"/>
              <p:cNvSpPr>
                <a:spLocks noChangeArrowheads="1"/>
              </p:cNvSpPr>
              <p:nvPr/>
            </p:nvSpPr>
            <p:spPr bwMode="auto">
              <a:xfrm>
                <a:off x="3142" y="3941"/>
                <a:ext cx="52" cy="145"/>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15</a:t>
                </a:r>
                <a:endParaRPr lang="en-US" altLang="ja-JP" sz="700">
                  <a:latin typeface="Century Gothic" pitchFamily="34" charset="0"/>
                </a:endParaRPr>
              </a:p>
            </p:txBody>
          </p:sp>
          <p:sp>
            <p:nvSpPr>
              <p:cNvPr id="33989" name="Line 57"/>
              <p:cNvSpPr>
                <a:spLocks noChangeShapeType="1"/>
              </p:cNvSpPr>
              <p:nvPr/>
            </p:nvSpPr>
            <p:spPr bwMode="auto">
              <a:xfrm>
                <a:off x="3208" y="3904"/>
                <a:ext cx="0" cy="18"/>
              </a:xfrm>
              <a:prstGeom prst="line">
                <a:avLst/>
              </a:prstGeom>
              <a:noFill/>
              <a:ln w="0">
                <a:solidFill>
                  <a:srgbClr val="030000"/>
                </a:solidFill>
                <a:round/>
                <a:headEnd/>
                <a:tailEnd/>
              </a:ln>
            </p:spPr>
            <p:txBody>
              <a:bodyPr/>
              <a:lstStyle/>
              <a:p>
                <a:endParaRPr lang="ja-JP" altLang="en-US"/>
              </a:p>
            </p:txBody>
          </p:sp>
          <p:sp>
            <p:nvSpPr>
              <p:cNvPr id="33990" name="Line 58"/>
              <p:cNvSpPr>
                <a:spLocks noChangeShapeType="1"/>
              </p:cNvSpPr>
              <p:nvPr/>
            </p:nvSpPr>
            <p:spPr bwMode="auto">
              <a:xfrm>
                <a:off x="3251" y="3904"/>
                <a:ext cx="0" cy="18"/>
              </a:xfrm>
              <a:prstGeom prst="line">
                <a:avLst/>
              </a:prstGeom>
              <a:noFill/>
              <a:ln w="0">
                <a:solidFill>
                  <a:srgbClr val="030000"/>
                </a:solidFill>
                <a:round/>
                <a:headEnd/>
                <a:tailEnd/>
              </a:ln>
            </p:spPr>
            <p:txBody>
              <a:bodyPr/>
              <a:lstStyle/>
              <a:p>
                <a:endParaRPr lang="ja-JP" altLang="en-US"/>
              </a:p>
            </p:txBody>
          </p:sp>
          <p:sp>
            <p:nvSpPr>
              <p:cNvPr id="33991" name="Line 59"/>
              <p:cNvSpPr>
                <a:spLocks noChangeShapeType="1"/>
              </p:cNvSpPr>
              <p:nvPr/>
            </p:nvSpPr>
            <p:spPr bwMode="auto">
              <a:xfrm>
                <a:off x="3293" y="3904"/>
                <a:ext cx="0" cy="18"/>
              </a:xfrm>
              <a:prstGeom prst="line">
                <a:avLst/>
              </a:prstGeom>
              <a:noFill/>
              <a:ln w="0">
                <a:solidFill>
                  <a:srgbClr val="030000"/>
                </a:solidFill>
                <a:round/>
                <a:headEnd/>
                <a:tailEnd/>
              </a:ln>
            </p:spPr>
            <p:txBody>
              <a:bodyPr/>
              <a:lstStyle/>
              <a:p>
                <a:endParaRPr lang="ja-JP" altLang="en-US"/>
              </a:p>
            </p:txBody>
          </p:sp>
          <p:sp>
            <p:nvSpPr>
              <p:cNvPr id="33992" name="Line 60"/>
              <p:cNvSpPr>
                <a:spLocks noChangeShapeType="1"/>
              </p:cNvSpPr>
              <p:nvPr/>
            </p:nvSpPr>
            <p:spPr bwMode="auto">
              <a:xfrm>
                <a:off x="3336" y="3904"/>
                <a:ext cx="0" cy="18"/>
              </a:xfrm>
              <a:prstGeom prst="line">
                <a:avLst/>
              </a:prstGeom>
              <a:noFill/>
              <a:ln w="0">
                <a:solidFill>
                  <a:srgbClr val="030000"/>
                </a:solidFill>
                <a:round/>
                <a:headEnd/>
                <a:tailEnd/>
              </a:ln>
            </p:spPr>
            <p:txBody>
              <a:bodyPr/>
              <a:lstStyle/>
              <a:p>
                <a:endParaRPr lang="ja-JP" altLang="en-US"/>
              </a:p>
            </p:txBody>
          </p:sp>
          <p:sp>
            <p:nvSpPr>
              <p:cNvPr id="33993" name="Line 61"/>
              <p:cNvSpPr>
                <a:spLocks noChangeShapeType="1"/>
              </p:cNvSpPr>
              <p:nvPr/>
            </p:nvSpPr>
            <p:spPr bwMode="auto">
              <a:xfrm>
                <a:off x="3186" y="3904"/>
                <a:ext cx="0" cy="9"/>
              </a:xfrm>
              <a:prstGeom prst="line">
                <a:avLst/>
              </a:prstGeom>
              <a:noFill/>
              <a:ln w="0">
                <a:solidFill>
                  <a:srgbClr val="030000"/>
                </a:solidFill>
                <a:round/>
                <a:headEnd/>
                <a:tailEnd/>
              </a:ln>
            </p:spPr>
            <p:txBody>
              <a:bodyPr/>
              <a:lstStyle/>
              <a:p>
                <a:endParaRPr lang="ja-JP" altLang="en-US"/>
              </a:p>
            </p:txBody>
          </p:sp>
          <p:sp>
            <p:nvSpPr>
              <p:cNvPr id="33994" name="Line 62"/>
              <p:cNvSpPr>
                <a:spLocks noChangeShapeType="1"/>
              </p:cNvSpPr>
              <p:nvPr/>
            </p:nvSpPr>
            <p:spPr bwMode="auto">
              <a:xfrm>
                <a:off x="3230" y="3904"/>
                <a:ext cx="0" cy="9"/>
              </a:xfrm>
              <a:prstGeom prst="line">
                <a:avLst/>
              </a:prstGeom>
              <a:noFill/>
              <a:ln w="0">
                <a:solidFill>
                  <a:srgbClr val="030000"/>
                </a:solidFill>
                <a:round/>
                <a:headEnd/>
                <a:tailEnd/>
              </a:ln>
            </p:spPr>
            <p:txBody>
              <a:bodyPr/>
              <a:lstStyle/>
              <a:p>
                <a:endParaRPr lang="ja-JP" altLang="en-US"/>
              </a:p>
            </p:txBody>
          </p:sp>
          <p:sp>
            <p:nvSpPr>
              <p:cNvPr id="33995" name="Line 63"/>
              <p:cNvSpPr>
                <a:spLocks noChangeShapeType="1"/>
              </p:cNvSpPr>
              <p:nvPr/>
            </p:nvSpPr>
            <p:spPr bwMode="auto">
              <a:xfrm>
                <a:off x="3272" y="3904"/>
                <a:ext cx="0" cy="9"/>
              </a:xfrm>
              <a:prstGeom prst="line">
                <a:avLst/>
              </a:prstGeom>
              <a:noFill/>
              <a:ln w="0">
                <a:solidFill>
                  <a:srgbClr val="030000"/>
                </a:solidFill>
                <a:round/>
                <a:headEnd/>
                <a:tailEnd/>
              </a:ln>
            </p:spPr>
            <p:txBody>
              <a:bodyPr/>
              <a:lstStyle/>
              <a:p>
                <a:endParaRPr lang="ja-JP" altLang="en-US"/>
              </a:p>
            </p:txBody>
          </p:sp>
          <p:sp>
            <p:nvSpPr>
              <p:cNvPr id="33996" name="Line 64"/>
              <p:cNvSpPr>
                <a:spLocks noChangeShapeType="1"/>
              </p:cNvSpPr>
              <p:nvPr/>
            </p:nvSpPr>
            <p:spPr bwMode="auto">
              <a:xfrm>
                <a:off x="3315" y="3904"/>
                <a:ext cx="0" cy="9"/>
              </a:xfrm>
              <a:prstGeom prst="line">
                <a:avLst/>
              </a:prstGeom>
              <a:noFill/>
              <a:ln w="0">
                <a:solidFill>
                  <a:srgbClr val="030000"/>
                </a:solidFill>
                <a:round/>
                <a:headEnd/>
                <a:tailEnd/>
              </a:ln>
            </p:spPr>
            <p:txBody>
              <a:bodyPr/>
              <a:lstStyle/>
              <a:p>
                <a:endParaRPr lang="ja-JP" altLang="en-US"/>
              </a:p>
            </p:txBody>
          </p:sp>
          <p:sp>
            <p:nvSpPr>
              <p:cNvPr id="33997" name="Line 65"/>
              <p:cNvSpPr>
                <a:spLocks noChangeShapeType="1"/>
              </p:cNvSpPr>
              <p:nvPr/>
            </p:nvSpPr>
            <p:spPr bwMode="auto">
              <a:xfrm>
                <a:off x="3358" y="3904"/>
                <a:ext cx="0" cy="9"/>
              </a:xfrm>
              <a:prstGeom prst="line">
                <a:avLst/>
              </a:prstGeom>
              <a:noFill/>
              <a:ln w="0">
                <a:solidFill>
                  <a:srgbClr val="030000"/>
                </a:solidFill>
                <a:round/>
                <a:headEnd/>
                <a:tailEnd/>
              </a:ln>
            </p:spPr>
            <p:txBody>
              <a:bodyPr/>
              <a:lstStyle/>
              <a:p>
                <a:endParaRPr lang="ja-JP" altLang="en-US"/>
              </a:p>
            </p:txBody>
          </p:sp>
          <p:sp>
            <p:nvSpPr>
              <p:cNvPr id="33998" name="Line 66"/>
              <p:cNvSpPr>
                <a:spLocks noChangeShapeType="1"/>
              </p:cNvSpPr>
              <p:nvPr/>
            </p:nvSpPr>
            <p:spPr bwMode="auto">
              <a:xfrm>
                <a:off x="3379" y="3904"/>
                <a:ext cx="0" cy="27"/>
              </a:xfrm>
              <a:prstGeom prst="line">
                <a:avLst/>
              </a:prstGeom>
              <a:noFill/>
              <a:ln w="0">
                <a:solidFill>
                  <a:srgbClr val="030000"/>
                </a:solidFill>
                <a:round/>
                <a:headEnd/>
                <a:tailEnd/>
              </a:ln>
            </p:spPr>
            <p:txBody>
              <a:bodyPr/>
              <a:lstStyle/>
              <a:p>
                <a:endParaRPr lang="ja-JP" altLang="en-US"/>
              </a:p>
            </p:txBody>
          </p:sp>
          <p:sp>
            <p:nvSpPr>
              <p:cNvPr id="33999" name="Rectangle 67"/>
              <p:cNvSpPr>
                <a:spLocks noChangeArrowheads="1"/>
              </p:cNvSpPr>
              <p:nvPr/>
            </p:nvSpPr>
            <p:spPr bwMode="auto">
              <a:xfrm>
                <a:off x="3356" y="3941"/>
                <a:ext cx="52" cy="145"/>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20</a:t>
                </a:r>
                <a:endParaRPr lang="en-US" altLang="ja-JP" sz="700">
                  <a:latin typeface="Century Gothic" pitchFamily="34" charset="0"/>
                </a:endParaRPr>
              </a:p>
            </p:txBody>
          </p:sp>
          <p:sp>
            <p:nvSpPr>
              <p:cNvPr id="34000" name="Line 68"/>
              <p:cNvSpPr>
                <a:spLocks noChangeShapeType="1"/>
              </p:cNvSpPr>
              <p:nvPr/>
            </p:nvSpPr>
            <p:spPr bwMode="auto">
              <a:xfrm>
                <a:off x="3421" y="3904"/>
                <a:ext cx="0" cy="18"/>
              </a:xfrm>
              <a:prstGeom prst="line">
                <a:avLst/>
              </a:prstGeom>
              <a:noFill/>
              <a:ln w="0">
                <a:solidFill>
                  <a:srgbClr val="030000"/>
                </a:solidFill>
                <a:round/>
                <a:headEnd/>
                <a:tailEnd/>
              </a:ln>
            </p:spPr>
            <p:txBody>
              <a:bodyPr/>
              <a:lstStyle/>
              <a:p>
                <a:endParaRPr lang="ja-JP" altLang="en-US"/>
              </a:p>
            </p:txBody>
          </p:sp>
          <p:sp>
            <p:nvSpPr>
              <p:cNvPr id="34001" name="Line 69"/>
              <p:cNvSpPr>
                <a:spLocks noChangeShapeType="1"/>
              </p:cNvSpPr>
              <p:nvPr/>
            </p:nvSpPr>
            <p:spPr bwMode="auto">
              <a:xfrm>
                <a:off x="3465" y="3904"/>
                <a:ext cx="0" cy="18"/>
              </a:xfrm>
              <a:prstGeom prst="line">
                <a:avLst/>
              </a:prstGeom>
              <a:noFill/>
              <a:ln w="0">
                <a:solidFill>
                  <a:srgbClr val="030000"/>
                </a:solidFill>
                <a:round/>
                <a:headEnd/>
                <a:tailEnd/>
              </a:ln>
            </p:spPr>
            <p:txBody>
              <a:bodyPr/>
              <a:lstStyle/>
              <a:p>
                <a:endParaRPr lang="ja-JP" altLang="en-US"/>
              </a:p>
            </p:txBody>
          </p:sp>
          <p:sp>
            <p:nvSpPr>
              <p:cNvPr id="34002" name="Line 70"/>
              <p:cNvSpPr>
                <a:spLocks noChangeShapeType="1"/>
              </p:cNvSpPr>
              <p:nvPr/>
            </p:nvSpPr>
            <p:spPr bwMode="auto">
              <a:xfrm>
                <a:off x="3508" y="3904"/>
                <a:ext cx="0" cy="18"/>
              </a:xfrm>
              <a:prstGeom prst="line">
                <a:avLst/>
              </a:prstGeom>
              <a:noFill/>
              <a:ln w="0">
                <a:solidFill>
                  <a:srgbClr val="030000"/>
                </a:solidFill>
                <a:round/>
                <a:headEnd/>
                <a:tailEnd/>
              </a:ln>
            </p:spPr>
            <p:txBody>
              <a:bodyPr/>
              <a:lstStyle/>
              <a:p>
                <a:endParaRPr lang="ja-JP" altLang="en-US"/>
              </a:p>
            </p:txBody>
          </p:sp>
          <p:sp>
            <p:nvSpPr>
              <p:cNvPr id="34003" name="Line 71"/>
              <p:cNvSpPr>
                <a:spLocks noChangeShapeType="1"/>
              </p:cNvSpPr>
              <p:nvPr/>
            </p:nvSpPr>
            <p:spPr bwMode="auto">
              <a:xfrm>
                <a:off x="3551" y="3904"/>
                <a:ext cx="0" cy="18"/>
              </a:xfrm>
              <a:prstGeom prst="line">
                <a:avLst/>
              </a:prstGeom>
              <a:noFill/>
              <a:ln w="0">
                <a:solidFill>
                  <a:srgbClr val="030000"/>
                </a:solidFill>
                <a:round/>
                <a:headEnd/>
                <a:tailEnd/>
              </a:ln>
            </p:spPr>
            <p:txBody>
              <a:bodyPr/>
              <a:lstStyle/>
              <a:p>
                <a:endParaRPr lang="ja-JP" altLang="en-US"/>
              </a:p>
            </p:txBody>
          </p:sp>
          <p:sp>
            <p:nvSpPr>
              <p:cNvPr id="34004" name="Line 72"/>
              <p:cNvSpPr>
                <a:spLocks noChangeShapeType="1"/>
              </p:cNvSpPr>
              <p:nvPr/>
            </p:nvSpPr>
            <p:spPr bwMode="auto">
              <a:xfrm>
                <a:off x="3401" y="3904"/>
                <a:ext cx="0" cy="9"/>
              </a:xfrm>
              <a:prstGeom prst="line">
                <a:avLst/>
              </a:prstGeom>
              <a:noFill/>
              <a:ln w="0">
                <a:solidFill>
                  <a:srgbClr val="030000"/>
                </a:solidFill>
                <a:round/>
                <a:headEnd/>
                <a:tailEnd/>
              </a:ln>
            </p:spPr>
            <p:txBody>
              <a:bodyPr/>
              <a:lstStyle/>
              <a:p>
                <a:endParaRPr lang="ja-JP" altLang="en-US"/>
              </a:p>
            </p:txBody>
          </p:sp>
          <p:sp>
            <p:nvSpPr>
              <p:cNvPr id="34005" name="Line 73"/>
              <p:cNvSpPr>
                <a:spLocks noChangeShapeType="1"/>
              </p:cNvSpPr>
              <p:nvPr/>
            </p:nvSpPr>
            <p:spPr bwMode="auto">
              <a:xfrm>
                <a:off x="3443" y="3904"/>
                <a:ext cx="0" cy="9"/>
              </a:xfrm>
              <a:prstGeom prst="line">
                <a:avLst/>
              </a:prstGeom>
              <a:noFill/>
              <a:ln w="0">
                <a:solidFill>
                  <a:srgbClr val="030000"/>
                </a:solidFill>
                <a:round/>
                <a:headEnd/>
                <a:tailEnd/>
              </a:ln>
            </p:spPr>
            <p:txBody>
              <a:bodyPr/>
              <a:lstStyle/>
              <a:p>
                <a:endParaRPr lang="ja-JP" altLang="en-US"/>
              </a:p>
            </p:txBody>
          </p:sp>
          <p:sp>
            <p:nvSpPr>
              <p:cNvPr id="34006" name="Line 74"/>
              <p:cNvSpPr>
                <a:spLocks noChangeShapeType="1"/>
              </p:cNvSpPr>
              <p:nvPr/>
            </p:nvSpPr>
            <p:spPr bwMode="auto">
              <a:xfrm>
                <a:off x="3486" y="3904"/>
                <a:ext cx="0" cy="9"/>
              </a:xfrm>
              <a:prstGeom prst="line">
                <a:avLst/>
              </a:prstGeom>
              <a:noFill/>
              <a:ln w="0">
                <a:solidFill>
                  <a:srgbClr val="030000"/>
                </a:solidFill>
                <a:round/>
                <a:headEnd/>
                <a:tailEnd/>
              </a:ln>
            </p:spPr>
            <p:txBody>
              <a:bodyPr/>
              <a:lstStyle/>
              <a:p>
                <a:endParaRPr lang="ja-JP" altLang="en-US"/>
              </a:p>
            </p:txBody>
          </p:sp>
          <p:sp>
            <p:nvSpPr>
              <p:cNvPr id="34007" name="Line 75"/>
              <p:cNvSpPr>
                <a:spLocks noChangeShapeType="1"/>
              </p:cNvSpPr>
              <p:nvPr/>
            </p:nvSpPr>
            <p:spPr bwMode="auto">
              <a:xfrm>
                <a:off x="3529" y="3904"/>
                <a:ext cx="0" cy="9"/>
              </a:xfrm>
              <a:prstGeom prst="line">
                <a:avLst/>
              </a:prstGeom>
              <a:noFill/>
              <a:ln w="0">
                <a:solidFill>
                  <a:srgbClr val="030000"/>
                </a:solidFill>
                <a:round/>
                <a:headEnd/>
                <a:tailEnd/>
              </a:ln>
            </p:spPr>
            <p:txBody>
              <a:bodyPr/>
              <a:lstStyle/>
              <a:p>
                <a:endParaRPr lang="ja-JP" altLang="en-US"/>
              </a:p>
            </p:txBody>
          </p:sp>
          <p:sp>
            <p:nvSpPr>
              <p:cNvPr id="34008" name="Line 76"/>
              <p:cNvSpPr>
                <a:spLocks noChangeShapeType="1"/>
              </p:cNvSpPr>
              <p:nvPr/>
            </p:nvSpPr>
            <p:spPr bwMode="auto">
              <a:xfrm>
                <a:off x="3572" y="3904"/>
                <a:ext cx="0" cy="9"/>
              </a:xfrm>
              <a:prstGeom prst="line">
                <a:avLst/>
              </a:prstGeom>
              <a:noFill/>
              <a:ln w="0">
                <a:solidFill>
                  <a:srgbClr val="030000"/>
                </a:solidFill>
                <a:round/>
                <a:headEnd/>
                <a:tailEnd/>
              </a:ln>
            </p:spPr>
            <p:txBody>
              <a:bodyPr/>
              <a:lstStyle/>
              <a:p>
                <a:endParaRPr lang="ja-JP" altLang="en-US"/>
              </a:p>
            </p:txBody>
          </p:sp>
          <p:sp>
            <p:nvSpPr>
              <p:cNvPr id="34009" name="Line 77"/>
              <p:cNvSpPr>
                <a:spLocks noChangeShapeType="1"/>
              </p:cNvSpPr>
              <p:nvPr/>
            </p:nvSpPr>
            <p:spPr bwMode="auto">
              <a:xfrm>
                <a:off x="3593" y="3904"/>
                <a:ext cx="0" cy="27"/>
              </a:xfrm>
              <a:prstGeom prst="line">
                <a:avLst/>
              </a:prstGeom>
              <a:noFill/>
              <a:ln w="0">
                <a:solidFill>
                  <a:srgbClr val="030000"/>
                </a:solidFill>
                <a:round/>
                <a:headEnd/>
                <a:tailEnd/>
              </a:ln>
            </p:spPr>
            <p:txBody>
              <a:bodyPr/>
              <a:lstStyle/>
              <a:p>
                <a:endParaRPr lang="ja-JP" altLang="en-US"/>
              </a:p>
            </p:txBody>
          </p:sp>
          <p:sp>
            <p:nvSpPr>
              <p:cNvPr id="34010" name="Rectangle 78"/>
              <p:cNvSpPr>
                <a:spLocks noChangeArrowheads="1"/>
              </p:cNvSpPr>
              <p:nvPr/>
            </p:nvSpPr>
            <p:spPr bwMode="auto">
              <a:xfrm>
                <a:off x="3570" y="3941"/>
                <a:ext cx="52" cy="145"/>
              </a:xfrm>
              <a:prstGeom prst="rect">
                <a:avLst/>
              </a:prstGeom>
              <a:noFill/>
              <a:ln w="9525">
                <a:noFill/>
                <a:miter lim="800000"/>
                <a:headEnd/>
                <a:tailEnd/>
              </a:ln>
            </p:spPr>
            <p:txBody>
              <a:bodyPr lIns="0" tIns="0" rIns="0" bIns="0">
                <a:spAutoFit/>
              </a:bodyPr>
              <a:lstStyle/>
              <a:p>
                <a:r>
                  <a:rPr lang="en-US" altLang="ja-JP" sz="700">
                    <a:solidFill>
                      <a:srgbClr val="030000"/>
                    </a:solidFill>
                    <a:latin typeface="Century Gothic" pitchFamily="34" charset="0"/>
                    <a:ea typeface="ＭＳ ゴシック" pitchFamily="49" charset="-128"/>
                  </a:rPr>
                  <a:t>25</a:t>
                </a:r>
                <a:endParaRPr lang="en-US" altLang="ja-JP" sz="700">
                  <a:latin typeface="Century Gothic" pitchFamily="34" charset="0"/>
                </a:endParaRPr>
              </a:p>
            </p:txBody>
          </p:sp>
          <p:sp>
            <p:nvSpPr>
              <p:cNvPr id="34011" name="Line 79"/>
              <p:cNvSpPr>
                <a:spLocks noChangeShapeType="1"/>
              </p:cNvSpPr>
              <p:nvPr/>
            </p:nvSpPr>
            <p:spPr bwMode="auto">
              <a:xfrm>
                <a:off x="3636" y="3904"/>
                <a:ext cx="0" cy="18"/>
              </a:xfrm>
              <a:prstGeom prst="line">
                <a:avLst/>
              </a:prstGeom>
              <a:noFill/>
              <a:ln w="0">
                <a:solidFill>
                  <a:srgbClr val="030000"/>
                </a:solidFill>
                <a:round/>
                <a:headEnd/>
                <a:tailEnd/>
              </a:ln>
            </p:spPr>
            <p:txBody>
              <a:bodyPr/>
              <a:lstStyle/>
              <a:p>
                <a:endParaRPr lang="ja-JP" altLang="en-US"/>
              </a:p>
            </p:txBody>
          </p:sp>
          <p:sp>
            <p:nvSpPr>
              <p:cNvPr id="34012" name="Line 80"/>
              <p:cNvSpPr>
                <a:spLocks noChangeShapeType="1"/>
              </p:cNvSpPr>
              <p:nvPr/>
            </p:nvSpPr>
            <p:spPr bwMode="auto">
              <a:xfrm>
                <a:off x="3679" y="3904"/>
                <a:ext cx="0" cy="18"/>
              </a:xfrm>
              <a:prstGeom prst="line">
                <a:avLst/>
              </a:prstGeom>
              <a:noFill/>
              <a:ln w="0">
                <a:solidFill>
                  <a:srgbClr val="030000"/>
                </a:solidFill>
                <a:round/>
                <a:headEnd/>
                <a:tailEnd/>
              </a:ln>
            </p:spPr>
            <p:txBody>
              <a:bodyPr/>
              <a:lstStyle/>
              <a:p>
                <a:endParaRPr lang="ja-JP" altLang="en-US"/>
              </a:p>
            </p:txBody>
          </p:sp>
          <p:sp>
            <p:nvSpPr>
              <p:cNvPr id="34013" name="Line 81"/>
              <p:cNvSpPr>
                <a:spLocks noChangeShapeType="1"/>
              </p:cNvSpPr>
              <p:nvPr/>
            </p:nvSpPr>
            <p:spPr bwMode="auto">
              <a:xfrm>
                <a:off x="3722" y="3904"/>
                <a:ext cx="0" cy="18"/>
              </a:xfrm>
              <a:prstGeom prst="line">
                <a:avLst/>
              </a:prstGeom>
              <a:noFill/>
              <a:ln w="0">
                <a:solidFill>
                  <a:srgbClr val="030000"/>
                </a:solidFill>
                <a:round/>
                <a:headEnd/>
                <a:tailEnd/>
              </a:ln>
            </p:spPr>
            <p:txBody>
              <a:bodyPr/>
              <a:lstStyle/>
              <a:p>
                <a:endParaRPr lang="ja-JP" altLang="en-US"/>
              </a:p>
            </p:txBody>
          </p:sp>
          <p:sp>
            <p:nvSpPr>
              <p:cNvPr id="34014" name="Line 82"/>
              <p:cNvSpPr>
                <a:spLocks noChangeShapeType="1"/>
              </p:cNvSpPr>
              <p:nvPr/>
            </p:nvSpPr>
            <p:spPr bwMode="auto">
              <a:xfrm>
                <a:off x="3764" y="3904"/>
                <a:ext cx="0" cy="18"/>
              </a:xfrm>
              <a:prstGeom prst="line">
                <a:avLst/>
              </a:prstGeom>
              <a:noFill/>
              <a:ln w="0">
                <a:solidFill>
                  <a:srgbClr val="030000"/>
                </a:solidFill>
                <a:round/>
                <a:headEnd/>
                <a:tailEnd/>
              </a:ln>
            </p:spPr>
            <p:txBody>
              <a:bodyPr/>
              <a:lstStyle/>
              <a:p>
                <a:endParaRPr lang="ja-JP" altLang="en-US"/>
              </a:p>
            </p:txBody>
          </p:sp>
          <p:sp>
            <p:nvSpPr>
              <p:cNvPr id="34015" name="Line 83"/>
              <p:cNvSpPr>
                <a:spLocks noChangeShapeType="1"/>
              </p:cNvSpPr>
              <p:nvPr/>
            </p:nvSpPr>
            <p:spPr bwMode="auto">
              <a:xfrm>
                <a:off x="3614" y="3904"/>
                <a:ext cx="0" cy="9"/>
              </a:xfrm>
              <a:prstGeom prst="line">
                <a:avLst/>
              </a:prstGeom>
              <a:noFill/>
              <a:ln w="0">
                <a:solidFill>
                  <a:srgbClr val="030000"/>
                </a:solidFill>
                <a:round/>
                <a:headEnd/>
                <a:tailEnd/>
              </a:ln>
            </p:spPr>
            <p:txBody>
              <a:bodyPr/>
              <a:lstStyle/>
              <a:p>
                <a:endParaRPr lang="ja-JP" altLang="en-US"/>
              </a:p>
            </p:txBody>
          </p:sp>
          <p:sp>
            <p:nvSpPr>
              <p:cNvPr id="34016" name="Line 84"/>
              <p:cNvSpPr>
                <a:spLocks noChangeShapeType="1"/>
              </p:cNvSpPr>
              <p:nvPr/>
            </p:nvSpPr>
            <p:spPr bwMode="auto">
              <a:xfrm>
                <a:off x="3657" y="3904"/>
                <a:ext cx="0" cy="9"/>
              </a:xfrm>
              <a:prstGeom prst="line">
                <a:avLst/>
              </a:prstGeom>
              <a:noFill/>
              <a:ln w="0">
                <a:solidFill>
                  <a:srgbClr val="030000"/>
                </a:solidFill>
                <a:round/>
                <a:headEnd/>
                <a:tailEnd/>
              </a:ln>
            </p:spPr>
            <p:txBody>
              <a:bodyPr/>
              <a:lstStyle/>
              <a:p>
                <a:endParaRPr lang="ja-JP" altLang="en-US"/>
              </a:p>
            </p:txBody>
          </p:sp>
          <p:sp>
            <p:nvSpPr>
              <p:cNvPr id="34017" name="Line 85"/>
              <p:cNvSpPr>
                <a:spLocks noChangeShapeType="1"/>
              </p:cNvSpPr>
              <p:nvPr/>
            </p:nvSpPr>
            <p:spPr bwMode="auto">
              <a:xfrm>
                <a:off x="3701" y="3904"/>
                <a:ext cx="0" cy="9"/>
              </a:xfrm>
              <a:prstGeom prst="line">
                <a:avLst/>
              </a:prstGeom>
              <a:noFill/>
              <a:ln w="0">
                <a:solidFill>
                  <a:srgbClr val="030000"/>
                </a:solidFill>
                <a:round/>
                <a:headEnd/>
                <a:tailEnd/>
              </a:ln>
            </p:spPr>
            <p:txBody>
              <a:bodyPr/>
              <a:lstStyle/>
              <a:p>
                <a:endParaRPr lang="ja-JP" altLang="en-US"/>
              </a:p>
            </p:txBody>
          </p:sp>
          <p:sp>
            <p:nvSpPr>
              <p:cNvPr id="34018" name="Line 86"/>
              <p:cNvSpPr>
                <a:spLocks noChangeShapeType="1"/>
              </p:cNvSpPr>
              <p:nvPr/>
            </p:nvSpPr>
            <p:spPr bwMode="auto">
              <a:xfrm>
                <a:off x="3744" y="3904"/>
                <a:ext cx="0" cy="9"/>
              </a:xfrm>
              <a:prstGeom prst="line">
                <a:avLst/>
              </a:prstGeom>
              <a:noFill/>
              <a:ln w="0">
                <a:solidFill>
                  <a:srgbClr val="030000"/>
                </a:solidFill>
                <a:round/>
                <a:headEnd/>
                <a:tailEnd/>
              </a:ln>
            </p:spPr>
            <p:txBody>
              <a:bodyPr/>
              <a:lstStyle/>
              <a:p>
                <a:endParaRPr lang="ja-JP" altLang="en-US"/>
              </a:p>
            </p:txBody>
          </p:sp>
          <p:sp>
            <p:nvSpPr>
              <p:cNvPr id="34019" name="Line 87"/>
              <p:cNvSpPr>
                <a:spLocks noChangeShapeType="1"/>
              </p:cNvSpPr>
              <p:nvPr/>
            </p:nvSpPr>
            <p:spPr bwMode="auto">
              <a:xfrm>
                <a:off x="3786" y="3904"/>
                <a:ext cx="0" cy="9"/>
              </a:xfrm>
              <a:prstGeom prst="line">
                <a:avLst/>
              </a:prstGeom>
              <a:noFill/>
              <a:ln w="0">
                <a:solidFill>
                  <a:srgbClr val="030000"/>
                </a:solidFill>
                <a:round/>
                <a:headEnd/>
                <a:tailEnd/>
              </a:ln>
            </p:spPr>
            <p:txBody>
              <a:bodyPr/>
              <a:lstStyle/>
              <a:p>
                <a:endParaRPr lang="ja-JP" altLang="en-US"/>
              </a:p>
            </p:txBody>
          </p:sp>
          <p:sp>
            <p:nvSpPr>
              <p:cNvPr id="34020" name="Line 88"/>
              <p:cNvSpPr>
                <a:spLocks noChangeShapeType="1"/>
              </p:cNvSpPr>
              <p:nvPr/>
            </p:nvSpPr>
            <p:spPr bwMode="auto">
              <a:xfrm>
                <a:off x="3807" y="3904"/>
                <a:ext cx="0" cy="27"/>
              </a:xfrm>
              <a:prstGeom prst="line">
                <a:avLst/>
              </a:prstGeom>
              <a:noFill/>
              <a:ln w="0">
                <a:solidFill>
                  <a:srgbClr val="030000"/>
                </a:solidFill>
                <a:round/>
                <a:headEnd/>
                <a:tailEnd/>
              </a:ln>
            </p:spPr>
            <p:txBody>
              <a:bodyPr/>
              <a:lstStyle/>
              <a:p>
                <a:endParaRPr lang="ja-JP" altLang="en-US"/>
              </a:p>
            </p:txBody>
          </p:sp>
          <p:sp>
            <p:nvSpPr>
              <p:cNvPr id="34021" name="Rectangle 89"/>
              <p:cNvSpPr>
                <a:spLocks noChangeArrowheads="1"/>
              </p:cNvSpPr>
              <p:nvPr/>
            </p:nvSpPr>
            <p:spPr bwMode="auto">
              <a:xfrm>
                <a:off x="3784" y="3941"/>
                <a:ext cx="52" cy="145"/>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30</a:t>
                </a:r>
                <a:endParaRPr lang="en-US" altLang="ja-JP" sz="700">
                  <a:latin typeface="Century Gothic" pitchFamily="34" charset="0"/>
                </a:endParaRPr>
              </a:p>
            </p:txBody>
          </p:sp>
          <p:sp>
            <p:nvSpPr>
              <p:cNvPr id="34022" name="Line 90"/>
              <p:cNvSpPr>
                <a:spLocks noChangeShapeType="1"/>
              </p:cNvSpPr>
              <p:nvPr/>
            </p:nvSpPr>
            <p:spPr bwMode="auto">
              <a:xfrm>
                <a:off x="3850" y="3904"/>
                <a:ext cx="0" cy="18"/>
              </a:xfrm>
              <a:prstGeom prst="line">
                <a:avLst/>
              </a:prstGeom>
              <a:noFill/>
              <a:ln w="0">
                <a:solidFill>
                  <a:srgbClr val="030000"/>
                </a:solidFill>
                <a:round/>
                <a:headEnd/>
                <a:tailEnd/>
              </a:ln>
            </p:spPr>
            <p:txBody>
              <a:bodyPr/>
              <a:lstStyle/>
              <a:p>
                <a:endParaRPr lang="ja-JP" altLang="en-US"/>
              </a:p>
            </p:txBody>
          </p:sp>
          <p:sp>
            <p:nvSpPr>
              <p:cNvPr id="34023" name="Line 91"/>
              <p:cNvSpPr>
                <a:spLocks noChangeShapeType="1"/>
              </p:cNvSpPr>
              <p:nvPr/>
            </p:nvSpPr>
            <p:spPr bwMode="auto">
              <a:xfrm>
                <a:off x="3893" y="3904"/>
                <a:ext cx="0" cy="18"/>
              </a:xfrm>
              <a:prstGeom prst="line">
                <a:avLst/>
              </a:prstGeom>
              <a:noFill/>
              <a:ln w="0">
                <a:solidFill>
                  <a:srgbClr val="030000"/>
                </a:solidFill>
                <a:round/>
                <a:headEnd/>
                <a:tailEnd/>
              </a:ln>
            </p:spPr>
            <p:txBody>
              <a:bodyPr/>
              <a:lstStyle/>
              <a:p>
                <a:endParaRPr lang="ja-JP" altLang="en-US"/>
              </a:p>
            </p:txBody>
          </p:sp>
          <p:sp>
            <p:nvSpPr>
              <p:cNvPr id="34024" name="Line 92"/>
              <p:cNvSpPr>
                <a:spLocks noChangeShapeType="1"/>
              </p:cNvSpPr>
              <p:nvPr/>
            </p:nvSpPr>
            <p:spPr bwMode="auto">
              <a:xfrm>
                <a:off x="3936" y="3904"/>
                <a:ext cx="0" cy="18"/>
              </a:xfrm>
              <a:prstGeom prst="line">
                <a:avLst/>
              </a:prstGeom>
              <a:noFill/>
              <a:ln w="0">
                <a:solidFill>
                  <a:srgbClr val="030000"/>
                </a:solidFill>
                <a:round/>
                <a:headEnd/>
                <a:tailEnd/>
              </a:ln>
            </p:spPr>
            <p:txBody>
              <a:bodyPr/>
              <a:lstStyle/>
              <a:p>
                <a:endParaRPr lang="ja-JP" altLang="en-US"/>
              </a:p>
            </p:txBody>
          </p:sp>
          <p:sp>
            <p:nvSpPr>
              <p:cNvPr id="34025" name="Line 93"/>
              <p:cNvSpPr>
                <a:spLocks noChangeShapeType="1"/>
              </p:cNvSpPr>
              <p:nvPr/>
            </p:nvSpPr>
            <p:spPr bwMode="auto">
              <a:xfrm>
                <a:off x="3979" y="3904"/>
                <a:ext cx="0" cy="18"/>
              </a:xfrm>
              <a:prstGeom prst="line">
                <a:avLst/>
              </a:prstGeom>
              <a:noFill/>
              <a:ln w="0">
                <a:solidFill>
                  <a:srgbClr val="030000"/>
                </a:solidFill>
                <a:round/>
                <a:headEnd/>
                <a:tailEnd/>
              </a:ln>
            </p:spPr>
            <p:txBody>
              <a:bodyPr/>
              <a:lstStyle/>
              <a:p>
                <a:endParaRPr lang="ja-JP" altLang="en-US"/>
              </a:p>
            </p:txBody>
          </p:sp>
          <p:sp>
            <p:nvSpPr>
              <p:cNvPr id="34026" name="Line 94"/>
              <p:cNvSpPr>
                <a:spLocks noChangeShapeType="1"/>
              </p:cNvSpPr>
              <p:nvPr/>
            </p:nvSpPr>
            <p:spPr bwMode="auto">
              <a:xfrm>
                <a:off x="3829" y="3904"/>
                <a:ext cx="0" cy="9"/>
              </a:xfrm>
              <a:prstGeom prst="line">
                <a:avLst/>
              </a:prstGeom>
              <a:noFill/>
              <a:ln w="0">
                <a:solidFill>
                  <a:srgbClr val="030000"/>
                </a:solidFill>
                <a:round/>
                <a:headEnd/>
                <a:tailEnd/>
              </a:ln>
            </p:spPr>
            <p:txBody>
              <a:bodyPr/>
              <a:lstStyle/>
              <a:p>
                <a:endParaRPr lang="ja-JP" altLang="en-US"/>
              </a:p>
            </p:txBody>
          </p:sp>
          <p:sp>
            <p:nvSpPr>
              <p:cNvPr id="34027" name="Line 95"/>
              <p:cNvSpPr>
                <a:spLocks noChangeShapeType="1"/>
              </p:cNvSpPr>
              <p:nvPr/>
            </p:nvSpPr>
            <p:spPr bwMode="auto">
              <a:xfrm>
                <a:off x="3872" y="3904"/>
                <a:ext cx="0" cy="9"/>
              </a:xfrm>
              <a:prstGeom prst="line">
                <a:avLst/>
              </a:prstGeom>
              <a:noFill/>
              <a:ln w="0">
                <a:solidFill>
                  <a:srgbClr val="030000"/>
                </a:solidFill>
                <a:round/>
                <a:headEnd/>
                <a:tailEnd/>
              </a:ln>
            </p:spPr>
            <p:txBody>
              <a:bodyPr/>
              <a:lstStyle/>
              <a:p>
                <a:endParaRPr lang="ja-JP" altLang="en-US"/>
              </a:p>
            </p:txBody>
          </p:sp>
          <p:sp>
            <p:nvSpPr>
              <p:cNvPr id="34028" name="Line 96"/>
              <p:cNvSpPr>
                <a:spLocks noChangeShapeType="1"/>
              </p:cNvSpPr>
              <p:nvPr/>
            </p:nvSpPr>
            <p:spPr bwMode="auto">
              <a:xfrm>
                <a:off x="3914" y="3904"/>
                <a:ext cx="0" cy="9"/>
              </a:xfrm>
              <a:prstGeom prst="line">
                <a:avLst/>
              </a:prstGeom>
              <a:noFill/>
              <a:ln w="0">
                <a:solidFill>
                  <a:srgbClr val="030000"/>
                </a:solidFill>
                <a:round/>
                <a:headEnd/>
                <a:tailEnd/>
              </a:ln>
            </p:spPr>
            <p:txBody>
              <a:bodyPr/>
              <a:lstStyle/>
              <a:p>
                <a:endParaRPr lang="ja-JP" altLang="en-US"/>
              </a:p>
            </p:txBody>
          </p:sp>
          <p:sp>
            <p:nvSpPr>
              <p:cNvPr id="34029" name="Line 97"/>
              <p:cNvSpPr>
                <a:spLocks noChangeShapeType="1"/>
              </p:cNvSpPr>
              <p:nvPr/>
            </p:nvSpPr>
            <p:spPr bwMode="auto">
              <a:xfrm>
                <a:off x="3957" y="3904"/>
                <a:ext cx="0" cy="9"/>
              </a:xfrm>
              <a:prstGeom prst="line">
                <a:avLst/>
              </a:prstGeom>
              <a:noFill/>
              <a:ln w="0">
                <a:solidFill>
                  <a:srgbClr val="030000"/>
                </a:solidFill>
                <a:round/>
                <a:headEnd/>
                <a:tailEnd/>
              </a:ln>
            </p:spPr>
            <p:txBody>
              <a:bodyPr/>
              <a:lstStyle/>
              <a:p>
                <a:endParaRPr lang="ja-JP" altLang="en-US"/>
              </a:p>
            </p:txBody>
          </p:sp>
          <p:sp>
            <p:nvSpPr>
              <p:cNvPr id="34030" name="Line 98"/>
              <p:cNvSpPr>
                <a:spLocks noChangeShapeType="1"/>
              </p:cNvSpPr>
              <p:nvPr/>
            </p:nvSpPr>
            <p:spPr bwMode="auto">
              <a:xfrm>
                <a:off x="4000" y="3904"/>
                <a:ext cx="0" cy="9"/>
              </a:xfrm>
              <a:prstGeom prst="line">
                <a:avLst/>
              </a:prstGeom>
              <a:noFill/>
              <a:ln w="0">
                <a:solidFill>
                  <a:srgbClr val="030000"/>
                </a:solidFill>
                <a:round/>
                <a:headEnd/>
                <a:tailEnd/>
              </a:ln>
            </p:spPr>
            <p:txBody>
              <a:bodyPr/>
              <a:lstStyle/>
              <a:p>
                <a:endParaRPr lang="ja-JP" altLang="en-US"/>
              </a:p>
            </p:txBody>
          </p:sp>
          <p:sp>
            <p:nvSpPr>
              <p:cNvPr id="34031" name="Line 99"/>
              <p:cNvSpPr>
                <a:spLocks noChangeShapeType="1"/>
              </p:cNvSpPr>
              <p:nvPr/>
            </p:nvSpPr>
            <p:spPr bwMode="auto">
              <a:xfrm>
                <a:off x="4022" y="3904"/>
                <a:ext cx="0" cy="27"/>
              </a:xfrm>
              <a:prstGeom prst="line">
                <a:avLst/>
              </a:prstGeom>
              <a:noFill/>
              <a:ln w="0">
                <a:solidFill>
                  <a:srgbClr val="030000"/>
                </a:solidFill>
                <a:round/>
                <a:headEnd/>
                <a:tailEnd/>
              </a:ln>
            </p:spPr>
            <p:txBody>
              <a:bodyPr/>
              <a:lstStyle/>
              <a:p>
                <a:endParaRPr lang="ja-JP" altLang="en-US"/>
              </a:p>
            </p:txBody>
          </p:sp>
          <p:sp>
            <p:nvSpPr>
              <p:cNvPr id="34032" name="Rectangle 100"/>
              <p:cNvSpPr>
                <a:spLocks noChangeArrowheads="1"/>
              </p:cNvSpPr>
              <p:nvPr/>
            </p:nvSpPr>
            <p:spPr bwMode="auto">
              <a:xfrm>
                <a:off x="3998" y="3941"/>
                <a:ext cx="52" cy="145"/>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35</a:t>
                </a:r>
                <a:endParaRPr lang="en-US" altLang="ja-JP" sz="700">
                  <a:latin typeface="Century Gothic" pitchFamily="34" charset="0"/>
                </a:endParaRPr>
              </a:p>
            </p:txBody>
          </p:sp>
        </p:grpSp>
        <p:sp>
          <p:nvSpPr>
            <p:cNvPr id="33941" name="Rectangle 101"/>
            <p:cNvSpPr>
              <a:spLocks noChangeArrowheads="1"/>
            </p:cNvSpPr>
            <p:nvPr/>
          </p:nvSpPr>
          <p:spPr bwMode="auto">
            <a:xfrm>
              <a:off x="1028" y="2714"/>
              <a:ext cx="641" cy="67"/>
            </a:xfrm>
            <a:prstGeom prst="rect">
              <a:avLst/>
            </a:prstGeom>
            <a:noFill/>
            <a:ln w="9525">
              <a:noFill/>
              <a:miter lim="800000"/>
              <a:headEnd/>
              <a:tailEnd/>
            </a:ln>
          </p:spPr>
          <p:txBody>
            <a:bodyPr lIns="0" tIns="0" rIns="0" bIns="0">
              <a:spAutoFit/>
            </a:bodyPr>
            <a:lstStyle/>
            <a:p>
              <a:r>
                <a:rPr lang="en-US" altLang="ja-JP" sz="700">
                  <a:latin typeface="Century Gothic" pitchFamily="34" charset="0"/>
                </a:rPr>
                <a:t>Retention time/min</a:t>
              </a:r>
            </a:p>
          </p:txBody>
        </p:sp>
        <p:sp>
          <p:nvSpPr>
            <p:cNvPr id="33942" name="Rectangle 109"/>
            <p:cNvSpPr>
              <a:spLocks noChangeArrowheads="1"/>
            </p:cNvSpPr>
            <p:nvPr/>
          </p:nvSpPr>
          <p:spPr bwMode="auto">
            <a:xfrm>
              <a:off x="2248" y="2135"/>
              <a:ext cx="555" cy="47"/>
            </a:xfrm>
            <a:prstGeom prst="rect">
              <a:avLst/>
            </a:prstGeom>
            <a:solidFill>
              <a:schemeClr val="bg1"/>
            </a:solidFill>
            <a:ln w="9525">
              <a:noFill/>
              <a:miter lim="800000"/>
              <a:headEnd/>
              <a:tailEnd/>
            </a:ln>
          </p:spPr>
          <p:txBody>
            <a:bodyPr wrap="none" anchor="ctr"/>
            <a:lstStyle/>
            <a:p>
              <a:endParaRPr lang="ja-JP" altLang="en-US"/>
            </a:p>
          </p:txBody>
        </p:sp>
        <p:sp>
          <p:nvSpPr>
            <p:cNvPr id="33944" name="Text Box 111"/>
            <p:cNvSpPr txBox="1">
              <a:spLocks noChangeArrowheads="1"/>
            </p:cNvSpPr>
            <p:nvPr/>
          </p:nvSpPr>
          <p:spPr bwMode="auto">
            <a:xfrm>
              <a:off x="1149" y="2270"/>
              <a:ext cx="1021" cy="154"/>
            </a:xfrm>
            <a:prstGeom prst="rect">
              <a:avLst/>
            </a:prstGeom>
            <a:noFill/>
            <a:ln w="9525">
              <a:noFill/>
              <a:miter lim="800000"/>
              <a:headEnd/>
              <a:tailEnd/>
            </a:ln>
          </p:spPr>
          <p:txBody>
            <a:bodyPr>
              <a:spAutoFit/>
            </a:bodyPr>
            <a:lstStyle/>
            <a:p>
              <a:pPr defTabSz="1014413">
                <a:spcBef>
                  <a:spcPct val="50000"/>
                </a:spcBef>
              </a:pPr>
              <a:r>
                <a:rPr lang="en-US" altLang="ja-JP" sz="1000" b="1">
                  <a:solidFill>
                    <a:srgbClr val="CC6600"/>
                  </a:solidFill>
                  <a:latin typeface="Century Gothic" pitchFamily="34" charset="0"/>
                </a:rPr>
                <a:t>Sunniest C8</a:t>
              </a:r>
              <a:r>
                <a:rPr lang="ja-JP" altLang="en-US" sz="1000" b="1">
                  <a:solidFill>
                    <a:srgbClr val="CC6600"/>
                  </a:solidFill>
                  <a:latin typeface="Century Gothic" pitchFamily="34" charset="0"/>
                </a:rPr>
                <a:t>　</a:t>
              </a:r>
              <a:r>
                <a:rPr lang="en-US" altLang="ja-JP" sz="1000" b="1">
                  <a:solidFill>
                    <a:srgbClr val="CC6600"/>
                  </a:solidFill>
                  <a:latin typeface="Century Gothic" pitchFamily="34" charset="0"/>
                </a:rPr>
                <a:t>%C:10%</a:t>
              </a:r>
            </a:p>
          </p:txBody>
        </p:sp>
        <p:sp>
          <p:nvSpPr>
            <p:cNvPr id="33946" name="Text Box 113"/>
            <p:cNvSpPr txBox="1">
              <a:spLocks noChangeArrowheads="1"/>
            </p:cNvSpPr>
            <p:nvPr/>
          </p:nvSpPr>
          <p:spPr bwMode="auto">
            <a:xfrm>
              <a:off x="914" y="2346"/>
              <a:ext cx="19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6</a:t>
              </a:r>
            </a:p>
          </p:txBody>
        </p:sp>
        <p:sp>
          <p:nvSpPr>
            <p:cNvPr id="33948" name="Text Box 115"/>
            <p:cNvSpPr txBox="1">
              <a:spLocks noChangeArrowheads="1"/>
            </p:cNvSpPr>
            <p:nvPr/>
          </p:nvSpPr>
          <p:spPr bwMode="auto">
            <a:xfrm>
              <a:off x="762" y="2339"/>
              <a:ext cx="223"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4</a:t>
              </a:r>
            </a:p>
          </p:txBody>
        </p:sp>
        <p:sp>
          <p:nvSpPr>
            <p:cNvPr id="33949" name="Text Box 116"/>
            <p:cNvSpPr txBox="1">
              <a:spLocks noChangeArrowheads="1"/>
            </p:cNvSpPr>
            <p:nvPr/>
          </p:nvSpPr>
          <p:spPr bwMode="auto">
            <a:xfrm>
              <a:off x="516" y="2300"/>
              <a:ext cx="187"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3</a:t>
              </a:r>
            </a:p>
          </p:txBody>
        </p:sp>
        <p:sp>
          <p:nvSpPr>
            <p:cNvPr id="33950" name="Text Box 117"/>
            <p:cNvSpPr txBox="1">
              <a:spLocks noChangeArrowheads="1"/>
            </p:cNvSpPr>
            <p:nvPr/>
          </p:nvSpPr>
          <p:spPr bwMode="auto">
            <a:xfrm>
              <a:off x="465" y="2228"/>
              <a:ext cx="175"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2</a:t>
              </a:r>
            </a:p>
          </p:txBody>
        </p:sp>
        <p:sp>
          <p:nvSpPr>
            <p:cNvPr id="33951" name="Text Box 118"/>
            <p:cNvSpPr txBox="1">
              <a:spLocks noChangeArrowheads="1"/>
            </p:cNvSpPr>
            <p:nvPr/>
          </p:nvSpPr>
          <p:spPr bwMode="auto">
            <a:xfrm>
              <a:off x="432" y="2350"/>
              <a:ext cx="131"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1</a:t>
              </a:r>
            </a:p>
          </p:txBody>
        </p:sp>
        <p:sp>
          <p:nvSpPr>
            <p:cNvPr id="33952" name="Rectangle 119"/>
            <p:cNvSpPr>
              <a:spLocks noChangeArrowheads="1"/>
            </p:cNvSpPr>
            <p:nvPr/>
          </p:nvSpPr>
          <p:spPr bwMode="auto">
            <a:xfrm>
              <a:off x="319" y="1290"/>
              <a:ext cx="2094" cy="2684"/>
            </a:xfrm>
            <a:prstGeom prst="rect">
              <a:avLst/>
            </a:prstGeom>
            <a:noFill/>
            <a:ln w="38100" cmpd="dbl">
              <a:solidFill>
                <a:srgbClr val="000080"/>
              </a:solidFill>
              <a:miter lim="800000"/>
              <a:headEnd/>
              <a:tailEnd/>
            </a:ln>
          </p:spPr>
          <p:txBody>
            <a:bodyPr wrap="none" anchor="ctr"/>
            <a:lstStyle/>
            <a:p>
              <a:endParaRPr lang="ja-JP" altLang="en-US"/>
            </a:p>
          </p:txBody>
        </p:sp>
      </p:grpSp>
      <p:sp>
        <p:nvSpPr>
          <p:cNvPr id="127096" name="Text Box 120"/>
          <p:cNvSpPr txBox="1">
            <a:spLocks noChangeArrowheads="1"/>
          </p:cNvSpPr>
          <p:nvPr/>
        </p:nvSpPr>
        <p:spPr bwMode="auto">
          <a:xfrm>
            <a:off x="365125" y="1679575"/>
            <a:ext cx="2733675" cy="336550"/>
          </a:xfrm>
          <a:prstGeom prst="rect">
            <a:avLst/>
          </a:prstGeom>
          <a:noFill/>
          <a:ln w="9525">
            <a:noFill/>
            <a:miter lim="800000"/>
            <a:headEnd/>
            <a:tailEnd/>
          </a:ln>
          <a:effectLst/>
        </p:spPr>
        <p:txBody>
          <a:bodyPr lIns="162000">
            <a:spAutoFit/>
          </a:bodyPr>
          <a:lstStyle/>
          <a:p>
            <a:pPr defTabSz="1014413">
              <a:spcBef>
                <a:spcPct val="50000"/>
              </a:spcBef>
              <a:defRPr/>
            </a:pPr>
            <a:r>
              <a:rPr lang="en-US" altLang="ja-JP" sz="1600" b="1">
                <a:effectLst>
                  <a:outerShdw blurRad="38100" dist="38100" dir="2700000" algn="tl">
                    <a:srgbClr val="C0C0C0"/>
                  </a:outerShdw>
                </a:effectLst>
                <a:ea typeface="HG丸ｺﾞｼｯｸM-PRO" pitchFamily="50" charset="-128"/>
              </a:rPr>
              <a:t>◆</a:t>
            </a:r>
            <a:r>
              <a:rPr lang="ja-JP" altLang="en-US" sz="1600" b="1">
                <a:effectLst>
                  <a:outerShdw blurRad="38100" dist="38100" dir="2700000" algn="tl">
                    <a:srgbClr val="C0C0C0"/>
                  </a:outerShdw>
                </a:effectLst>
                <a:ea typeface="HG丸ｺﾞｼｯｸM-PRO" pitchFamily="50" charset="-128"/>
              </a:rPr>
              <a:t>標準試料の分離例</a:t>
            </a:r>
          </a:p>
        </p:txBody>
      </p:sp>
      <p:sp>
        <p:nvSpPr>
          <p:cNvPr id="127104" name="Text Box 128"/>
          <p:cNvSpPr txBox="1">
            <a:spLocks noChangeArrowheads="1"/>
          </p:cNvSpPr>
          <p:nvPr/>
        </p:nvSpPr>
        <p:spPr bwMode="auto">
          <a:xfrm>
            <a:off x="4537075" y="1692275"/>
            <a:ext cx="3132138" cy="336550"/>
          </a:xfrm>
          <a:prstGeom prst="rect">
            <a:avLst/>
          </a:prstGeom>
          <a:noFill/>
          <a:ln w="9525">
            <a:noFill/>
            <a:miter lim="800000"/>
            <a:headEnd/>
            <a:tailEnd/>
          </a:ln>
          <a:effectLst/>
        </p:spPr>
        <p:txBody>
          <a:bodyPr>
            <a:spAutoFit/>
          </a:bodyPr>
          <a:lstStyle/>
          <a:p>
            <a:pPr defTabSz="1014413">
              <a:spcBef>
                <a:spcPct val="50000"/>
              </a:spcBef>
              <a:defRPr/>
            </a:pPr>
            <a:r>
              <a:rPr lang="en-US" altLang="ja-JP" sz="1600" b="1">
                <a:effectLst>
                  <a:outerShdw blurRad="38100" dist="38100" dir="2700000" algn="tl">
                    <a:srgbClr val="C0C0C0"/>
                  </a:outerShdw>
                </a:effectLst>
                <a:ea typeface="HG丸ｺﾞｼｯｸM-PRO" pitchFamily="50" charset="-128"/>
              </a:rPr>
              <a:t>◆</a:t>
            </a:r>
            <a:r>
              <a:rPr lang="ja-JP" altLang="en-US" sz="1600" b="1">
                <a:effectLst>
                  <a:outerShdw blurRad="38100" dist="38100" dir="2700000" algn="tl">
                    <a:srgbClr val="C0C0C0"/>
                  </a:outerShdw>
                </a:effectLst>
                <a:ea typeface="HG丸ｺﾞｼｯｸM-PRO" pitchFamily="50" charset="-128"/>
              </a:rPr>
              <a:t>ピリジンとフェノールの分離</a:t>
            </a:r>
          </a:p>
        </p:txBody>
      </p:sp>
      <p:grpSp>
        <p:nvGrpSpPr>
          <p:cNvPr id="8" name="Group 268"/>
          <p:cNvGrpSpPr>
            <a:grpSpLocks/>
          </p:cNvGrpSpPr>
          <p:nvPr/>
        </p:nvGrpSpPr>
        <p:grpSpPr bwMode="auto">
          <a:xfrm>
            <a:off x="4635500" y="2049463"/>
            <a:ext cx="4508500" cy="3802062"/>
            <a:chOff x="2920" y="1291"/>
            <a:chExt cx="2840" cy="2395"/>
          </a:xfrm>
        </p:grpSpPr>
        <p:sp>
          <p:nvSpPr>
            <p:cNvPr id="33803" name="Text Box 127"/>
            <p:cNvSpPr txBox="1">
              <a:spLocks noChangeArrowheads="1"/>
            </p:cNvSpPr>
            <p:nvPr/>
          </p:nvSpPr>
          <p:spPr bwMode="auto">
            <a:xfrm>
              <a:off x="2968" y="2764"/>
              <a:ext cx="2129" cy="922"/>
            </a:xfrm>
            <a:prstGeom prst="rect">
              <a:avLst/>
            </a:prstGeom>
            <a:noFill/>
            <a:ln w="9525">
              <a:noFill/>
              <a:miter lim="800000"/>
              <a:headEnd/>
              <a:tailEnd/>
            </a:ln>
          </p:spPr>
          <p:txBody>
            <a:bodyPr>
              <a:spAutoFit/>
            </a:bodyPr>
            <a:lstStyle/>
            <a:p>
              <a:pPr defTabSz="1014413"/>
              <a:r>
                <a:rPr lang="en-US" altLang="ja-JP" sz="1000">
                  <a:latin typeface="Century Gothic" pitchFamily="34" charset="0"/>
                </a:rPr>
                <a:t>Column: Sunniest C18,</a:t>
              </a:r>
              <a:r>
                <a:rPr lang="ja-JP" altLang="en-US" sz="1000">
                  <a:latin typeface="Century Gothic" pitchFamily="34" charset="0"/>
                </a:rPr>
                <a:t>　</a:t>
              </a:r>
              <a:r>
                <a:rPr lang="en-US" altLang="ja-JP" sz="1000">
                  <a:latin typeface="Century Gothic" pitchFamily="34" charset="0"/>
                </a:rPr>
                <a:t>C28, C8,  5</a:t>
              </a:r>
              <a:r>
                <a:rPr lang="en-US" altLang="ja-JP" sz="1000">
                  <a:latin typeface="Symbol" pitchFamily="18" charset="2"/>
                </a:rPr>
                <a:t>m</a:t>
              </a:r>
              <a:r>
                <a:rPr lang="en-US" altLang="ja-JP" sz="1000">
                  <a:latin typeface="Century Gothic" pitchFamily="34" charset="0"/>
                </a:rPr>
                <a:t>m 4.6x150 mm</a:t>
              </a:r>
              <a:r>
                <a:rPr lang="ja-JP" altLang="en-US" sz="1000">
                  <a:latin typeface="Century Gothic" pitchFamily="34" charset="0"/>
                </a:rPr>
                <a:t>　　　　</a:t>
              </a:r>
            </a:p>
            <a:p>
              <a:pPr defTabSz="1014413"/>
              <a:r>
                <a:rPr lang="en-US" altLang="ja-JP" sz="1000">
                  <a:latin typeface="Century Gothic" pitchFamily="34" charset="0"/>
                </a:rPr>
                <a:t>Mobile phase:  CH</a:t>
              </a:r>
              <a:r>
                <a:rPr lang="en-US" altLang="ja-JP" sz="1000" baseline="-25000">
                  <a:latin typeface="Century Gothic" pitchFamily="34" charset="0"/>
                </a:rPr>
                <a:t>3</a:t>
              </a:r>
              <a:r>
                <a:rPr lang="en-US" altLang="ja-JP" sz="1000">
                  <a:latin typeface="Century Gothic" pitchFamily="34" charset="0"/>
                </a:rPr>
                <a:t>OH/H</a:t>
              </a:r>
              <a:r>
                <a:rPr lang="en-US" altLang="ja-JP" sz="1000" baseline="-25000">
                  <a:latin typeface="Century Gothic" pitchFamily="34" charset="0"/>
                </a:rPr>
                <a:t>2</a:t>
              </a:r>
              <a:r>
                <a:rPr lang="en-US" altLang="ja-JP" sz="1000">
                  <a:latin typeface="Century Gothic" pitchFamily="34" charset="0"/>
                </a:rPr>
                <a:t>O=30/70</a:t>
              </a:r>
              <a:endParaRPr lang="en-US" altLang="ja-JP" sz="1000" baseline="-25000">
                <a:latin typeface="Century Gothic" pitchFamily="34" charset="0"/>
              </a:endParaRPr>
            </a:p>
            <a:p>
              <a:pPr defTabSz="1014413"/>
              <a:r>
                <a:rPr lang="en-US" altLang="ja-JP" sz="1000">
                  <a:latin typeface="Century Gothic" pitchFamily="34" charset="0"/>
                </a:rPr>
                <a:t>Flow rate: 1.0 mL/min</a:t>
              </a:r>
            </a:p>
            <a:p>
              <a:pPr defTabSz="1014413"/>
              <a:r>
                <a:rPr lang="en-US" altLang="ja-JP" sz="1000">
                  <a:latin typeface="Century Gothic" pitchFamily="34" charset="0"/>
                </a:rPr>
                <a:t>Temperature: 40 ºC </a:t>
              </a:r>
            </a:p>
            <a:p>
              <a:pPr defTabSz="1014413"/>
              <a:r>
                <a:rPr lang="en-US" altLang="ja-JP" sz="1000">
                  <a:latin typeface="Century Gothic" pitchFamily="34" charset="0"/>
                </a:rPr>
                <a:t>Detection: UV@250nm</a:t>
              </a:r>
            </a:p>
            <a:p>
              <a:pPr defTabSz="1014413"/>
              <a:r>
                <a:rPr lang="en-US" altLang="ja-JP" sz="1000">
                  <a:latin typeface="Century Gothic" pitchFamily="34" charset="0"/>
                </a:rPr>
                <a:t>Sample: 1 = Uracil</a:t>
              </a:r>
            </a:p>
            <a:p>
              <a:pPr defTabSz="1014413"/>
              <a:r>
                <a:rPr lang="ja-JP" altLang="en-US" sz="1000">
                  <a:latin typeface="Century Gothic" pitchFamily="34" charset="0"/>
                </a:rPr>
                <a:t>　　　　　　 </a:t>
              </a:r>
              <a:r>
                <a:rPr lang="en-US" altLang="ja-JP" sz="1000">
                  <a:latin typeface="Century Gothic" pitchFamily="34" charset="0"/>
                </a:rPr>
                <a:t>2 = Pyridine</a:t>
              </a:r>
            </a:p>
            <a:p>
              <a:pPr defTabSz="1014413"/>
              <a:r>
                <a:rPr lang="en-US" altLang="ja-JP" sz="1000">
                  <a:latin typeface="Century Gothic" pitchFamily="34" charset="0"/>
                </a:rPr>
                <a:t>                3 = Phenol </a:t>
              </a:r>
            </a:p>
            <a:p>
              <a:pPr defTabSz="1014413"/>
              <a:r>
                <a:rPr lang="en-US" altLang="ja-JP" sz="1000">
                  <a:latin typeface="Century Gothic" pitchFamily="34" charset="0"/>
                </a:rPr>
                <a:t>               </a:t>
              </a:r>
            </a:p>
          </p:txBody>
        </p:sp>
        <p:grpSp>
          <p:nvGrpSpPr>
            <p:cNvPr id="9" name="Group 266"/>
            <p:cNvGrpSpPr>
              <a:grpSpLocks/>
            </p:cNvGrpSpPr>
            <p:nvPr/>
          </p:nvGrpSpPr>
          <p:grpSpPr bwMode="auto">
            <a:xfrm>
              <a:off x="3040" y="1726"/>
              <a:ext cx="1881" cy="430"/>
              <a:chOff x="3040" y="1726"/>
              <a:chExt cx="1881" cy="430"/>
            </a:xfrm>
          </p:grpSpPr>
          <p:sp>
            <p:nvSpPr>
              <p:cNvPr id="33929" name="Line 124"/>
              <p:cNvSpPr>
                <a:spLocks noChangeShapeType="1"/>
              </p:cNvSpPr>
              <p:nvPr/>
            </p:nvSpPr>
            <p:spPr bwMode="auto">
              <a:xfrm flipH="1">
                <a:off x="4712" y="1726"/>
                <a:ext cx="136" cy="160"/>
              </a:xfrm>
              <a:prstGeom prst="line">
                <a:avLst/>
              </a:prstGeom>
              <a:noFill/>
              <a:ln w="44450">
                <a:solidFill>
                  <a:srgbClr val="008080"/>
                </a:solidFill>
                <a:round/>
                <a:headEnd/>
                <a:tailEnd type="triangle" w="med" len="med"/>
              </a:ln>
            </p:spPr>
            <p:txBody>
              <a:bodyPr/>
              <a:lstStyle/>
              <a:p>
                <a:endParaRPr lang="ja-JP" altLang="en-US"/>
              </a:p>
            </p:txBody>
          </p:sp>
          <p:sp>
            <p:nvSpPr>
              <p:cNvPr id="33930" name="Freeform 126"/>
              <p:cNvSpPr>
                <a:spLocks/>
              </p:cNvSpPr>
              <p:nvPr/>
            </p:nvSpPr>
            <p:spPr bwMode="auto">
              <a:xfrm>
                <a:off x="3040" y="1839"/>
                <a:ext cx="1881" cy="317"/>
              </a:xfrm>
              <a:custGeom>
                <a:avLst/>
                <a:gdLst>
                  <a:gd name="T0" fmla="*/ 6 w 3104"/>
                  <a:gd name="T1" fmla="*/ 4 h 1345"/>
                  <a:gd name="T2" fmla="*/ 13 w 3104"/>
                  <a:gd name="T3" fmla="*/ 4 h 1345"/>
                  <a:gd name="T4" fmla="*/ 19 w 3104"/>
                  <a:gd name="T5" fmla="*/ 4 h 1345"/>
                  <a:gd name="T6" fmla="*/ 27 w 3104"/>
                  <a:gd name="T7" fmla="*/ 4 h 1345"/>
                  <a:gd name="T8" fmla="*/ 33 w 3104"/>
                  <a:gd name="T9" fmla="*/ 4 h 1345"/>
                  <a:gd name="T10" fmla="*/ 39 w 3104"/>
                  <a:gd name="T11" fmla="*/ 4 h 1345"/>
                  <a:gd name="T12" fmla="*/ 46 w 3104"/>
                  <a:gd name="T13" fmla="*/ 4 h 1345"/>
                  <a:gd name="T14" fmla="*/ 53 w 3104"/>
                  <a:gd name="T15" fmla="*/ 4 h 1345"/>
                  <a:gd name="T16" fmla="*/ 59 w 3104"/>
                  <a:gd name="T17" fmla="*/ 4 h 1345"/>
                  <a:gd name="T18" fmla="*/ 67 w 3104"/>
                  <a:gd name="T19" fmla="*/ 4 h 1345"/>
                  <a:gd name="T20" fmla="*/ 73 w 3104"/>
                  <a:gd name="T21" fmla="*/ 4 h 1345"/>
                  <a:gd name="T22" fmla="*/ 80 w 3104"/>
                  <a:gd name="T23" fmla="*/ 4 h 1345"/>
                  <a:gd name="T24" fmla="*/ 86 w 3104"/>
                  <a:gd name="T25" fmla="*/ 4 h 1345"/>
                  <a:gd name="T26" fmla="*/ 93 w 3104"/>
                  <a:gd name="T27" fmla="*/ 4 h 1345"/>
                  <a:gd name="T28" fmla="*/ 99 w 3104"/>
                  <a:gd name="T29" fmla="*/ 4 h 1345"/>
                  <a:gd name="T30" fmla="*/ 107 w 3104"/>
                  <a:gd name="T31" fmla="*/ 4 h 1345"/>
                  <a:gd name="T32" fmla="*/ 113 w 3104"/>
                  <a:gd name="T33" fmla="*/ 4 h 1345"/>
                  <a:gd name="T34" fmla="*/ 120 w 3104"/>
                  <a:gd name="T35" fmla="*/ 4 h 1345"/>
                  <a:gd name="T36" fmla="*/ 126 w 3104"/>
                  <a:gd name="T37" fmla="*/ 4 h 1345"/>
                  <a:gd name="T38" fmla="*/ 133 w 3104"/>
                  <a:gd name="T39" fmla="*/ 4 h 1345"/>
                  <a:gd name="T40" fmla="*/ 140 w 3104"/>
                  <a:gd name="T41" fmla="*/ 4 h 1345"/>
                  <a:gd name="T42" fmla="*/ 147 w 3104"/>
                  <a:gd name="T43" fmla="*/ 4 h 1345"/>
                  <a:gd name="T44" fmla="*/ 153 w 3104"/>
                  <a:gd name="T45" fmla="*/ 4 h 1345"/>
                  <a:gd name="T46" fmla="*/ 159 w 3104"/>
                  <a:gd name="T47" fmla="*/ 4 h 1345"/>
                  <a:gd name="T48" fmla="*/ 167 w 3104"/>
                  <a:gd name="T49" fmla="*/ 4 h 1345"/>
                  <a:gd name="T50" fmla="*/ 173 w 3104"/>
                  <a:gd name="T51" fmla="*/ 4 h 1345"/>
                  <a:gd name="T52" fmla="*/ 180 w 3104"/>
                  <a:gd name="T53" fmla="*/ 4 h 1345"/>
                  <a:gd name="T54" fmla="*/ 186 w 3104"/>
                  <a:gd name="T55" fmla="*/ 3 h 1345"/>
                  <a:gd name="T56" fmla="*/ 193 w 3104"/>
                  <a:gd name="T57" fmla="*/ 4 h 1345"/>
                  <a:gd name="T58" fmla="*/ 200 w 3104"/>
                  <a:gd name="T59" fmla="*/ 4 h 1345"/>
                  <a:gd name="T60" fmla="*/ 207 w 3104"/>
                  <a:gd name="T61" fmla="*/ 4 h 1345"/>
                  <a:gd name="T62" fmla="*/ 213 w 3104"/>
                  <a:gd name="T63" fmla="*/ 4 h 1345"/>
                  <a:gd name="T64" fmla="*/ 219 w 3104"/>
                  <a:gd name="T65" fmla="*/ 4 h 1345"/>
                  <a:gd name="T66" fmla="*/ 226 w 3104"/>
                  <a:gd name="T67" fmla="*/ 4 h 1345"/>
                  <a:gd name="T68" fmla="*/ 233 w 3104"/>
                  <a:gd name="T69" fmla="*/ 4 h 1345"/>
                  <a:gd name="T70" fmla="*/ 240 w 3104"/>
                  <a:gd name="T71" fmla="*/ 4 h 1345"/>
                  <a:gd name="T72" fmla="*/ 247 w 3104"/>
                  <a:gd name="T73" fmla="*/ 4 h 1345"/>
                  <a:gd name="T74" fmla="*/ 253 w 3104"/>
                  <a:gd name="T75" fmla="*/ 4 h 1345"/>
                  <a:gd name="T76" fmla="*/ 259 w 3104"/>
                  <a:gd name="T77" fmla="*/ 4 h 1345"/>
                  <a:gd name="T78" fmla="*/ 266 w 3104"/>
                  <a:gd name="T79" fmla="*/ 4 h 1345"/>
                  <a:gd name="T80" fmla="*/ 273 w 3104"/>
                  <a:gd name="T81" fmla="*/ 4 h 1345"/>
                  <a:gd name="T82" fmla="*/ 280 w 3104"/>
                  <a:gd name="T83" fmla="*/ 4 h 1345"/>
                  <a:gd name="T84" fmla="*/ 287 w 3104"/>
                  <a:gd name="T85" fmla="*/ 4 h 1345"/>
                  <a:gd name="T86" fmla="*/ 293 w 3104"/>
                  <a:gd name="T87" fmla="*/ 4 h 1345"/>
                  <a:gd name="T88" fmla="*/ 299 w 3104"/>
                  <a:gd name="T89" fmla="*/ 4 h 1345"/>
                  <a:gd name="T90" fmla="*/ 306 w 3104"/>
                  <a:gd name="T91" fmla="*/ 4 h 1345"/>
                  <a:gd name="T92" fmla="*/ 313 w 3104"/>
                  <a:gd name="T93" fmla="*/ 4 h 1345"/>
                  <a:gd name="T94" fmla="*/ 320 w 3104"/>
                  <a:gd name="T95" fmla="*/ 4 h 1345"/>
                  <a:gd name="T96" fmla="*/ 327 w 3104"/>
                  <a:gd name="T97" fmla="*/ 4 h 1345"/>
                  <a:gd name="T98" fmla="*/ 333 w 3104"/>
                  <a:gd name="T99" fmla="*/ 4 h 1345"/>
                  <a:gd name="T100" fmla="*/ 340 w 3104"/>
                  <a:gd name="T101" fmla="*/ 4 h 1345"/>
                  <a:gd name="T102" fmla="*/ 347 w 3104"/>
                  <a:gd name="T103" fmla="*/ 4 h 1345"/>
                  <a:gd name="T104" fmla="*/ 353 w 3104"/>
                  <a:gd name="T105" fmla="*/ 0 h 1345"/>
                  <a:gd name="T106" fmla="*/ 360 w 3104"/>
                  <a:gd name="T107" fmla="*/ 4 h 1345"/>
                  <a:gd name="T108" fmla="*/ 366 w 3104"/>
                  <a:gd name="T109" fmla="*/ 4 h 1345"/>
                  <a:gd name="T110" fmla="*/ 373 w 3104"/>
                  <a:gd name="T111" fmla="*/ 4 h 1345"/>
                  <a:gd name="T112" fmla="*/ 380 w 3104"/>
                  <a:gd name="T113" fmla="*/ 4 h 1345"/>
                  <a:gd name="T114" fmla="*/ 387 w 3104"/>
                  <a:gd name="T115" fmla="*/ 4 h 1345"/>
                  <a:gd name="T116" fmla="*/ 393 w 3104"/>
                  <a:gd name="T117" fmla="*/ 4 h 1345"/>
                  <a:gd name="T118" fmla="*/ 400 w 3104"/>
                  <a:gd name="T119" fmla="*/ 4 h 1345"/>
                  <a:gd name="T120" fmla="*/ 407 w 3104"/>
                  <a:gd name="T121" fmla="*/ 4 h 1345"/>
                  <a:gd name="T122" fmla="*/ 413 w 3104"/>
                  <a:gd name="T123" fmla="*/ 4 h 13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04"/>
                  <a:gd name="T187" fmla="*/ 0 h 1345"/>
                  <a:gd name="T188" fmla="*/ 3104 w 3104"/>
                  <a:gd name="T189" fmla="*/ 1345 h 13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04" h="1345">
                    <a:moveTo>
                      <a:pt x="0" y="1345"/>
                    </a:moveTo>
                    <a:lnTo>
                      <a:pt x="2" y="1345"/>
                    </a:lnTo>
                    <a:lnTo>
                      <a:pt x="4" y="1345"/>
                    </a:lnTo>
                    <a:lnTo>
                      <a:pt x="6" y="1345"/>
                    </a:lnTo>
                    <a:lnTo>
                      <a:pt x="8" y="1345"/>
                    </a:lnTo>
                    <a:lnTo>
                      <a:pt x="10" y="1345"/>
                    </a:lnTo>
                    <a:lnTo>
                      <a:pt x="12" y="1345"/>
                    </a:lnTo>
                    <a:lnTo>
                      <a:pt x="15" y="1345"/>
                    </a:lnTo>
                    <a:lnTo>
                      <a:pt x="17" y="1345"/>
                    </a:lnTo>
                    <a:lnTo>
                      <a:pt x="19" y="1345"/>
                    </a:lnTo>
                    <a:lnTo>
                      <a:pt x="21" y="1345"/>
                    </a:lnTo>
                    <a:lnTo>
                      <a:pt x="23" y="1345"/>
                    </a:lnTo>
                    <a:lnTo>
                      <a:pt x="25" y="1345"/>
                    </a:lnTo>
                    <a:lnTo>
                      <a:pt x="27" y="1345"/>
                    </a:lnTo>
                    <a:lnTo>
                      <a:pt x="30" y="1345"/>
                    </a:lnTo>
                    <a:lnTo>
                      <a:pt x="32" y="1345"/>
                    </a:lnTo>
                    <a:lnTo>
                      <a:pt x="34" y="1345"/>
                    </a:lnTo>
                    <a:lnTo>
                      <a:pt x="36" y="1345"/>
                    </a:lnTo>
                    <a:lnTo>
                      <a:pt x="38" y="1345"/>
                    </a:lnTo>
                    <a:lnTo>
                      <a:pt x="40" y="1345"/>
                    </a:lnTo>
                    <a:lnTo>
                      <a:pt x="43" y="1345"/>
                    </a:lnTo>
                    <a:lnTo>
                      <a:pt x="45" y="1345"/>
                    </a:lnTo>
                    <a:lnTo>
                      <a:pt x="47" y="1345"/>
                    </a:lnTo>
                    <a:lnTo>
                      <a:pt x="49" y="1345"/>
                    </a:lnTo>
                    <a:lnTo>
                      <a:pt x="51" y="1345"/>
                    </a:lnTo>
                    <a:lnTo>
                      <a:pt x="53" y="1345"/>
                    </a:lnTo>
                    <a:lnTo>
                      <a:pt x="55" y="1345"/>
                    </a:lnTo>
                    <a:lnTo>
                      <a:pt x="58" y="1345"/>
                    </a:lnTo>
                    <a:lnTo>
                      <a:pt x="60" y="1345"/>
                    </a:lnTo>
                    <a:lnTo>
                      <a:pt x="62" y="1345"/>
                    </a:lnTo>
                    <a:lnTo>
                      <a:pt x="64" y="1345"/>
                    </a:lnTo>
                    <a:lnTo>
                      <a:pt x="66" y="1345"/>
                    </a:lnTo>
                    <a:lnTo>
                      <a:pt x="68" y="1345"/>
                    </a:lnTo>
                    <a:lnTo>
                      <a:pt x="70" y="1345"/>
                    </a:lnTo>
                    <a:lnTo>
                      <a:pt x="73" y="1345"/>
                    </a:lnTo>
                    <a:lnTo>
                      <a:pt x="75" y="1345"/>
                    </a:lnTo>
                    <a:lnTo>
                      <a:pt x="77" y="1345"/>
                    </a:lnTo>
                    <a:lnTo>
                      <a:pt x="79" y="1345"/>
                    </a:lnTo>
                    <a:lnTo>
                      <a:pt x="81" y="1345"/>
                    </a:lnTo>
                    <a:lnTo>
                      <a:pt x="83" y="1345"/>
                    </a:lnTo>
                    <a:lnTo>
                      <a:pt x="86" y="1345"/>
                    </a:lnTo>
                    <a:lnTo>
                      <a:pt x="88" y="1345"/>
                    </a:lnTo>
                    <a:lnTo>
                      <a:pt x="90" y="1345"/>
                    </a:lnTo>
                    <a:lnTo>
                      <a:pt x="92" y="1345"/>
                    </a:lnTo>
                    <a:lnTo>
                      <a:pt x="94" y="1345"/>
                    </a:lnTo>
                    <a:lnTo>
                      <a:pt x="96" y="1345"/>
                    </a:lnTo>
                    <a:lnTo>
                      <a:pt x="98" y="1345"/>
                    </a:lnTo>
                    <a:lnTo>
                      <a:pt x="101" y="1345"/>
                    </a:lnTo>
                    <a:lnTo>
                      <a:pt x="103" y="1345"/>
                    </a:lnTo>
                    <a:lnTo>
                      <a:pt x="105" y="1345"/>
                    </a:lnTo>
                    <a:lnTo>
                      <a:pt x="107" y="1345"/>
                    </a:lnTo>
                    <a:lnTo>
                      <a:pt x="109" y="1345"/>
                    </a:lnTo>
                    <a:lnTo>
                      <a:pt x="111" y="1345"/>
                    </a:lnTo>
                    <a:lnTo>
                      <a:pt x="113" y="1345"/>
                    </a:lnTo>
                    <a:lnTo>
                      <a:pt x="116" y="1345"/>
                    </a:lnTo>
                    <a:lnTo>
                      <a:pt x="118" y="1345"/>
                    </a:lnTo>
                    <a:lnTo>
                      <a:pt x="120" y="1345"/>
                    </a:lnTo>
                    <a:lnTo>
                      <a:pt x="122" y="1345"/>
                    </a:lnTo>
                    <a:lnTo>
                      <a:pt x="124" y="1345"/>
                    </a:lnTo>
                    <a:lnTo>
                      <a:pt x="126" y="1345"/>
                    </a:lnTo>
                    <a:lnTo>
                      <a:pt x="129" y="1345"/>
                    </a:lnTo>
                    <a:lnTo>
                      <a:pt x="131" y="1345"/>
                    </a:lnTo>
                    <a:lnTo>
                      <a:pt x="133" y="1345"/>
                    </a:lnTo>
                    <a:lnTo>
                      <a:pt x="135" y="1345"/>
                    </a:lnTo>
                    <a:lnTo>
                      <a:pt x="137" y="1345"/>
                    </a:lnTo>
                    <a:lnTo>
                      <a:pt x="139" y="1345"/>
                    </a:lnTo>
                    <a:lnTo>
                      <a:pt x="141" y="1345"/>
                    </a:lnTo>
                    <a:lnTo>
                      <a:pt x="144" y="1345"/>
                    </a:lnTo>
                    <a:lnTo>
                      <a:pt x="146" y="1345"/>
                    </a:lnTo>
                    <a:lnTo>
                      <a:pt x="148" y="1345"/>
                    </a:lnTo>
                    <a:lnTo>
                      <a:pt x="150" y="1345"/>
                    </a:lnTo>
                    <a:lnTo>
                      <a:pt x="152" y="1345"/>
                    </a:lnTo>
                    <a:lnTo>
                      <a:pt x="154" y="1345"/>
                    </a:lnTo>
                    <a:lnTo>
                      <a:pt x="156" y="1345"/>
                    </a:lnTo>
                    <a:lnTo>
                      <a:pt x="159" y="1345"/>
                    </a:lnTo>
                    <a:lnTo>
                      <a:pt x="161" y="1345"/>
                    </a:lnTo>
                    <a:lnTo>
                      <a:pt x="163" y="1345"/>
                    </a:lnTo>
                    <a:lnTo>
                      <a:pt x="165" y="1345"/>
                    </a:lnTo>
                    <a:lnTo>
                      <a:pt x="167" y="1345"/>
                    </a:lnTo>
                    <a:lnTo>
                      <a:pt x="169" y="1345"/>
                    </a:lnTo>
                    <a:lnTo>
                      <a:pt x="172" y="1345"/>
                    </a:lnTo>
                    <a:lnTo>
                      <a:pt x="174" y="1345"/>
                    </a:lnTo>
                    <a:lnTo>
                      <a:pt x="176" y="1345"/>
                    </a:lnTo>
                    <a:lnTo>
                      <a:pt x="178" y="1345"/>
                    </a:lnTo>
                    <a:lnTo>
                      <a:pt x="180" y="1345"/>
                    </a:lnTo>
                    <a:lnTo>
                      <a:pt x="182" y="1345"/>
                    </a:lnTo>
                    <a:lnTo>
                      <a:pt x="184" y="1345"/>
                    </a:lnTo>
                    <a:lnTo>
                      <a:pt x="187" y="1345"/>
                    </a:lnTo>
                    <a:lnTo>
                      <a:pt x="189" y="1345"/>
                    </a:lnTo>
                    <a:lnTo>
                      <a:pt x="191" y="1345"/>
                    </a:lnTo>
                    <a:lnTo>
                      <a:pt x="193" y="1345"/>
                    </a:lnTo>
                    <a:lnTo>
                      <a:pt x="195" y="1345"/>
                    </a:lnTo>
                    <a:lnTo>
                      <a:pt x="197" y="1345"/>
                    </a:lnTo>
                    <a:lnTo>
                      <a:pt x="199" y="1345"/>
                    </a:lnTo>
                    <a:lnTo>
                      <a:pt x="202" y="1345"/>
                    </a:lnTo>
                    <a:lnTo>
                      <a:pt x="204" y="1345"/>
                    </a:lnTo>
                    <a:lnTo>
                      <a:pt x="206" y="1345"/>
                    </a:lnTo>
                    <a:lnTo>
                      <a:pt x="208" y="1345"/>
                    </a:lnTo>
                    <a:lnTo>
                      <a:pt x="210" y="1345"/>
                    </a:lnTo>
                    <a:lnTo>
                      <a:pt x="212" y="1345"/>
                    </a:lnTo>
                    <a:lnTo>
                      <a:pt x="215" y="1345"/>
                    </a:lnTo>
                    <a:lnTo>
                      <a:pt x="217" y="1345"/>
                    </a:lnTo>
                    <a:lnTo>
                      <a:pt x="219" y="1345"/>
                    </a:lnTo>
                    <a:lnTo>
                      <a:pt x="221" y="1345"/>
                    </a:lnTo>
                    <a:lnTo>
                      <a:pt x="223" y="1345"/>
                    </a:lnTo>
                    <a:lnTo>
                      <a:pt x="225" y="1345"/>
                    </a:lnTo>
                    <a:lnTo>
                      <a:pt x="227" y="1345"/>
                    </a:lnTo>
                    <a:lnTo>
                      <a:pt x="230" y="1345"/>
                    </a:lnTo>
                    <a:lnTo>
                      <a:pt x="232" y="1345"/>
                    </a:lnTo>
                    <a:lnTo>
                      <a:pt x="234" y="1345"/>
                    </a:lnTo>
                    <a:lnTo>
                      <a:pt x="236" y="1345"/>
                    </a:lnTo>
                    <a:lnTo>
                      <a:pt x="238" y="1345"/>
                    </a:lnTo>
                    <a:lnTo>
                      <a:pt x="240" y="1345"/>
                    </a:lnTo>
                    <a:lnTo>
                      <a:pt x="242" y="1345"/>
                    </a:lnTo>
                    <a:lnTo>
                      <a:pt x="245" y="1345"/>
                    </a:lnTo>
                    <a:lnTo>
                      <a:pt x="247" y="1345"/>
                    </a:lnTo>
                    <a:lnTo>
                      <a:pt x="249" y="1345"/>
                    </a:lnTo>
                    <a:lnTo>
                      <a:pt x="251" y="1345"/>
                    </a:lnTo>
                    <a:lnTo>
                      <a:pt x="253" y="1345"/>
                    </a:lnTo>
                    <a:lnTo>
                      <a:pt x="255" y="1345"/>
                    </a:lnTo>
                    <a:lnTo>
                      <a:pt x="258" y="1345"/>
                    </a:lnTo>
                    <a:lnTo>
                      <a:pt x="260" y="1345"/>
                    </a:lnTo>
                    <a:lnTo>
                      <a:pt x="262" y="1345"/>
                    </a:lnTo>
                    <a:lnTo>
                      <a:pt x="264" y="1345"/>
                    </a:lnTo>
                    <a:lnTo>
                      <a:pt x="266" y="1345"/>
                    </a:lnTo>
                    <a:lnTo>
                      <a:pt x="268" y="1345"/>
                    </a:lnTo>
                    <a:lnTo>
                      <a:pt x="270" y="1345"/>
                    </a:lnTo>
                    <a:lnTo>
                      <a:pt x="273" y="1345"/>
                    </a:lnTo>
                    <a:lnTo>
                      <a:pt x="275" y="1345"/>
                    </a:lnTo>
                    <a:lnTo>
                      <a:pt x="277" y="1345"/>
                    </a:lnTo>
                    <a:lnTo>
                      <a:pt x="279" y="1345"/>
                    </a:lnTo>
                    <a:lnTo>
                      <a:pt x="281" y="1345"/>
                    </a:lnTo>
                    <a:lnTo>
                      <a:pt x="283" y="1345"/>
                    </a:lnTo>
                    <a:lnTo>
                      <a:pt x="285" y="1345"/>
                    </a:lnTo>
                    <a:lnTo>
                      <a:pt x="288" y="1345"/>
                    </a:lnTo>
                    <a:lnTo>
                      <a:pt x="290" y="1345"/>
                    </a:lnTo>
                    <a:lnTo>
                      <a:pt x="292" y="1345"/>
                    </a:lnTo>
                    <a:lnTo>
                      <a:pt x="294" y="1345"/>
                    </a:lnTo>
                    <a:lnTo>
                      <a:pt x="296" y="1345"/>
                    </a:lnTo>
                    <a:lnTo>
                      <a:pt x="298" y="1345"/>
                    </a:lnTo>
                    <a:lnTo>
                      <a:pt x="301" y="1345"/>
                    </a:lnTo>
                    <a:lnTo>
                      <a:pt x="303" y="1345"/>
                    </a:lnTo>
                    <a:lnTo>
                      <a:pt x="305" y="1345"/>
                    </a:lnTo>
                    <a:lnTo>
                      <a:pt x="307" y="1345"/>
                    </a:lnTo>
                    <a:lnTo>
                      <a:pt x="309" y="1345"/>
                    </a:lnTo>
                    <a:lnTo>
                      <a:pt x="311" y="1345"/>
                    </a:lnTo>
                    <a:lnTo>
                      <a:pt x="313" y="1345"/>
                    </a:lnTo>
                    <a:lnTo>
                      <a:pt x="316" y="1345"/>
                    </a:lnTo>
                    <a:lnTo>
                      <a:pt x="318" y="1345"/>
                    </a:lnTo>
                    <a:lnTo>
                      <a:pt x="320" y="1345"/>
                    </a:lnTo>
                    <a:lnTo>
                      <a:pt x="322" y="1345"/>
                    </a:lnTo>
                    <a:lnTo>
                      <a:pt x="324" y="1345"/>
                    </a:lnTo>
                    <a:lnTo>
                      <a:pt x="326" y="1345"/>
                    </a:lnTo>
                    <a:lnTo>
                      <a:pt x="328" y="1345"/>
                    </a:lnTo>
                    <a:lnTo>
                      <a:pt x="331" y="1345"/>
                    </a:lnTo>
                    <a:lnTo>
                      <a:pt x="333" y="1345"/>
                    </a:lnTo>
                    <a:lnTo>
                      <a:pt x="335" y="1345"/>
                    </a:lnTo>
                    <a:lnTo>
                      <a:pt x="337" y="1345"/>
                    </a:lnTo>
                    <a:lnTo>
                      <a:pt x="339" y="1345"/>
                    </a:lnTo>
                    <a:lnTo>
                      <a:pt x="341" y="1345"/>
                    </a:lnTo>
                    <a:lnTo>
                      <a:pt x="344" y="1345"/>
                    </a:lnTo>
                    <a:lnTo>
                      <a:pt x="346" y="1345"/>
                    </a:lnTo>
                    <a:lnTo>
                      <a:pt x="348" y="1345"/>
                    </a:lnTo>
                    <a:lnTo>
                      <a:pt x="350" y="1345"/>
                    </a:lnTo>
                    <a:lnTo>
                      <a:pt x="352" y="1345"/>
                    </a:lnTo>
                    <a:lnTo>
                      <a:pt x="354" y="1345"/>
                    </a:lnTo>
                    <a:lnTo>
                      <a:pt x="356" y="1345"/>
                    </a:lnTo>
                    <a:lnTo>
                      <a:pt x="359" y="1345"/>
                    </a:lnTo>
                    <a:lnTo>
                      <a:pt x="361" y="1345"/>
                    </a:lnTo>
                    <a:lnTo>
                      <a:pt x="363" y="1345"/>
                    </a:lnTo>
                    <a:lnTo>
                      <a:pt x="365" y="1345"/>
                    </a:lnTo>
                    <a:lnTo>
                      <a:pt x="367" y="1345"/>
                    </a:lnTo>
                    <a:lnTo>
                      <a:pt x="369" y="1345"/>
                    </a:lnTo>
                    <a:lnTo>
                      <a:pt x="371" y="1345"/>
                    </a:lnTo>
                    <a:lnTo>
                      <a:pt x="374" y="1345"/>
                    </a:lnTo>
                    <a:lnTo>
                      <a:pt x="376" y="1345"/>
                    </a:lnTo>
                    <a:lnTo>
                      <a:pt x="378" y="1345"/>
                    </a:lnTo>
                    <a:lnTo>
                      <a:pt x="380" y="1345"/>
                    </a:lnTo>
                    <a:lnTo>
                      <a:pt x="382" y="1345"/>
                    </a:lnTo>
                    <a:lnTo>
                      <a:pt x="384" y="1345"/>
                    </a:lnTo>
                    <a:lnTo>
                      <a:pt x="387" y="1345"/>
                    </a:lnTo>
                    <a:lnTo>
                      <a:pt x="389" y="1345"/>
                    </a:lnTo>
                    <a:lnTo>
                      <a:pt x="391" y="1345"/>
                    </a:lnTo>
                    <a:lnTo>
                      <a:pt x="393" y="1345"/>
                    </a:lnTo>
                    <a:lnTo>
                      <a:pt x="395" y="1345"/>
                    </a:lnTo>
                    <a:lnTo>
                      <a:pt x="397" y="1345"/>
                    </a:lnTo>
                    <a:lnTo>
                      <a:pt x="399" y="1345"/>
                    </a:lnTo>
                    <a:lnTo>
                      <a:pt x="402" y="1345"/>
                    </a:lnTo>
                    <a:lnTo>
                      <a:pt x="404" y="1345"/>
                    </a:lnTo>
                    <a:lnTo>
                      <a:pt x="406" y="1345"/>
                    </a:lnTo>
                    <a:lnTo>
                      <a:pt x="408" y="1345"/>
                    </a:lnTo>
                    <a:lnTo>
                      <a:pt x="410" y="1345"/>
                    </a:lnTo>
                    <a:lnTo>
                      <a:pt x="412" y="1345"/>
                    </a:lnTo>
                    <a:lnTo>
                      <a:pt x="415" y="1344"/>
                    </a:lnTo>
                    <a:lnTo>
                      <a:pt x="417" y="1344"/>
                    </a:lnTo>
                    <a:lnTo>
                      <a:pt x="419" y="1344"/>
                    </a:lnTo>
                    <a:lnTo>
                      <a:pt x="421" y="1344"/>
                    </a:lnTo>
                    <a:lnTo>
                      <a:pt x="423" y="1344"/>
                    </a:lnTo>
                    <a:lnTo>
                      <a:pt x="425" y="1344"/>
                    </a:lnTo>
                    <a:lnTo>
                      <a:pt x="427" y="1344"/>
                    </a:lnTo>
                    <a:lnTo>
                      <a:pt x="430" y="1344"/>
                    </a:lnTo>
                    <a:lnTo>
                      <a:pt x="432" y="1344"/>
                    </a:lnTo>
                    <a:lnTo>
                      <a:pt x="434" y="1344"/>
                    </a:lnTo>
                    <a:lnTo>
                      <a:pt x="436" y="1344"/>
                    </a:lnTo>
                    <a:lnTo>
                      <a:pt x="438" y="1344"/>
                    </a:lnTo>
                    <a:lnTo>
                      <a:pt x="440" y="1344"/>
                    </a:lnTo>
                    <a:lnTo>
                      <a:pt x="442" y="1344"/>
                    </a:lnTo>
                    <a:lnTo>
                      <a:pt x="445" y="1344"/>
                    </a:lnTo>
                    <a:lnTo>
                      <a:pt x="447" y="1344"/>
                    </a:lnTo>
                    <a:lnTo>
                      <a:pt x="449" y="1344"/>
                    </a:lnTo>
                    <a:lnTo>
                      <a:pt x="451" y="1344"/>
                    </a:lnTo>
                    <a:lnTo>
                      <a:pt x="453" y="1344"/>
                    </a:lnTo>
                    <a:lnTo>
                      <a:pt x="455" y="1344"/>
                    </a:lnTo>
                    <a:lnTo>
                      <a:pt x="458" y="1344"/>
                    </a:lnTo>
                    <a:lnTo>
                      <a:pt x="460" y="1344"/>
                    </a:lnTo>
                    <a:lnTo>
                      <a:pt x="462" y="1344"/>
                    </a:lnTo>
                    <a:lnTo>
                      <a:pt x="464" y="1344"/>
                    </a:lnTo>
                    <a:lnTo>
                      <a:pt x="466" y="1344"/>
                    </a:lnTo>
                    <a:lnTo>
                      <a:pt x="468" y="1344"/>
                    </a:lnTo>
                    <a:lnTo>
                      <a:pt x="470" y="1344"/>
                    </a:lnTo>
                    <a:lnTo>
                      <a:pt x="473" y="1344"/>
                    </a:lnTo>
                    <a:lnTo>
                      <a:pt x="475" y="1344"/>
                    </a:lnTo>
                    <a:lnTo>
                      <a:pt x="477" y="1344"/>
                    </a:lnTo>
                    <a:lnTo>
                      <a:pt x="479" y="1344"/>
                    </a:lnTo>
                    <a:lnTo>
                      <a:pt x="481" y="1344"/>
                    </a:lnTo>
                    <a:lnTo>
                      <a:pt x="483" y="1344"/>
                    </a:lnTo>
                    <a:lnTo>
                      <a:pt x="485" y="1344"/>
                    </a:lnTo>
                    <a:lnTo>
                      <a:pt x="488" y="1344"/>
                    </a:lnTo>
                    <a:lnTo>
                      <a:pt x="490" y="1344"/>
                    </a:lnTo>
                    <a:lnTo>
                      <a:pt x="492" y="1344"/>
                    </a:lnTo>
                    <a:lnTo>
                      <a:pt x="494" y="1344"/>
                    </a:lnTo>
                    <a:lnTo>
                      <a:pt x="496" y="1344"/>
                    </a:lnTo>
                    <a:lnTo>
                      <a:pt x="498" y="1344"/>
                    </a:lnTo>
                    <a:lnTo>
                      <a:pt x="501" y="1344"/>
                    </a:lnTo>
                    <a:lnTo>
                      <a:pt x="503" y="1344"/>
                    </a:lnTo>
                    <a:lnTo>
                      <a:pt x="505" y="1344"/>
                    </a:lnTo>
                    <a:lnTo>
                      <a:pt x="507" y="1344"/>
                    </a:lnTo>
                    <a:lnTo>
                      <a:pt x="509" y="1344"/>
                    </a:lnTo>
                    <a:lnTo>
                      <a:pt x="511" y="1344"/>
                    </a:lnTo>
                    <a:lnTo>
                      <a:pt x="513" y="1344"/>
                    </a:lnTo>
                    <a:lnTo>
                      <a:pt x="516" y="1344"/>
                    </a:lnTo>
                    <a:lnTo>
                      <a:pt x="518" y="1344"/>
                    </a:lnTo>
                    <a:lnTo>
                      <a:pt x="520" y="1344"/>
                    </a:lnTo>
                    <a:lnTo>
                      <a:pt x="522" y="1344"/>
                    </a:lnTo>
                    <a:lnTo>
                      <a:pt x="524" y="1344"/>
                    </a:lnTo>
                    <a:lnTo>
                      <a:pt x="526" y="1344"/>
                    </a:lnTo>
                    <a:lnTo>
                      <a:pt x="528" y="1344"/>
                    </a:lnTo>
                    <a:lnTo>
                      <a:pt x="531" y="1344"/>
                    </a:lnTo>
                    <a:lnTo>
                      <a:pt x="533" y="1344"/>
                    </a:lnTo>
                    <a:lnTo>
                      <a:pt x="535" y="1344"/>
                    </a:lnTo>
                    <a:lnTo>
                      <a:pt x="537" y="1344"/>
                    </a:lnTo>
                    <a:lnTo>
                      <a:pt x="539" y="1344"/>
                    </a:lnTo>
                    <a:lnTo>
                      <a:pt x="541" y="1344"/>
                    </a:lnTo>
                    <a:lnTo>
                      <a:pt x="544" y="1344"/>
                    </a:lnTo>
                    <a:lnTo>
                      <a:pt x="546" y="1344"/>
                    </a:lnTo>
                    <a:lnTo>
                      <a:pt x="548" y="1344"/>
                    </a:lnTo>
                    <a:lnTo>
                      <a:pt x="550" y="1344"/>
                    </a:lnTo>
                    <a:lnTo>
                      <a:pt x="552" y="1342"/>
                    </a:lnTo>
                    <a:lnTo>
                      <a:pt x="554" y="1335"/>
                    </a:lnTo>
                    <a:lnTo>
                      <a:pt x="556" y="1317"/>
                    </a:lnTo>
                    <a:lnTo>
                      <a:pt x="559" y="1277"/>
                    </a:lnTo>
                    <a:lnTo>
                      <a:pt x="561" y="1208"/>
                    </a:lnTo>
                    <a:lnTo>
                      <a:pt x="563" y="1109"/>
                    </a:lnTo>
                    <a:lnTo>
                      <a:pt x="565" y="996"/>
                    </a:lnTo>
                    <a:lnTo>
                      <a:pt x="567" y="893"/>
                    </a:lnTo>
                    <a:lnTo>
                      <a:pt x="569" y="822"/>
                    </a:lnTo>
                    <a:lnTo>
                      <a:pt x="571" y="798"/>
                    </a:lnTo>
                    <a:lnTo>
                      <a:pt x="574" y="819"/>
                    </a:lnTo>
                    <a:lnTo>
                      <a:pt x="576" y="875"/>
                    </a:lnTo>
                    <a:lnTo>
                      <a:pt x="578" y="949"/>
                    </a:lnTo>
                    <a:lnTo>
                      <a:pt x="580" y="1028"/>
                    </a:lnTo>
                    <a:lnTo>
                      <a:pt x="582" y="1102"/>
                    </a:lnTo>
                    <a:lnTo>
                      <a:pt x="584" y="1164"/>
                    </a:lnTo>
                    <a:lnTo>
                      <a:pt x="587" y="1214"/>
                    </a:lnTo>
                    <a:lnTo>
                      <a:pt x="589" y="1252"/>
                    </a:lnTo>
                    <a:lnTo>
                      <a:pt x="591" y="1280"/>
                    </a:lnTo>
                    <a:lnTo>
                      <a:pt x="593" y="1300"/>
                    </a:lnTo>
                    <a:lnTo>
                      <a:pt x="595" y="1314"/>
                    </a:lnTo>
                    <a:lnTo>
                      <a:pt x="597" y="1323"/>
                    </a:lnTo>
                    <a:lnTo>
                      <a:pt x="599" y="1329"/>
                    </a:lnTo>
                    <a:lnTo>
                      <a:pt x="602" y="1334"/>
                    </a:lnTo>
                    <a:lnTo>
                      <a:pt x="604" y="1336"/>
                    </a:lnTo>
                    <a:lnTo>
                      <a:pt x="606" y="1338"/>
                    </a:lnTo>
                    <a:lnTo>
                      <a:pt x="608" y="1340"/>
                    </a:lnTo>
                    <a:lnTo>
                      <a:pt x="610" y="1340"/>
                    </a:lnTo>
                    <a:lnTo>
                      <a:pt x="612" y="1341"/>
                    </a:lnTo>
                    <a:lnTo>
                      <a:pt x="614" y="1342"/>
                    </a:lnTo>
                    <a:lnTo>
                      <a:pt x="617" y="1342"/>
                    </a:lnTo>
                    <a:lnTo>
                      <a:pt x="619" y="1342"/>
                    </a:lnTo>
                    <a:lnTo>
                      <a:pt x="621" y="1342"/>
                    </a:lnTo>
                    <a:lnTo>
                      <a:pt x="623" y="1343"/>
                    </a:lnTo>
                    <a:lnTo>
                      <a:pt x="625" y="1343"/>
                    </a:lnTo>
                    <a:lnTo>
                      <a:pt x="627" y="1343"/>
                    </a:lnTo>
                    <a:lnTo>
                      <a:pt x="630" y="1343"/>
                    </a:lnTo>
                    <a:lnTo>
                      <a:pt x="632" y="1343"/>
                    </a:lnTo>
                    <a:lnTo>
                      <a:pt x="634" y="1343"/>
                    </a:lnTo>
                    <a:lnTo>
                      <a:pt x="636" y="1343"/>
                    </a:lnTo>
                    <a:lnTo>
                      <a:pt x="638" y="1343"/>
                    </a:lnTo>
                    <a:lnTo>
                      <a:pt x="640" y="1343"/>
                    </a:lnTo>
                    <a:lnTo>
                      <a:pt x="642" y="1343"/>
                    </a:lnTo>
                    <a:lnTo>
                      <a:pt x="645" y="1343"/>
                    </a:lnTo>
                    <a:lnTo>
                      <a:pt x="647" y="1343"/>
                    </a:lnTo>
                    <a:lnTo>
                      <a:pt x="649" y="1343"/>
                    </a:lnTo>
                    <a:lnTo>
                      <a:pt x="651" y="1343"/>
                    </a:lnTo>
                    <a:lnTo>
                      <a:pt x="653" y="1343"/>
                    </a:lnTo>
                    <a:lnTo>
                      <a:pt x="655" y="1343"/>
                    </a:lnTo>
                    <a:lnTo>
                      <a:pt x="657" y="1343"/>
                    </a:lnTo>
                    <a:lnTo>
                      <a:pt x="660" y="1343"/>
                    </a:lnTo>
                    <a:lnTo>
                      <a:pt x="662" y="1343"/>
                    </a:lnTo>
                    <a:lnTo>
                      <a:pt x="664" y="1343"/>
                    </a:lnTo>
                    <a:lnTo>
                      <a:pt x="666" y="1343"/>
                    </a:lnTo>
                    <a:lnTo>
                      <a:pt x="668" y="1343"/>
                    </a:lnTo>
                    <a:lnTo>
                      <a:pt x="670" y="1343"/>
                    </a:lnTo>
                    <a:lnTo>
                      <a:pt x="673" y="1343"/>
                    </a:lnTo>
                    <a:lnTo>
                      <a:pt x="675" y="1343"/>
                    </a:lnTo>
                    <a:lnTo>
                      <a:pt x="677" y="1343"/>
                    </a:lnTo>
                    <a:lnTo>
                      <a:pt x="679" y="1343"/>
                    </a:lnTo>
                    <a:lnTo>
                      <a:pt x="681" y="1343"/>
                    </a:lnTo>
                    <a:lnTo>
                      <a:pt x="683" y="1343"/>
                    </a:lnTo>
                    <a:lnTo>
                      <a:pt x="685" y="1343"/>
                    </a:lnTo>
                    <a:lnTo>
                      <a:pt x="688" y="1343"/>
                    </a:lnTo>
                    <a:lnTo>
                      <a:pt x="690" y="1343"/>
                    </a:lnTo>
                    <a:lnTo>
                      <a:pt x="692" y="1343"/>
                    </a:lnTo>
                    <a:lnTo>
                      <a:pt x="694" y="1343"/>
                    </a:lnTo>
                    <a:lnTo>
                      <a:pt x="696" y="1343"/>
                    </a:lnTo>
                    <a:lnTo>
                      <a:pt x="698" y="1342"/>
                    </a:lnTo>
                    <a:lnTo>
                      <a:pt x="700" y="1342"/>
                    </a:lnTo>
                    <a:lnTo>
                      <a:pt x="703" y="1342"/>
                    </a:lnTo>
                    <a:lnTo>
                      <a:pt x="705" y="1342"/>
                    </a:lnTo>
                    <a:lnTo>
                      <a:pt x="707" y="1342"/>
                    </a:lnTo>
                    <a:lnTo>
                      <a:pt x="709" y="1342"/>
                    </a:lnTo>
                    <a:lnTo>
                      <a:pt x="711" y="1342"/>
                    </a:lnTo>
                    <a:lnTo>
                      <a:pt x="713" y="1342"/>
                    </a:lnTo>
                    <a:lnTo>
                      <a:pt x="716" y="1341"/>
                    </a:lnTo>
                    <a:lnTo>
                      <a:pt x="718" y="1341"/>
                    </a:lnTo>
                    <a:lnTo>
                      <a:pt x="720" y="1341"/>
                    </a:lnTo>
                    <a:lnTo>
                      <a:pt x="722" y="1341"/>
                    </a:lnTo>
                    <a:lnTo>
                      <a:pt x="724" y="1341"/>
                    </a:lnTo>
                    <a:lnTo>
                      <a:pt x="726" y="1341"/>
                    </a:lnTo>
                    <a:lnTo>
                      <a:pt x="728" y="1341"/>
                    </a:lnTo>
                    <a:lnTo>
                      <a:pt x="731" y="1341"/>
                    </a:lnTo>
                    <a:lnTo>
                      <a:pt x="733" y="1341"/>
                    </a:lnTo>
                    <a:lnTo>
                      <a:pt x="735" y="1341"/>
                    </a:lnTo>
                    <a:lnTo>
                      <a:pt x="737" y="1341"/>
                    </a:lnTo>
                    <a:lnTo>
                      <a:pt x="739" y="1341"/>
                    </a:lnTo>
                    <a:lnTo>
                      <a:pt x="741" y="1341"/>
                    </a:lnTo>
                    <a:lnTo>
                      <a:pt x="743" y="1341"/>
                    </a:lnTo>
                    <a:lnTo>
                      <a:pt x="746" y="1341"/>
                    </a:lnTo>
                    <a:lnTo>
                      <a:pt x="748" y="1341"/>
                    </a:lnTo>
                    <a:lnTo>
                      <a:pt x="750" y="1341"/>
                    </a:lnTo>
                    <a:lnTo>
                      <a:pt x="752" y="1341"/>
                    </a:lnTo>
                    <a:lnTo>
                      <a:pt x="754" y="1341"/>
                    </a:lnTo>
                    <a:lnTo>
                      <a:pt x="756" y="1341"/>
                    </a:lnTo>
                    <a:lnTo>
                      <a:pt x="759" y="1341"/>
                    </a:lnTo>
                    <a:lnTo>
                      <a:pt x="761" y="1341"/>
                    </a:lnTo>
                    <a:lnTo>
                      <a:pt x="763" y="1342"/>
                    </a:lnTo>
                    <a:lnTo>
                      <a:pt x="765" y="1342"/>
                    </a:lnTo>
                    <a:lnTo>
                      <a:pt x="767" y="1342"/>
                    </a:lnTo>
                    <a:lnTo>
                      <a:pt x="769" y="1342"/>
                    </a:lnTo>
                    <a:lnTo>
                      <a:pt x="771" y="1342"/>
                    </a:lnTo>
                    <a:lnTo>
                      <a:pt x="774" y="1342"/>
                    </a:lnTo>
                    <a:lnTo>
                      <a:pt x="776" y="1342"/>
                    </a:lnTo>
                    <a:lnTo>
                      <a:pt x="778" y="1342"/>
                    </a:lnTo>
                    <a:lnTo>
                      <a:pt x="780" y="1343"/>
                    </a:lnTo>
                    <a:lnTo>
                      <a:pt x="782" y="1343"/>
                    </a:lnTo>
                    <a:lnTo>
                      <a:pt x="784" y="1343"/>
                    </a:lnTo>
                    <a:lnTo>
                      <a:pt x="787" y="1343"/>
                    </a:lnTo>
                    <a:lnTo>
                      <a:pt x="789" y="1343"/>
                    </a:lnTo>
                    <a:lnTo>
                      <a:pt x="791" y="1343"/>
                    </a:lnTo>
                    <a:lnTo>
                      <a:pt x="793" y="1343"/>
                    </a:lnTo>
                    <a:lnTo>
                      <a:pt x="795" y="1343"/>
                    </a:lnTo>
                    <a:lnTo>
                      <a:pt x="797" y="1343"/>
                    </a:lnTo>
                    <a:lnTo>
                      <a:pt x="799" y="1343"/>
                    </a:lnTo>
                    <a:lnTo>
                      <a:pt x="802" y="1343"/>
                    </a:lnTo>
                    <a:lnTo>
                      <a:pt x="804" y="1344"/>
                    </a:lnTo>
                    <a:lnTo>
                      <a:pt x="806" y="1344"/>
                    </a:lnTo>
                    <a:lnTo>
                      <a:pt x="808" y="1344"/>
                    </a:lnTo>
                    <a:lnTo>
                      <a:pt x="810" y="1344"/>
                    </a:lnTo>
                    <a:lnTo>
                      <a:pt x="812" y="1344"/>
                    </a:lnTo>
                    <a:lnTo>
                      <a:pt x="814" y="1343"/>
                    </a:lnTo>
                    <a:lnTo>
                      <a:pt x="817" y="1343"/>
                    </a:lnTo>
                    <a:lnTo>
                      <a:pt x="819" y="1343"/>
                    </a:lnTo>
                    <a:lnTo>
                      <a:pt x="821" y="1343"/>
                    </a:lnTo>
                    <a:lnTo>
                      <a:pt x="823" y="1343"/>
                    </a:lnTo>
                    <a:lnTo>
                      <a:pt x="825" y="1343"/>
                    </a:lnTo>
                    <a:lnTo>
                      <a:pt x="827" y="1343"/>
                    </a:lnTo>
                    <a:lnTo>
                      <a:pt x="830" y="1343"/>
                    </a:lnTo>
                    <a:lnTo>
                      <a:pt x="832" y="1343"/>
                    </a:lnTo>
                    <a:lnTo>
                      <a:pt x="834" y="1343"/>
                    </a:lnTo>
                    <a:lnTo>
                      <a:pt x="836" y="1343"/>
                    </a:lnTo>
                    <a:lnTo>
                      <a:pt x="838" y="1343"/>
                    </a:lnTo>
                    <a:lnTo>
                      <a:pt x="840" y="1344"/>
                    </a:lnTo>
                    <a:lnTo>
                      <a:pt x="842" y="1344"/>
                    </a:lnTo>
                    <a:lnTo>
                      <a:pt x="845" y="1344"/>
                    </a:lnTo>
                    <a:lnTo>
                      <a:pt x="847" y="1344"/>
                    </a:lnTo>
                    <a:lnTo>
                      <a:pt x="849" y="1344"/>
                    </a:lnTo>
                    <a:lnTo>
                      <a:pt x="851" y="1344"/>
                    </a:lnTo>
                    <a:lnTo>
                      <a:pt x="853" y="1344"/>
                    </a:lnTo>
                    <a:lnTo>
                      <a:pt x="855" y="1344"/>
                    </a:lnTo>
                    <a:lnTo>
                      <a:pt x="857" y="1344"/>
                    </a:lnTo>
                    <a:lnTo>
                      <a:pt x="860" y="1344"/>
                    </a:lnTo>
                    <a:lnTo>
                      <a:pt x="862" y="1344"/>
                    </a:lnTo>
                    <a:lnTo>
                      <a:pt x="864" y="1344"/>
                    </a:lnTo>
                    <a:lnTo>
                      <a:pt x="866" y="1344"/>
                    </a:lnTo>
                    <a:lnTo>
                      <a:pt x="868" y="1344"/>
                    </a:lnTo>
                    <a:lnTo>
                      <a:pt x="870" y="1344"/>
                    </a:lnTo>
                    <a:lnTo>
                      <a:pt x="873" y="1344"/>
                    </a:lnTo>
                    <a:lnTo>
                      <a:pt x="875" y="1344"/>
                    </a:lnTo>
                    <a:lnTo>
                      <a:pt x="877" y="1344"/>
                    </a:lnTo>
                    <a:lnTo>
                      <a:pt x="879" y="1344"/>
                    </a:lnTo>
                    <a:lnTo>
                      <a:pt x="881" y="1344"/>
                    </a:lnTo>
                    <a:lnTo>
                      <a:pt x="883" y="1344"/>
                    </a:lnTo>
                    <a:lnTo>
                      <a:pt x="885" y="1344"/>
                    </a:lnTo>
                    <a:lnTo>
                      <a:pt x="888" y="1344"/>
                    </a:lnTo>
                    <a:lnTo>
                      <a:pt x="890" y="1344"/>
                    </a:lnTo>
                    <a:lnTo>
                      <a:pt x="892" y="1344"/>
                    </a:lnTo>
                    <a:lnTo>
                      <a:pt x="894" y="1344"/>
                    </a:lnTo>
                    <a:lnTo>
                      <a:pt x="896" y="1344"/>
                    </a:lnTo>
                    <a:lnTo>
                      <a:pt x="898" y="1344"/>
                    </a:lnTo>
                    <a:lnTo>
                      <a:pt x="900" y="1344"/>
                    </a:lnTo>
                    <a:lnTo>
                      <a:pt x="903" y="1344"/>
                    </a:lnTo>
                    <a:lnTo>
                      <a:pt x="905" y="1344"/>
                    </a:lnTo>
                    <a:lnTo>
                      <a:pt x="907" y="1344"/>
                    </a:lnTo>
                    <a:lnTo>
                      <a:pt x="909" y="1344"/>
                    </a:lnTo>
                    <a:lnTo>
                      <a:pt x="911" y="1344"/>
                    </a:lnTo>
                    <a:lnTo>
                      <a:pt x="913" y="1344"/>
                    </a:lnTo>
                    <a:lnTo>
                      <a:pt x="916" y="1344"/>
                    </a:lnTo>
                    <a:lnTo>
                      <a:pt x="918" y="1344"/>
                    </a:lnTo>
                    <a:lnTo>
                      <a:pt x="920" y="1344"/>
                    </a:lnTo>
                    <a:lnTo>
                      <a:pt x="922" y="1344"/>
                    </a:lnTo>
                    <a:lnTo>
                      <a:pt x="924" y="1344"/>
                    </a:lnTo>
                    <a:lnTo>
                      <a:pt x="926" y="1344"/>
                    </a:lnTo>
                    <a:lnTo>
                      <a:pt x="928" y="1344"/>
                    </a:lnTo>
                    <a:lnTo>
                      <a:pt x="931" y="1344"/>
                    </a:lnTo>
                    <a:lnTo>
                      <a:pt x="933" y="1344"/>
                    </a:lnTo>
                    <a:lnTo>
                      <a:pt x="935" y="1344"/>
                    </a:lnTo>
                    <a:lnTo>
                      <a:pt x="937" y="1344"/>
                    </a:lnTo>
                    <a:lnTo>
                      <a:pt x="939" y="1344"/>
                    </a:lnTo>
                    <a:lnTo>
                      <a:pt x="941" y="1344"/>
                    </a:lnTo>
                    <a:lnTo>
                      <a:pt x="943" y="1344"/>
                    </a:lnTo>
                    <a:lnTo>
                      <a:pt x="946" y="1344"/>
                    </a:lnTo>
                    <a:lnTo>
                      <a:pt x="948" y="1344"/>
                    </a:lnTo>
                    <a:lnTo>
                      <a:pt x="950" y="1344"/>
                    </a:lnTo>
                    <a:lnTo>
                      <a:pt x="952" y="1344"/>
                    </a:lnTo>
                    <a:lnTo>
                      <a:pt x="954" y="1344"/>
                    </a:lnTo>
                    <a:lnTo>
                      <a:pt x="956" y="1344"/>
                    </a:lnTo>
                    <a:lnTo>
                      <a:pt x="959" y="1344"/>
                    </a:lnTo>
                    <a:lnTo>
                      <a:pt x="961" y="1344"/>
                    </a:lnTo>
                    <a:lnTo>
                      <a:pt x="963" y="1344"/>
                    </a:lnTo>
                    <a:lnTo>
                      <a:pt x="965" y="1344"/>
                    </a:lnTo>
                    <a:lnTo>
                      <a:pt x="967" y="1344"/>
                    </a:lnTo>
                    <a:lnTo>
                      <a:pt x="969" y="1344"/>
                    </a:lnTo>
                    <a:lnTo>
                      <a:pt x="971" y="1344"/>
                    </a:lnTo>
                    <a:lnTo>
                      <a:pt x="974" y="1344"/>
                    </a:lnTo>
                    <a:lnTo>
                      <a:pt x="976" y="1344"/>
                    </a:lnTo>
                    <a:lnTo>
                      <a:pt x="978" y="1344"/>
                    </a:lnTo>
                    <a:lnTo>
                      <a:pt x="980" y="1344"/>
                    </a:lnTo>
                    <a:lnTo>
                      <a:pt x="982" y="1344"/>
                    </a:lnTo>
                    <a:lnTo>
                      <a:pt x="984" y="1344"/>
                    </a:lnTo>
                    <a:lnTo>
                      <a:pt x="986" y="1344"/>
                    </a:lnTo>
                    <a:lnTo>
                      <a:pt x="989" y="1344"/>
                    </a:lnTo>
                    <a:lnTo>
                      <a:pt x="991" y="1344"/>
                    </a:lnTo>
                    <a:lnTo>
                      <a:pt x="993" y="1344"/>
                    </a:lnTo>
                    <a:lnTo>
                      <a:pt x="995" y="1344"/>
                    </a:lnTo>
                    <a:lnTo>
                      <a:pt x="997" y="1344"/>
                    </a:lnTo>
                    <a:lnTo>
                      <a:pt x="999" y="1344"/>
                    </a:lnTo>
                    <a:lnTo>
                      <a:pt x="1002" y="1344"/>
                    </a:lnTo>
                    <a:lnTo>
                      <a:pt x="1004" y="1344"/>
                    </a:lnTo>
                    <a:lnTo>
                      <a:pt x="1006" y="1344"/>
                    </a:lnTo>
                    <a:lnTo>
                      <a:pt x="1008" y="1344"/>
                    </a:lnTo>
                    <a:lnTo>
                      <a:pt x="1010" y="1344"/>
                    </a:lnTo>
                    <a:lnTo>
                      <a:pt x="1012" y="1344"/>
                    </a:lnTo>
                    <a:lnTo>
                      <a:pt x="1014" y="1344"/>
                    </a:lnTo>
                    <a:lnTo>
                      <a:pt x="1017" y="1344"/>
                    </a:lnTo>
                    <a:lnTo>
                      <a:pt x="1019" y="1344"/>
                    </a:lnTo>
                    <a:lnTo>
                      <a:pt x="1021" y="1344"/>
                    </a:lnTo>
                    <a:lnTo>
                      <a:pt x="1023" y="1344"/>
                    </a:lnTo>
                    <a:lnTo>
                      <a:pt x="1025" y="1344"/>
                    </a:lnTo>
                    <a:lnTo>
                      <a:pt x="1027" y="1344"/>
                    </a:lnTo>
                    <a:lnTo>
                      <a:pt x="1029" y="1344"/>
                    </a:lnTo>
                    <a:lnTo>
                      <a:pt x="1032" y="1344"/>
                    </a:lnTo>
                    <a:lnTo>
                      <a:pt x="1034" y="1344"/>
                    </a:lnTo>
                    <a:lnTo>
                      <a:pt x="1036" y="1344"/>
                    </a:lnTo>
                    <a:lnTo>
                      <a:pt x="1038" y="1344"/>
                    </a:lnTo>
                    <a:lnTo>
                      <a:pt x="1040" y="1344"/>
                    </a:lnTo>
                    <a:lnTo>
                      <a:pt x="1042" y="1344"/>
                    </a:lnTo>
                    <a:lnTo>
                      <a:pt x="1045" y="1344"/>
                    </a:lnTo>
                    <a:lnTo>
                      <a:pt x="1047" y="1344"/>
                    </a:lnTo>
                    <a:lnTo>
                      <a:pt x="1049" y="1344"/>
                    </a:lnTo>
                    <a:lnTo>
                      <a:pt x="1051" y="1344"/>
                    </a:lnTo>
                    <a:lnTo>
                      <a:pt x="1053" y="1344"/>
                    </a:lnTo>
                    <a:lnTo>
                      <a:pt x="1055" y="1344"/>
                    </a:lnTo>
                    <a:lnTo>
                      <a:pt x="1057" y="1344"/>
                    </a:lnTo>
                    <a:lnTo>
                      <a:pt x="1060" y="1344"/>
                    </a:lnTo>
                    <a:lnTo>
                      <a:pt x="1062" y="1344"/>
                    </a:lnTo>
                    <a:lnTo>
                      <a:pt x="1064" y="1344"/>
                    </a:lnTo>
                    <a:lnTo>
                      <a:pt x="1066" y="1344"/>
                    </a:lnTo>
                    <a:lnTo>
                      <a:pt x="1068" y="1344"/>
                    </a:lnTo>
                    <a:lnTo>
                      <a:pt x="1070" y="1344"/>
                    </a:lnTo>
                    <a:lnTo>
                      <a:pt x="1072" y="1344"/>
                    </a:lnTo>
                    <a:lnTo>
                      <a:pt x="1075" y="1344"/>
                    </a:lnTo>
                    <a:lnTo>
                      <a:pt x="1077" y="1344"/>
                    </a:lnTo>
                    <a:lnTo>
                      <a:pt x="1079" y="1344"/>
                    </a:lnTo>
                    <a:lnTo>
                      <a:pt x="1081" y="1344"/>
                    </a:lnTo>
                    <a:lnTo>
                      <a:pt x="1083" y="1344"/>
                    </a:lnTo>
                    <a:lnTo>
                      <a:pt x="1085" y="1344"/>
                    </a:lnTo>
                    <a:lnTo>
                      <a:pt x="1088" y="1344"/>
                    </a:lnTo>
                    <a:lnTo>
                      <a:pt x="1090" y="1344"/>
                    </a:lnTo>
                    <a:lnTo>
                      <a:pt x="1092" y="1344"/>
                    </a:lnTo>
                    <a:lnTo>
                      <a:pt x="1094" y="1344"/>
                    </a:lnTo>
                    <a:lnTo>
                      <a:pt x="1096" y="1344"/>
                    </a:lnTo>
                    <a:lnTo>
                      <a:pt x="1098" y="1344"/>
                    </a:lnTo>
                    <a:lnTo>
                      <a:pt x="1100" y="1344"/>
                    </a:lnTo>
                    <a:lnTo>
                      <a:pt x="1103" y="1344"/>
                    </a:lnTo>
                    <a:lnTo>
                      <a:pt x="1105" y="1344"/>
                    </a:lnTo>
                    <a:lnTo>
                      <a:pt x="1107" y="1344"/>
                    </a:lnTo>
                    <a:lnTo>
                      <a:pt x="1109" y="1344"/>
                    </a:lnTo>
                    <a:lnTo>
                      <a:pt x="1111" y="1344"/>
                    </a:lnTo>
                    <a:lnTo>
                      <a:pt x="1113" y="1344"/>
                    </a:lnTo>
                    <a:lnTo>
                      <a:pt x="1115" y="1344"/>
                    </a:lnTo>
                    <a:lnTo>
                      <a:pt x="1118" y="1344"/>
                    </a:lnTo>
                    <a:lnTo>
                      <a:pt x="1120" y="1344"/>
                    </a:lnTo>
                    <a:lnTo>
                      <a:pt x="1122" y="1344"/>
                    </a:lnTo>
                    <a:lnTo>
                      <a:pt x="1124" y="1344"/>
                    </a:lnTo>
                    <a:lnTo>
                      <a:pt x="1126" y="1344"/>
                    </a:lnTo>
                    <a:lnTo>
                      <a:pt x="1128" y="1344"/>
                    </a:lnTo>
                    <a:lnTo>
                      <a:pt x="1131" y="1344"/>
                    </a:lnTo>
                    <a:lnTo>
                      <a:pt x="1133" y="1344"/>
                    </a:lnTo>
                    <a:lnTo>
                      <a:pt x="1135" y="1344"/>
                    </a:lnTo>
                    <a:lnTo>
                      <a:pt x="1137" y="1344"/>
                    </a:lnTo>
                    <a:lnTo>
                      <a:pt x="1139" y="1344"/>
                    </a:lnTo>
                    <a:lnTo>
                      <a:pt x="1141" y="1344"/>
                    </a:lnTo>
                    <a:lnTo>
                      <a:pt x="1143" y="1344"/>
                    </a:lnTo>
                    <a:lnTo>
                      <a:pt x="1146" y="1344"/>
                    </a:lnTo>
                    <a:lnTo>
                      <a:pt x="1148" y="1344"/>
                    </a:lnTo>
                    <a:lnTo>
                      <a:pt x="1150" y="1344"/>
                    </a:lnTo>
                    <a:lnTo>
                      <a:pt x="1152" y="1344"/>
                    </a:lnTo>
                    <a:lnTo>
                      <a:pt x="1154" y="1344"/>
                    </a:lnTo>
                    <a:lnTo>
                      <a:pt x="1156" y="1344"/>
                    </a:lnTo>
                    <a:lnTo>
                      <a:pt x="1158" y="1344"/>
                    </a:lnTo>
                    <a:lnTo>
                      <a:pt x="1161" y="1344"/>
                    </a:lnTo>
                    <a:lnTo>
                      <a:pt x="1163" y="1344"/>
                    </a:lnTo>
                    <a:lnTo>
                      <a:pt x="1165" y="1344"/>
                    </a:lnTo>
                    <a:lnTo>
                      <a:pt x="1167" y="1344"/>
                    </a:lnTo>
                    <a:lnTo>
                      <a:pt x="1169" y="1344"/>
                    </a:lnTo>
                    <a:lnTo>
                      <a:pt x="1171" y="1344"/>
                    </a:lnTo>
                    <a:lnTo>
                      <a:pt x="1174" y="1344"/>
                    </a:lnTo>
                    <a:lnTo>
                      <a:pt x="1176" y="1344"/>
                    </a:lnTo>
                    <a:lnTo>
                      <a:pt x="1178" y="1344"/>
                    </a:lnTo>
                    <a:lnTo>
                      <a:pt x="1180" y="1344"/>
                    </a:lnTo>
                    <a:lnTo>
                      <a:pt x="1182" y="1344"/>
                    </a:lnTo>
                    <a:lnTo>
                      <a:pt x="1184" y="1344"/>
                    </a:lnTo>
                    <a:lnTo>
                      <a:pt x="1186" y="1344"/>
                    </a:lnTo>
                    <a:lnTo>
                      <a:pt x="1189" y="1344"/>
                    </a:lnTo>
                    <a:lnTo>
                      <a:pt x="1191" y="1344"/>
                    </a:lnTo>
                    <a:lnTo>
                      <a:pt x="1193" y="1344"/>
                    </a:lnTo>
                    <a:lnTo>
                      <a:pt x="1195" y="1344"/>
                    </a:lnTo>
                    <a:lnTo>
                      <a:pt x="1197" y="1344"/>
                    </a:lnTo>
                    <a:lnTo>
                      <a:pt x="1199" y="1344"/>
                    </a:lnTo>
                    <a:lnTo>
                      <a:pt x="1202" y="1343"/>
                    </a:lnTo>
                    <a:lnTo>
                      <a:pt x="1204" y="1344"/>
                    </a:lnTo>
                    <a:lnTo>
                      <a:pt x="1206" y="1344"/>
                    </a:lnTo>
                    <a:lnTo>
                      <a:pt x="1208" y="1344"/>
                    </a:lnTo>
                    <a:lnTo>
                      <a:pt x="1210" y="1344"/>
                    </a:lnTo>
                    <a:lnTo>
                      <a:pt x="1212" y="1344"/>
                    </a:lnTo>
                    <a:lnTo>
                      <a:pt x="1214" y="1344"/>
                    </a:lnTo>
                    <a:lnTo>
                      <a:pt x="1217" y="1343"/>
                    </a:lnTo>
                    <a:lnTo>
                      <a:pt x="1219" y="1343"/>
                    </a:lnTo>
                    <a:lnTo>
                      <a:pt x="1221" y="1343"/>
                    </a:lnTo>
                    <a:lnTo>
                      <a:pt x="1223" y="1343"/>
                    </a:lnTo>
                    <a:lnTo>
                      <a:pt x="1225" y="1343"/>
                    </a:lnTo>
                    <a:lnTo>
                      <a:pt x="1227" y="1343"/>
                    </a:lnTo>
                    <a:lnTo>
                      <a:pt x="1229" y="1343"/>
                    </a:lnTo>
                    <a:lnTo>
                      <a:pt x="1232" y="1343"/>
                    </a:lnTo>
                    <a:lnTo>
                      <a:pt x="1234" y="1343"/>
                    </a:lnTo>
                    <a:lnTo>
                      <a:pt x="1236" y="1343"/>
                    </a:lnTo>
                    <a:lnTo>
                      <a:pt x="1238" y="1343"/>
                    </a:lnTo>
                    <a:lnTo>
                      <a:pt x="1240" y="1343"/>
                    </a:lnTo>
                    <a:lnTo>
                      <a:pt x="1242" y="1343"/>
                    </a:lnTo>
                    <a:lnTo>
                      <a:pt x="1245" y="1343"/>
                    </a:lnTo>
                    <a:lnTo>
                      <a:pt x="1247" y="1343"/>
                    </a:lnTo>
                    <a:lnTo>
                      <a:pt x="1249" y="1343"/>
                    </a:lnTo>
                    <a:lnTo>
                      <a:pt x="1251" y="1343"/>
                    </a:lnTo>
                    <a:lnTo>
                      <a:pt x="1253" y="1343"/>
                    </a:lnTo>
                    <a:lnTo>
                      <a:pt x="1255" y="1343"/>
                    </a:lnTo>
                    <a:lnTo>
                      <a:pt x="1257" y="1343"/>
                    </a:lnTo>
                    <a:lnTo>
                      <a:pt x="1260" y="1343"/>
                    </a:lnTo>
                    <a:lnTo>
                      <a:pt x="1262" y="1343"/>
                    </a:lnTo>
                    <a:lnTo>
                      <a:pt x="1264" y="1344"/>
                    </a:lnTo>
                    <a:lnTo>
                      <a:pt x="1266" y="1344"/>
                    </a:lnTo>
                    <a:lnTo>
                      <a:pt x="1268" y="1344"/>
                    </a:lnTo>
                    <a:lnTo>
                      <a:pt x="1270" y="1344"/>
                    </a:lnTo>
                    <a:lnTo>
                      <a:pt x="1272" y="1344"/>
                    </a:lnTo>
                    <a:lnTo>
                      <a:pt x="1275" y="1344"/>
                    </a:lnTo>
                    <a:lnTo>
                      <a:pt x="1277" y="1344"/>
                    </a:lnTo>
                    <a:lnTo>
                      <a:pt x="1279" y="1344"/>
                    </a:lnTo>
                    <a:lnTo>
                      <a:pt x="1281" y="1344"/>
                    </a:lnTo>
                    <a:lnTo>
                      <a:pt x="1283" y="1344"/>
                    </a:lnTo>
                    <a:lnTo>
                      <a:pt x="1285" y="1344"/>
                    </a:lnTo>
                    <a:lnTo>
                      <a:pt x="1288" y="1344"/>
                    </a:lnTo>
                    <a:lnTo>
                      <a:pt x="1290" y="1344"/>
                    </a:lnTo>
                    <a:lnTo>
                      <a:pt x="1292" y="1344"/>
                    </a:lnTo>
                    <a:lnTo>
                      <a:pt x="1294" y="1344"/>
                    </a:lnTo>
                    <a:lnTo>
                      <a:pt x="1296" y="1344"/>
                    </a:lnTo>
                    <a:lnTo>
                      <a:pt x="1298" y="1344"/>
                    </a:lnTo>
                    <a:lnTo>
                      <a:pt x="1300" y="1344"/>
                    </a:lnTo>
                    <a:lnTo>
                      <a:pt x="1303" y="1344"/>
                    </a:lnTo>
                    <a:lnTo>
                      <a:pt x="1305" y="1344"/>
                    </a:lnTo>
                    <a:lnTo>
                      <a:pt x="1307" y="1344"/>
                    </a:lnTo>
                    <a:lnTo>
                      <a:pt x="1309" y="1343"/>
                    </a:lnTo>
                    <a:lnTo>
                      <a:pt x="1311" y="1343"/>
                    </a:lnTo>
                    <a:lnTo>
                      <a:pt x="1313" y="1342"/>
                    </a:lnTo>
                    <a:lnTo>
                      <a:pt x="1315" y="1340"/>
                    </a:lnTo>
                    <a:lnTo>
                      <a:pt x="1318" y="1337"/>
                    </a:lnTo>
                    <a:lnTo>
                      <a:pt x="1320" y="1331"/>
                    </a:lnTo>
                    <a:lnTo>
                      <a:pt x="1322" y="1323"/>
                    </a:lnTo>
                    <a:lnTo>
                      <a:pt x="1324" y="1310"/>
                    </a:lnTo>
                    <a:lnTo>
                      <a:pt x="1326" y="1292"/>
                    </a:lnTo>
                    <a:lnTo>
                      <a:pt x="1328" y="1267"/>
                    </a:lnTo>
                    <a:lnTo>
                      <a:pt x="1331" y="1234"/>
                    </a:lnTo>
                    <a:lnTo>
                      <a:pt x="1333" y="1192"/>
                    </a:lnTo>
                    <a:lnTo>
                      <a:pt x="1335" y="1139"/>
                    </a:lnTo>
                    <a:lnTo>
                      <a:pt x="1337" y="1075"/>
                    </a:lnTo>
                    <a:lnTo>
                      <a:pt x="1339" y="1002"/>
                    </a:lnTo>
                    <a:lnTo>
                      <a:pt x="1341" y="920"/>
                    </a:lnTo>
                    <a:lnTo>
                      <a:pt x="1343" y="833"/>
                    </a:lnTo>
                    <a:lnTo>
                      <a:pt x="1346" y="744"/>
                    </a:lnTo>
                    <a:lnTo>
                      <a:pt x="1348" y="657"/>
                    </a:lnTo>
                    <a:lnTo>
                      <a:pt x="1350" y="577"/>
                    </a:lnTo>
                    <a:lnTo>
                      <a:pt x="1352" y="508"/>
                    </a:lnTo>
                    <a:lnTo>
                      <a:pt x="1354" y="456"/>
                    </a:lnTo>
                    <a:lnTo>
                      <a:pt x="1356" y="422"/>
                    </a:lnTo>
                    <a:lnTo>
                      <a:pt x="1358" y="409"/>
                    </a:lnTo>
                    <a:lnTo>
                      <a:pt x="1361" y="416"/>
                    </a:lnTo>
                    <a:lnTo>
                      <a:pt x="1363" y="442"/>
                    </a:lnTo>
                    <a:lnTo>
                      <a:pt x="1365" y="485"/>
                    </a:lnTo>
                    <a:lnTo>
                      <a:pt x="1367" y="542"/>
                    </a:lnTo>
                    <a:lnTo>
                      <a:pt x="1369" y="608"/>
                    </a:lnTo>
                    <a:lnTo>
                      <a:pt x="1371" y="680"/>
                    </a:lnTo>
                    <a:lnTo>
                      <a:pt x="1374" y="755"/>
                    </a:lnTo>
                    <a:lnTo>
                      <a:pt x="1376" y="828"/>
                    </a:lnTo>
                    <a:lnTo>
                      <a:pt x="1378" y="898"/>
                    </a:lnTo>
                    <a:lnTo>
                      <a:pt x="1380" y="962"/>
                    </a:lnTo>
                    <a:lnTo>
                      <a:pt x="1382" y="1021"/>
                    </a:lnTo>
                    <a:lnTo>
                      <a:pt x="1384" y="1073"/>
                    </a:lnTo>
                    <a:lnTo>
                      <a:pt x="1386" y="1117"/>
                    </a:lnTo>
                    <a:lnTo>
                      <a:pt x="1389" y="1155"/>
                    </a:lnTo>
                    <a:lnTo>
                      <a:pt x="1391" y="1187"/>
                    </a:lnTo>
                    <a:lnTo>
                      <a:pt x="1393" y="1214"/>
                    </a:lnTo>
                    <a:lnTo>
                      <a:pt x="1395" y="1236"/>
                    </a:lnTo>
                    <a:lnTo>
                      <a:pt x="1397" y="1254"/>
                    </a:lnTo>
                    <a:lnTo>
                      <a:pt x="1399" y="1269"/>
                    </a:lnTo>
                    <a:lnTo>
                      <a:pt x="1401" y="1281"/>
                    </a:lnTo>
                    <a:lnTo>
                      <a:pt x="1404" y="1290"/>
                    </a:lnTo>
                    <a:lnTo>
                      <a:pt x="1406" y="1298"/>
                    </a:lnTo>
                    <a:lnTo>
                      <a:pt x="1408" y="1304"/>
                    </a:lnTo>
                    <a:lnTo>
                      <a:pt x="1410" y="1309"/>
                    </a:lnTo>
                    <a:lnTo>
                      <a:pt x="1412" y="1314"/>
                    </a:lnTo>
                    <a:lnTo>
                      <a:pt x="1414" y="1317"/>
                    </a:lnTo>
                    <a:lnTo>
                      <a:pt x="1417" y="1320"/>
                    </a:lnTo>
                    <a:lnTo>
                      <a:pt x="1419" y="1323"/>
                    </a:lnTo>
                    <a:lnTo>
                      <a:pt x="1421" y="1325"/>
                    </a:lnTo>
                    <a:lnTo>
                      <a:pt x="1423" y="1326"/>
                    </a:lnTo>
                    <a:lnTo>
                      <a:pt x="1425" y="1328"/>
                    </a:lnTo>
                    <a:lnTo>
                      <a:pt x="1427" y="1329"/>
                    </a:lnTo>
                    <a:lnTo>
                      <a:pt x="1429" y="1330"/>
                    </a:lnTo>
                    <a:lnTo>
                      <a:pt x="1432" y="1331"/>
                    </a:lnTo>
                    <a:lnTo>
                      <a:pt x="1434" y="1332"/>
                    </a:lnTo>
                    <a:lnTo>
                      <a:pt x="1436" y="1333"/>
                    </a:lnTo>
                    <a:lnTo>
                      <a:pt x="1438" y="1333"/>
                    </a:lnTo>
                    <a:lnTo>
                      <a:pt x="1440" y="1334"/>
                    </a:lnTo>
                    <a:lnTo>
                      <a:pt x="1442" y="1335"/>
                    </a:lnTo>
                    <a:lnTo>
                      <a:pt x="1444" y="1335"/>
                    </a:lnTo>
                    <a:lnTo>
                      <a:pt x="1447" y="1336"/>
                    </a:lnTo>
                    <a:lnTo>
                      <a:pt x="1449" y="1336"/>
                    </a:lnTo>
                    <a:lnTo>
                      <a:pt x="1451" y="1336"/>
                    </a:lnTo>
                    <a:lnTo>
                      <a:pt x="1453" y="1337"/>
                    </a:lnTo>
                    <a:lnTo>
                      <a:pt x="1455" y="1337"/>
                    </a:lnTo>
                    <a:lnTo>
                      <a:pt x="1457" y="1337"/>
                    </a:lnTo>
                    <a:lnTo>
                      <a:pt x="1460" y="1338"/>
                    </a:lnTo>
                    <a:lnTo>
                      <a:pt x="1462" y="1338"/>
                    </a:lnTo>
                    <a:lnTo>
                      <a:pt x="1464" y="1338"/>
                    </a:lnTo>
                    <a:lnTo>
                      <a:pt x="1466" y="1339"/>
                    </a:lnTo>
                    <a:lnTo>
                      <a:pt x="1468" y="1339"/>
                    </a:lnTo>
                    <a:lnTo>
                      <a:pt x="1470" y="1339"/>
                    </a:lnTo>
                    <a:lnTo>
                      <a:pt x="1472" y="1339"/>
                    </a:lnTo>
                    <a:lnTo>
                      <a:pt x="1475" y="1339"/>
                    </a:lnTo>
                    <a:lnTo>
                      <a:pt x="1477" y="1340"/>
                    </a:lnTo>
                    <a:lnTo>
                      <a:pt x="1479" y="1340"/>
                    </a:lnTo>
                    <a:lnTo>
                      <a:pt x="1481" y="1340"/>
                    </a:lnTo>
                    <a:lnTo>
                      <a:pt x="1483" y="1340"/>
                    </a:lnTo>
                    <a:lnTo>
                      <a:pt x="1485" y="1340"/>
                    </a:lnTo>
                    <a:lnTo>
                      <a:pt x="1487" y="1340"/>
                    </a:lnTo>
                    <a:lnTo>
                      <a:pt x="1490" y="1340"/>
                    </a:lnTo>
                    <a:lnTo>
                      <a:pt x="1492" y="1341"/>
                    </a:lnTo>
                    <a:lnTo>
                      <a:pt x="1494" y="1341"/>
                    </a:lnTo>
                    <a:lnTo>
                      <a:pt x="1496" y="1341"/>
                    </a:lnTo>
                    <a:lnTo>
                      <a:pt x="1498" y="1341"/>
                    </a:lnTo>
                    <a:lnTo>
                      <a:pt x="1500" y="1341"/>
                    </a:lnTo>
                    <a:lnTo>
                      <a:pt x="1503" y="1341"/>
                    </a:lnTo>
                    <a:lnTo>
                      <a:pt x="1505" y="1341"/>
                    </a:lnTo>
                    <a:lnTo>
                      <a:pt x="1507" y="1341"/>
                    </a:lnTo>
                    <a:lnTo>
                      <a:pt x="1509" y="1341"/>
                    </a:lnTo>
                    <a:lnTo>
                      <a:pt x="1511" y="1342"/>
                    </a:lnTo>
                    <a:lnTo>
                      <a:pt x="1513" y="1342"/>
                    </a:lnTo>
                    <a:lnTo>
                      <a:pt x="1515" y="1342"/>
                    </a:lnTo>
                    <a:lnTo>
                      <a:pt x="1518" y="1342"/>
                    </a:lnTo>
                    <a:lnTo>
                      <a:pt x="1520" y="1342"/>
                    </a:lnTo>
                    <a:lnTo>
                      <a:pt x="1522" y="1342"/>
                    </a:lnTo>
                    <a:lnTo>
                      <a:pt x="1524" y="1342"/>
                    </a:lnTo>
                    <a:lnTo>
                      <a:pt x="1526" y="1342"/>
                    </a:lnTo>
                    <a:lnTo>
                      <a:pt x="1528" y="1342"/>
                    </a:lnTo>
                    <a:lnTo>
                      <a:pt x="1530" y="1342"/>
                    </a:lnTo>
                    <a:lnTo>
                      <a:pt x="1533" y="1342"/>
                    </a:lnTo>
                    <a:lnTo>
                      <a:pt x="1535" y="1342"/>
                    </a:lnTo>
                    <a:lnTo>
                      <a:pt x="1537" y="1342"/>
                    </a:lnTo>
                    <a:lnTo>
                      <a:pt x="1539" y="1342"/>
                    </a:lnTo>
                    <a:lnTo>
                      <a:pt x="1541" y="1342"/>
                    </a:lnTo>
                    <a:lnTo>
                      <a:pt x="1543" y="1342"/>
                    </a:lnTo>
                    <a:lnTo>
                      <a:pt x="1546" y="1342"/>
                    </a:lnTo>
                    <a:lnTo>
                      <a:pt x="1548" y="1342"/>
                    </a:lnTo>
                    <a:lnTo>
                      <a:pt x="1550" y="1342"/>
                    </a:lnTo>
                    <a:lnTo>
                      <a:pt x="1552" y="1342"/>
                    </a:lnTo>
                    <a:lnTo>
                      <a:pt x="1554" y="1342"/>
                    </a:lnTo>
                    <a:lnTo>
                      <a:pt x="1556" y="1342"/>
                    </a:lnTo>
                    <a:lnTo>
                      <a:pt x="1558" y="1342"/>
                    </a:lnTo>
                    <a:lnTo>
                      <a:pt x="1561" y="1342"/>
                    </a:lnTo>
                    <a:lnTo>
                      <a:pt x="1563" y="1343"/>
                    </a:lnTo>
                    <a:lnTo>
                      <a:pt x="1565" y="1343"/>
                    </a:lnTo>
                    <a:lnTo>
                      <a:pt x="1567" y="1343"/>
                    </a:lnTo>
                    <a:lnTo>
                      <a:pt x="1569" y="1343"/>
                    </a:lnTo>
                    <a:lnTo>
                      <a:pt x="1571" y="1343"/>
                    </a:lnTo>
                    <a:lnTo>
                      <a:pt x="1574" y="1343"/>
                    </a:lnTo>
                    <a:lnTo>
                      <a:pt x="1576" y="1343"/>
                    </a:lnTo>
                    <a:lnTo>
                      <a:pt x="1578" y="1343"/>
                    </a:lnTo>
                    <a:lnTo>
                      <a:pt x="1580" y="1343"/>
                    </a:lnTo>
                    <a:lnTo>
                      <a:pt x="1582" y="1343"/>
                    </a:lnTo>
                    <a:lnTo>
                      <a:pt x="1584" y="1343"/>
                    </a:lnTo>
                    <a:lnTo>
                      <a:pt x="1586" y="1343"/>
                    </a:lnTo>
                    <a:lnTo>
                      <a:pt x="1589" y="1343"/>
                    </a:lnTo>
                    <a:lnTo>
                      <a:pt x="1591" y="1343"/>
                    </a:lnTo>
                    <a:lnTo>
                      <a:pt x="1593" y="1343"/>
                    </a:lnTo>
                    <a:lnTo>
                      <a:pt x="1595" y="1343"/>
                    </a:lnTo>
                    <a:lnTo>
                      <a:pt x="1597" y="1343"/>
                    </a:lnTo>
                    <a:lnTo>
                      <a:pt x="1599" y="1343"/>
                    </a:lnTo>
                    <a:lnTo>
                      <a:pt x="1601" y="1343"/>
                    </a:lnTo>
                    <a:lnTo>
                      <a:pt x="1604" y="1343"/>
                    </a:lnTo>
                    <a:lnTo>
                      <a:pt x="1606" y="1343"/>
                    </a:lnTo>
                    <a:lnTo>
                      <a:pt x="1608" y="1343"/>
                    </a:lnTo>
                    <a:lnTo>
                      <a:pt x="1610" y="1343"/>
                    </a:lnTo>
                    <a:lnTo>
                      <a:pt x="1612" y="1343"/>
                    </a:lnTo>
                    <a:lnTo>
                      <a:pt x="1614" y="1343"/>
                    </a:lnTo>
                    <a:lnTo>
                      <a:pt x="1617" y="1343"/>
                    </a:lnTo>
                    <a:lnTo>
                      <a:pt x="1619" y="1343"/>
                    </a:lnTo>
                    <a:lnTo>
                      <a:pt x="1621" y="1343"/>
                    </a:lnTo>
                    <a:lnTo>
                      <a:pt x="1623" y="1343"/>
                    </a:lnTo>
                    <a:lnTo>
                      <a:pt x="1625" y="1343"/>
                    </a:lnTo>
                    <a:lnTo>
                      <a:pt x="1627" y="1343"/>
                    </a:lnTo>
                    <a:lnTo>
                      <a:pt x="1629" y="1343"/>
                    </a:lnTo>
                    <a:lnTo>
                      <a:pt x="1632" y="1343"/>
                    </a:lnTo>
                    <a:lnTo>
                      <a:pt x="1634" y="1343"/>
                    </a:lnTo>
                    <a:lnTo>
                      <a:pt x="1636" y="1343"/>
                    </a:lnTo>
                    <a:lnTo>
                      <a:pt x="1638" y="1343"/>
                    </a:lnTo>
                    <a:lnTo>
                      <a:pt x="1640" y="1343"/>
                    </a:lnTo>
                    <a:lnTo>
                      <a:pt x="1642" y="1343"/>
                    </a:lnTo>
                    <a:lnTo>
                      <a:pt x="1644" y="1343"/>
                    </a:lnTo>
                    <a:lnTo>
                      <a:pt x="1647" y="1343"/>
                    </a:lnTo>
                    <a:lnTo>
                      <a:pt x="1649" y="1343"/>
                    </a:lnTo>
                    <a:lnTo>
                      <a:pt x="1651" y="1343"/>
                    </a:lnTo>
                    <a:lnTo>
                      <a:pt x="1653" y="1343"/>
                    </a:lnTo>
                    <a:lnTo>
                      <a:pt x="1655" y="1343"/>
                    </a:lnTo>
                    <a:lnTo>
                      <a:pt x="1657" y="1343"/>
                    </a:lnTo>
                    <a:lnTo>
                      <a:pt x="1660" y="1343"/>
                    </a:lnTo>
                    <a:lnTo>
                      <a:pt x="1662" y="1343"/>
                    </a:lnTo>
                    <a:lnTo>
                      <a:pt x="1664" y="1343"/>
                    </a:lnTo>
                    <a:lnTo>
                      <a:pt x="1666" y="1343"/>
                    </a:lnTo>
                    <a:lnTo>
                      <a:pt x="1668" y="1343"/>
                    </a:lnTo>
                    <a:lnTo>
                      <a:pt x="1670" y="1343"/>
                    </a:lnTo>
                    <a:lnTo>
                      <a:pt x="1672" y="1343"/>
                    </a:lnTo>
                    <a:lnTo>
                      <a:pt x="1675" y="1343"/>
                    </a:lnTo>
                    <a:lnTo>
                      <a:pt x="1677" y="1343"/>
                    </a:lnTo>
                    <a:lnTo>
                      <a:pt x="1679" y="1343"/>
                    </a:lnTo>
                    <a:lnTo>
                      <a:pt x="1681" y="1343"/>
                    </a:lnTo>
                    <a:lnTo>
                      <a:pt x="1683" y="1343"/>
                    </a:lnTo>
                    <a:lnTo>
                      <a:pt x="1685" y="1343"/>
                    </a:lnTo>
                    <a:lnTo>
                      <a:pt x="1687" y="1343"/>
                    </a:lnTo>
                    <a:lnTo>
                      <a:pt x="1690" y="1344"/>
                    </a:lnTo>
                    <a:lnTo>
                      <a:pt x="1692" y="1343"/>
                    </a:lnTo>
                    <a:lnTo>
                      <a:pt x="1694" y="1344"/>
                    </a:lnTo>
                    <a:lnTo>
                      <a:pt x="1696" y="1343"/>
                    </a:lnTo>
                    <a:lnTo>
                      <a:pt x="1698" y="1343"/>
                    </a:lnTo>
                    <a:lnTo>
                      <a:pt x="1700" y="1343"/>
                    </a:lnTo>
                    <a:lnTo>
                      <a:pt x="1703" y="1343"/>
                    </a:lnTo>
                    <a:lnTo>
                      <a:pt x="1705" y="1344"/>
                    </a:lnTo>
                    <a:lnTo>
                      <a:pt x="1707" y="1344"/>
                    </a:lnTo>
                    <a:lnTo>
                      <a:pt x="1709" y="1344"/>
                    </a:lnTo>
                    <a:lnTo>
                      <a:pt x="1711" y="1344"/>
                    </a:lnTo>
                    <a:lnTo>
                      <a:pt x="1713" y="1343"/>
                    </a:lnTo>
                    <a:lnTo>
                      <a:pt x="1715" y="1343"/>
                    </a:lnTo>
                    <a:lnTo>
                      <a:pt x="1718" y="1343"/>
                    </a:lnTo>
                    <a:lnTo>
                      <a:pt x="1720" y="1343"/>
                    </a:lnTo>
                    <a:lnTo>
                      <a:pt x="1722" y="1343"/>
                    </a:lnTo>
                    <a:lnTo>
                      <a:pt x="1724" y="1343"/>
                    </a:lnTo>
                    <a:lnTo>
                      <a:pt x="1726" y="1344"/>
                    </a:lnTo>
                    <a:lnTo>
                      <a:pt x="1728" y="1344"/>
                    </a:lnTo>
                    <a:lnTo>
                      <a:pt x="1730" y="1343"/>
                    </a:lnTo>
                    <a:lnTo>
                      <a:pt x="1733" y="1344"/>
                    </a:lnTo>
                    <a:lnTo>
                      <a:pt x="1735" y="1344"/>
                    </a:lnTo>
                    <a:lnTo>
                      <a:pt x="1737" y="1344"/>
                    </a:lnTo>
                    <a:lnTo>
                      <a:pt x="1739" y="1344"/>
                    </a:lnTo>
                    <a:lnTo>
                      <a:pt x="1741" y="1344"/>
                    </a:lnTo>
                    <a:lnTo>
                      <a:pt x="1743" y="1344"/>
                    </a:lnTo>
                    <a:lnTo>
                      <a:pt x="1746" y="1343"/>
                    </a:lnTo>
                    <a:lnTo>
                      <a:pt x="1748" y="1344"/>
                    </a:lnTo>
                    <a:lnTo>
                      <a:pt x="1750" y="1344"/>
                    </a:lnTo>
                    <a:lnTo>
                      <a:pt x="1752" y="1344"/>
                    </a:lnTo>
                    <a:lnTo>
                      <a:pt x="1754" y="1343"/>
                    </a:lnTo>
                    <a:lnTo>
                      <a:pt x="1756" y="1343"/>
                    </a:lnTo>
                    <a:lnTo>
                      <a:pt x="1758" y="1343"/>
                    </a:lnTo>
                    <a:lnTo>
                      <a:pt x="1761" y="1343"/>
                    </a:lnTo>
                    <a:lnTo>
                      <a:pt x="1763" y="1344"/>
                    </a:lnTo>
                    <a:lnTo>
                      <a:pt x="1765" y="1344"/>
                    </a:lnTo>
                    <a:lnTo>
                      <a:pt x="1767" y="1344"/>
                    </a:lnTo>
                    <a:lnTo>
                      <a:pt x="1769" y="1344"/>
                    </a:lnTo>
                    <a:lnTo>
                      <a:pt x="1771" y="1343"/>
                    </a:lnTo>
                    <a:lnTo>
                      <a:pt x="1773" y="1344"/>
                    </a:lnTo>
                    <a:lnTo>
                      <a:pt x="1776" y="1344"/>
                    </a:lnTo>
                    <a:lnTo>
                      <a:pt x="1778" y="1344"/>
                    </a:lnTo>
                    <a:lnTo>
                      <a:pt x="1780" y="1344"/>
                    </a:lnTo>
                    <a:lnTo>
                      <a:pt x="1782" y="1344"/>
                    </a:lnTo>
                    <a:lnTo>
                      <a:pt x="1784" y="1344"/>
                    </a:lnTo>
                    <a:lnTo>
                      <a:pt x="1786" y="1343"/>
                    </a:lnTo>
                    <a:lnTo>
                      <a:pt x="1789" y="1343"/>
                    </a:lnTo>
                    <a:lnTo>
                      <a:pt x="1791" y="1344"/>
                    </a:lnTo>
                    <a:lnTo>
                      <a:pt x="1793" y="1344"/>
                    </a:lnTo>
                    <a:lnTo>
                      <a:pt x="1795" y="1344"/>
                    </a:lnTo>
                    <a:lnTo>
                      <a:pt x="1797" y="1344"/>
                    </a:lnTo>
                    <a:lnTo>
                      <a:pt x="1799" y="1343"/>
                    </a:lnTo>
                    <a:lnTo>
                      <a:pt x="1801" y="1343"/>
                    </a:lnTo>
                    <a:lnTo>
                      <a:pt x="1804" y="1344"/>
                    </a:lnTo>
                    <a:lnTo>
                      <a:pt x="1806" y="1344"/>
                    </a:lnTo>
                    <a:lnTo>
                      <a:pt x="1808" y="1344"/>
                    </a:lnTo>
                    <a:lnTo>
                      <a:pt x="1810" y="1344"/>
                    </a:lnTo>
                    <a:lnTo>
                      <a:pt x="1812" y="1343"/>
                    </a:lnTo>
                    <a:lnTo>
                      <a:pt x="1814" y="1344"/>
                    </a:lnTo>
                    <a:lnTo>
                      <a:pt x="1816" y="1344"/>
                    </a:lnTo>
                    <a:lnTo>
                      <a:pt x="1819" y="1344"/>
                    </a:lnTo>
                    <a:lnTo>
                      <a:pt x="1821" y="1344"/>
                    </a:lnTo>
                    <a:lnTo>
                      <a:pt x="1823" y="1344"/>
                    </a:lnTo>
                    <a:lnTo>
                      <a:pt x="1825" y="1344"/>
                    </a:lnTo>
                    <a:lnTo>
                      <a:pt x="1827" y="1344"/>
                    </a:lnTo>
                    <a:lnTo>
                      <a:pt x="1829" y="1344"/>
                    </a:lnTo>
                    <a:lnTo>
                      <a:pt x="1832" y="1344"/>
                    </a:lnTo>
                    <a:lnTo>
                      <a:pt x="1834" y="1344"/>
                    </a:lnTo>
                    <a:lnTo>
                      <a:pt x="1836" y="1344"/>
                    </a:lnTo>
                    <a:lnTo>
                      <a:pt x="1838" y="1344"/>
                    </a:lnTo>
                    <a:lnTo>
                      <a:pt x="1840" y="1344"/>
                    </a:lnTo>
                    <a:lnTo>
                      <a:pt x="1842" y="1344"/>
                    </a:lnTo>
                    <a:lnTo>
                      <a:pt x="1844" y="1344"/>
                    </a:lnTo>
                    <a:lnTo>
                      <a:pt x="1847" y="1344"/>
                    </a:lnTo>
                    <a:lnTo>
                      <a:pt x="1849" y="1344"/>
                    </a:lnTo>
                    <a:lnTo>
                      <a:pt x="1851" y="1344"/>
                    </a:lnTo>
                    <a:lnTo>
                      <a:pt x="1853" y="1344"/>
                    </a:lnTo>
                    <a:lnTo>
                      <a:pt x="1855" y="1344"/>
                    </a:lnTo>
                    <a:lnTo>
                      <a:pt x="1857" y="1343"/>
                    </a:lnTo>
                    <a:lnTo>
                      <a:pt x="1859" y="1344"/>
                    </a:lnTo>
                    <a:lnTo>
                      <a:pt x="1862" y="1344"/>
                    </a:lnTo>
                    <a:lnTo>
                      <a:pt x="1864" y="1344"/>
                    </a:lnTo>
                    <a:lnTo>
                      <a:pt x="1866" y="1344"/>
                    </a:lnTo>
                    <a:lnTo>
                      <a:pt x="1868" y="1344"/>
                    </a:lnTo>
                    <a:lnTo>
                      <a:pt x="1870" y="1344"/>
                    </a:lnTo>
                    <a:lnTo>
                      <a:pt x="1872" y="1344"/>
                    </a:lnTo>
                    <a:lnTo>
                      <a:pt x="1875" y="1344"/>
                    </a:lnTo>
                    <a:lnTo>
                      <a:pt x="1877" y="1344"/>
                    </a:lnTo>
                    <a:lnTo>
                      <a:pt x="1879" y="1344"/>
                    </a:lnTo>
                    <a:lnTo>
                      <a:pt x="1881" y="1344"/>
                    </a:lnTo>
                    <a:lnTo>
                      <a:pt x="1883" y="1344"/>
                    </a:lnTo>
                    <a:lnTo>
                      <a:pt x="1885" y="1344"/>
                    </a:lnTo>
                    <a:lnTo>
                      <a:pt x="1887" y="1344"/>
                    </a:lnTo>
                    <a:lnTo>
                      <a:pt x="1890" y="1344"/>
                    </a:lnTo>
                    <a:lnTo>
                      <a:pt x="1892" y="1344"/>
                    </a:lnTo>
                    <a:lnTo>
                      <a:pt x="1894" y="1344"/>
                    </a:lnTo>
                    <a:lnTo>
                      <a:pt x="1896" y="1344"/>
                    </a:lnTo>
                    <a:lnTo>
                      <a:pt x="1898" y="1344"/>
                    </a:lnTo>
                    <a:lnTo>
                      <a:pt x="1900" y="1344"/>
                    </a:lnTo>
                    <a:lnTo>
                      <a:pt x="1902" y="1344"/>
                    </a:lnTo>
                    <a:lnTo>
                      <a:pt x="1905" y="1344"/>
                    </a:lnTo>
                    <a:lnTo>
                      <a:pt x="1907" y="1344"/>
                    </a:lnTo>
                    <a:lnTo>
                      <a:pt x="1909" y="1344"/>
                    </a:lnTo>
                    <a:lnTo>
                      <a:pt x="1911" y="1344"/>
                    </a:lnTo>
                    <a:lnTo>
                      <a:pt x="1913" y="1344"/>
                    </a:lnTo>
                    <a:lnTo>
                      <a:pt x="1915" y="1344"/>
                    </a:lnTo>
                    <a:lnTo>
                      <a:pt x="1918" y="1344"/>
                    </a:lnTo>
                    <a:lnTo>
                      <a:pt x="1920" y="1344"/>
                    </a:lnTo>
                    <a:lnTo>
                      <a:pt x="1922" y="1344"/>
                    </a:lnTo>
                    <a:lnTo>
                      <a:pt x="1924" y="1344"/>
                    </a:lnTo>
                    <a:lnTo>
                      <a:pt x="1926" y="1344"/>
                    </a:lnTo>
                    <a:lnTo>
                      <a:pt x="1928" y="1344"/>
                    </a:lnTo>
                    <a:lnTo>
                      <a:pt x="1930" y="1344"/>
                    </a:lnTo>
                    <a:lnTo>
                      <a:pt x="1933" y="1344"/>
                    </a:lnTo>
                    <a:lnTo>
                      <a:pt x="1935" y="1344"/>
                    </a:lnTo>
                    <a:lnTo>
                      <a:pt x="1937" y="1344"/>
                    </a:lnTo>
                    <a:lnTo>
                      <a:pt x="1939" y="1344"/>
                    </a:lnTo>
                    <a:lnTo>
                      <a:pt x="1941" y="1344"/>
                    </a:lnTo>
                    <a:lnTo>
                      <a:pt x="1943" y="1344"/>
                    </a:lnTo>
                    <a:lnTo>
                      <a:pt x="1946" y="1344"/>
                    </a:lnTo>
                    <a:lnTo>
                      <a:pt x="1948" y="1344"/>
                    </a:lnTo>
                    <a:lnTo>
                      <a:pt x="1950" y="1344"/>
                    </a:lnTo>
                    <a:lnTo>
                      <a:pt x="1952" y="1344"/>
                    </a:lnTo>
                    <a:lnTo>
                      <a:pt x="1954" y="1344"/>
                    </a:lnTo>
                    <a:lnTo>
                      <a:pt x="1956" y="1344"/>
                    </a:lnTo>
                    <a:lnTo>
                      <a:pt x="1958" y="1344"/>
                    </a:lnTo>
                    <a:lnTo>
                      <a:pt x="1961" y="1344"/>
                    </a:lnTo>
                    <a:lnTo>
                      <a:pt x="1963" y="1344"/>
                    </a:lnTo>
                    <a:lnTo>
                      <a:pt x="1965" y="1344"/>
                    </a:lnTo>
                    <a:lnTo>
                      <a:pt x="1967" y="1344"/>
                    </a:lnTo>
                    <a:lnTo>
                      <a:pt x="1969" y="1344"/>
                    </a:lnTo>
                    <a:lnTo>
                      <a:pt x="1971" y="1344"/>
                    </a:lnTo>
                    <a:lnTo>
                      <a:pt x="1973" y="1344"/>
                    </a:lnTo>
                    <a:lnTo>
                      <a:pt x="1976" y="1344"/>
                    </a:lnTo>
                    <a:lnTo>
                      <a:pt x="1978" y="1344"/>
                    </a:lnTo>
                    <a:lnTo>
                      <a:pt x="1980" y="1344"/>
                    </a:lnTo>
                    <a:lnTo>
                      <a:pt x="1982" y="1344"/>
                    </a:lnTo>
                    <a:lnTo>
                      <a:pt x="1984" y="1344"/>
                    </a:lnTo>
                    <a:lnTo>
                      <a:pt x="1986" y="1344"/>
                    </a:lnTo>
                    <a:lnTo>
                      <a:pt x="1989" y="1344"/>
                    </a:lnTo>
                    <a:lnTo>
                      <a:pt x="1991" y="1344"/>
                    </a:lnTo>
                    <a:lnTo>
                      <a:pt x="1993" y="1344"/>
                    </a:lnTo>
                    <a:lnTo>
                      <a:pt x="1995" y="1344"/>
                    </a:lnTo>
                    <a:lnTo>
                      <a:pt x="1997" y="1344"/>
                    </a:lnTo>
                    <a:lnTo>
                      <a:pt x="1999" y="1344"/>
                    </a:lnTo>
                    <a:lnTo>
                      <a:pt x="2001" y="1344"/>
                    </a:lnTo>
                    <a:lnTo>
                      <a:pt x="2004" y="1344"/>
                    </a:lnTo>
                    <a:lnTo>
                      <a:pt x="2006" y="1344"/>
                    </a:lnTo>
                    <a:lnTo>
                      <a:pt x="2008" y="1344"/>
                    </a:lnTo>
                    <a:lnTo>
                      <a:pt x="2010" y="1344"/>
                    </a:lnTo>
                    <a:lnTo>
                      <a:pt x="2012" y="1344"/>
                    </a:lnTo>
                    <a:lnTo>
                      <a:pt x="2014" y="1344"/>
                    </a:lnTo>
                    <a:lnTo>
                      <a:pt x="2016" y="1344"/>
                    </a:lnTo>
                    <a:lnTo>
                      <a:pt x="2019" y="1344"/>
                    </a:lnTo>
                    <a:lnTo>
                      <a:pt x="2021" y="1344"/>
                    </a:lnTo>
                    <a:lnTo>
                      <a:pt x="2023" y="1344"/>
                    </a:lnTo>
                    <a:lnTo>
                      <a:pt x="2025" y="1344"/>
                    </a:lnTo>
                    <a:lnTo>
                      <a:pt x="2027" y="1344"/>
                    </a:lnTo>
                    <a:lnTo>
                      <a:pt x="2029" y="1344"/>
                    </a:lnTo>
                    <a:lnTo>
                      <a:pt x="2032" y="1344"/>
                    </a:lnTo>
                    <a:lnTo>
                      <a:pt x="2034" y="1344"/>
                    </a:lnTo>
                    <a:lnTo>
                      <a:pt x="2036" y="1344"/>
                    </a:lnTo>
                    <a:lnTo>
                      <a:pt x="2038" y="1344"/>
                    </a:lnTo>
                    <a:lnTo>
                      <a:pt x="2040" y="1344"/>
                    </a:lnTo>
                    <a:lnTo>
                      <a:pt x="2042" y="1344"/>
                    </a:lnTo>
                    <a:lnTo>
                      <a:pt x="2044" y="1344"/>
                    </a:lnTo>
                    <a:lnTo>
                      <a:pt x="2047" y="1344"/>
                    </a:lnTo>
                    <a:lnTo>
                      <a:pt x="2049" y="1344"/>
                    </a:lnTo>
                    <a:lnTo>
                      <a:pt x="2051" y="1344"/>
                    </a:lnTo>
                    <a:lnTo>
                      <a:pt x="2053" y="1344"/>
                    </a:lnTo>
                    <a:lnTo>
                      <a:pt x="2055" y="1344"/>
                    </a:lnTo>
                    <a:lnTo>
                      <a:pt x="2057" y="1344"/>
                    </a:lnTo>
                    <a:lnTo>
                      <a:pt x="2059" y="1344"/>
                    </a:lnTo>
                    <a:lnTo>
                      <a:pt x="2062" y="1344"/>
                    </a:lnTo>
                    <a:lnTo>
                      <a:pt x="2064" y="1344"/>
                    </a:lnTo>
                    <a:lnTo>
                      <a:pt x="2066" y="1344"/>
                    </a:lnTo>
                    <a:lnTo>
                      <a:pt x="2068" y="1344"/>
                    </a:lnTo>
                    <a:lnTo>
                      <a:pt x="2070" y="1344"/>
                    </a:lnTo>
                    <a:lnTo>
                      <a:pt x="2072" y="1344"/>
                    </a:lnTo>
                    <a:lnTo>
                      <a:pt x="2075" y="1344"/>
                    </a:lnTo>
                    <a:lnTo>
                      <a:pt x="2077" y="1344"/>
                    </a:lnTo>
                    <a:lnTo>
                      <a:pt x="2079" y="1344"/>
                    </a:lnTo>
                    <a:lnTo>
                      <a:pt x="2081" y="1344"/>
                    </a:lnTo>
                    <a:lnTo>
                      <a:pt x="2083" y="1344"/>
                    </a:lnTo>
                    <a:lnTo>
                      <a:pt x="2085" y="1344"/>
                    </a:lnTo>
                    <a:lnTo>
                      <a:pt x="2087" y="1344"/>
                    </a:lnTo>
                    <a:lnTo>
                      <a:pt x="2090" y="1344"/>
                    </a:lnTo>
                    <a:lnTo>
                      <a:pt x="2092" y="1344"/>
                    </a:lnTo>
                    <a:lnTo>
                      <a:pt x="2094" y="1344"/>
                    </a:lnTo>
                    <a:lnTo>
                      <a:pt x="2096" y="1344"/>
                    </a:lnTo>
                    <a:lnTo>
                      <a:pt x="2098" y="1344"/>
                    </a:lnTo>
                    <a:lnTo>
                      <a:pt x="2100" y="1344"/>
                    </a:lnTo>
                    <a:lnTo>
                      <a:pt x="2102" y="1344"/>
                    </a:lnTo>
                    <a:lnTo>
                      <a:pt x="2105" y="1344"/>
                    </a:lnTo>
                    <a:lnTo>
                      <a:pt x="2107" y="1344"/>
                    </a:lnTo>
                    <a:lnTo>
                      <a:pt x="2109" y="1344"/>
                    </a:lnTo>
                    <a:lnTo>
                      <a:pt x="2111" y="1344"/>
                    </a:lnTo>
                    <a:lnTo>
                      <a:pt x="2113" y="1344"/>
                    </a:lnTo>
                    <a:lnTo>
                      <a:pt x="2115" y="1344"/>
                    </a:lnTo>
                    <a:lnTo>
                      <a:pt x="2118" y="1344"/>
                    </a:lnTo>
                    <a:lnTo>
                      <a:pt x="2120" y="1344"/>
                    </a:lnTo>
                    <a:lnTo>
                      <a:pt x="2122" y="1344"/>
                    </a:lnTo>
                    <a:lnTo>
                      <a:pt x="2124" y="1344"/>
                    </a:lnTo>
                    <a:lnTo>
                      <a:pt x="2126" y="1344"/>
                    </a:lnTo>
                    <a:lnTo>
                      <a:pt x="2128" y="1344"/>
                    </a:lnTo>
                    <a:lnTo>
                      <a:pt x="2130" y="1344"/>
                    </a:lnTo>
                    <a:lnTo>
                      <a:pt x="2133" y="1344"/>
                    </a:lnTo>
                    <a:lnTo>
                      <a:pt x="2135" y="1344"/>
                    </a:lnTo>
                    <a:lnTo>
                      <a:pt x="2137" y="1344"/>
                    </a:lnTo>
                    <a:lnTo>
                      <a:pt x="2139" y="1344"/>
                    </a:lnTo>
                    <a:lnTo>
                      <a:pt x="2141" y="1344"/>
                    </a:lnTo>
                    <a:lnTo>
                      <a:pt x="2143" y="1344"/>
                    </a:lnTo>
                    <a:lnTo>
                      <a:pt x="2145" y="1344"/>
                    </a:lnTo>
                    <a:lnTo>
                      <a:pt x="2148" y="1344"/>
                    </a:lnTo>
                    <a:lnTo>
                      <a:pt x="2150" y="1344"/>
                    </a:lnTo>
                    <a:lnTo>
                      <a:pt x="2152" y="1344"/>
                    </a:lnTo>
                    <a:lnTo>
                      <a:pt x="2154" y="1344"/>
                    </a:lnTo>
                    <a:lnTo>
                      <a:pt x="2156" y="1344"/>
                    </a:lnTo>
                    <a:lnTo>
                      <a:pt x="2158" y="1344"/>
                    </a:lnTo>
                    <a:lnTo>
                      <a:pt x="2161" y="1344"/>
                    </a:lnTo>
                    <a:lnTo>
                      <a:pt x="2163" y="1344"/>
                    </a:lnTo>
                    <a:lnTo>
                      <a:pt x="2165" y="1344"/>
                    </a:lnTo>
                    <a:lnTo>
                      <a:pt x="2167" y="1344"/>
                    </a:lnTo>
                    <a:lnTo>
                      <a:pt x="2169" y="1344"/>
                    </a:lnTo>
                    <a:lnTo>
                      <a:pt x="2171" y="1344"/>
                    </a:lnTo>
                    <a:lnTo>
                      <a:pt x="2173" y="1344"/>
                    </a:lnTo>
                    <a:lnTo>
                      <a:pt x="2176" y="1344"/>
                    </a:lnTo>
                    <a:lnTo>
                      <a:pt x="2178" y="1344"/>
                    </a:lnTo>
                    <a:lnTo>
                      <a:pt x="2180" y="1344"/>
                    </a:lnTo>
                    <a:lnTo>
                      <a:pt x="2182" y="1344"/>
                    </a:lnTo>
                    <a:lnTo>
                      <a:pt x="2184" y="1344"/>
                    </a:lnTo>
                    <a:lnTo>
                      <a:pt x="2186" y="1344"/>
                    </a:lnTo>
                    <a:lnTo>
                      <a:pt x="2188" y="1344"/>
                    </a:lnTo>
                    <a:lnTo>
                      <a:pt x="2191" y="1344"/>
                    </a:lnTo>
                    <a:lnTo>
                      <a:pt x="2193" y="1344"/>
                    </a:lnTo>
                    <a:lnTo>
                      <a:pt x="2195" y="1344"/>
                    </a:lnTo>
                    <a:lnTo>
                      <a:pt x="2197" y="1344"/>
                    </a:lnTo>
                    <a:lnTo>
                      <a:pt x="2199" y="1344"/>
                    </a:lnTo>
                    <a:lnTo>
                      <a:pt x="2201" y="1344"/>
                    </a:lnTo>
                    <a:lnTo>
                      <a:pt x="2204" y="1344"/>
                    </a:lnTo>
                    <a:lnTo>
                      <a:pt x="2206" y="1344"/>
                    </a:lnTo>
                    <a:lnTo>
                      <a:pt x="2208" y="1344"/>
                    </a:lnTo>
                    <a:lnTo>
                      <a:pt x="2210" y="1344"/>
                    </a:lnTo>
                    <a:lnTo>
                      <a:pt x="2212" y="1344"/>
                    </a:lnTo>
                    <a:lnTo>
                      <a:pt x="2214" y="1344"/>
                    </a:lnTo>
                    <a:lnTo>
                      <a:pt x="2216" y="1344"/>
                    </a:lnTo>
                    <a:lnTo>
                      <a:pt x="2219" y="1344"/>
                    </a:lnTo>
                    <a:lnTo>
                      <a:pt x="2221" y="1344"/>
                    </a:lnTo>
                    <a:lnTo>
                      <a:pt x="2223" y="1344"/>
                    </a:lnTo>
                    <a:lnTo>
                      <a:pt x="2225" y="1344"/>
                    </a:lnTo>
                    <a:lnTo>
                      <a:pt x="2227" y="1344"/>
                    </a:lnTo>
                    <a:lnTo>
                      <a:pt x="2229" y="1344"/>
                    </a:lnTo>
                    <a:lnTo>
                      <a:pt x="2231" y="1344"/>
                    </a:lnTo>
                    <a:lnTo>
                      <a:pt x="2234" y="1344"/>
                    </a:lnTo>
                    <a:lnTo>
                      <a:pt x="2236" y="1344"/>
                    </a:lnTo>
                    <a:lnTo>
                      <a:pt x="2238" y="1344"/>
                    </a:lnTo>
                    <a:lnTo>
                      <a:pt x="2240" y="1344"/>
                    </a:lnTo>
                    <a:lnTo>
                      <a:pt x="2242" y="1344"/>
                    </a:lnTo>
                    <a:lnTo>
                      <a:pt x="2244" y="1344"/>
                    </a:lnTo>
                    <a:lnTo>
                      <a:pt x="2247" y="1344"/>
                    </a:lnTo>
                    <a:lnTo>
                      <a:pt x="2249" y="1344"/>
                    </a:lnTo>
                    <a:lnTo>
                      <a:pt x="2251" y="1344"/>
                    </a:lnTo>
                    <a:lnTo>
                      <a:pt x="2253" y="1344"/>
                    </a:lnTo>
                    <a:lnTo>
                      <a:pt x="2255" y="1344"/>
                    </a:lnTo>
                    <a:lnTo>
                      <a:pt x="2257" y="1344"/>
                    </a:lnTo>
                    <a:lnTo>
                      <a:pt x="2259" y="1344"/>
                    </a:lnTo>
                    <a:lnTo>
                      <a:pt x="2262" y="1344"/>
                    </a:lnTo>
                    <a:lnTo>
                      <a:pt x="2264" y="1344"/>
                    </a:lnTo>
                    <a:lnTo>
                      <a:pt x="2266" y="1344"/>
                    </a:lnTo>
                    <a:lnTo>
                      <a:pt x="2268" y="1344"/>
                    </a:lnTo>
                    <a:lnTo>
                      <a:pt x="2270" y="1344"/>
                    </a:lnTo>
                    <a:lnTo>
                      <a:pt x="2272" y="1344"/>
                    </a:lnTo>
                    <a:lnTo>
                      <a:pt x="2274" y="1344"/>
                    </a:lnTo>
                    <a:lnTo>
                      <a:pt x="2277" y="1344"/>
                    </a:lnTo>
                    <a:lnTo>
                      <a:pt x="2279" y="1344"/>
                    </a:lnTo>
                    <a:lnTo>
                      <a:pt x="2281" y="1344"/>
                    </a:lnTo>
                    <a:lnTo>
                      <a:pt x="2283" y="1344"/>
                    </a:lnTo>
                    <a:lnTo>
                      <a:pt x="2285" y="1344"/>
                    </a:lnTo>
                    <a:lnTo>
                      <a:pt x="2287" y="1344"/>
                    </a:lnTo>
                    <a:lnTo>
                      <a:pt x="2290" y="1344"/>
                    </a:lnTo>
                    <a:lnTo>
                      <a:pt x="2292" y="1344"/>
                    </a:lnTo>
                    <a:lnTo>
                      <a:pt x="2294" y="1344"/>
                    </a:lnTo>
                    <a:lnTo>
                      <a:pt x="2296" y="1344"/>
                    </a:lnTo>
                    <a:lnTo>
                      <a:pt x="2298" y="1344"/>
                    </a:lnTo>
                    <a:lnTo>
                      <a:pt x="2300" y="1344"/>
                    </a:lnTo>
                    <a:lnTo>
                      <a:pt x="2302" y="1344"/>
                    </a:lnTo>
                    <a:lnTo>
                      <a:pt x="2305" y="1344"/>
                    </a:lnTo>
                    <a:lnTo>
                      <a:pt x="2307" y="1344"/>
                    </a:lnTo>
                    <a:lnTo>
                      <a:pt x="2309" y="1344"/>
                    </a:lnTo>
                    <a:lnTo>
                      <a:pt x="2311" y="1344"/>
                    </a:lnTo>
                    <a:lnTo>
                      <a:pt x="2313" y="1344"/>
                    </a:lnTo>
                    <a:lnTo>
                      <a:pt x="2315" y="1344"/>
                    </a:lnTo>
                    <a:lnTo>
                      <a:pt x="2317" y="1344"/>
                    </a:lnTo>
                    <a:lnTo>
                      <a:pt x="2320" y="1344"/>
                    </a:lnTo>
                    <a:lnTo>
                      <a:pt x="2322" y="1344"/>
                    </a:lnTo>
                    <a:lnTo>
                      <a:pt x="2324" y="1344"/>
                    </a:lnTo>
                    <a:lnTo>
                      <a:pt x="2326" y="1344"/>
                    </a:lnTo>
                    <a:lnTo>
                      <a:pt x="2328" y="1344"/>
                    </a:lnTo>
                    <a:lnTo>
                      <a:pt x="2330" y="1344"/>
                    </a:lnTo>
                    <a:lnTo>
                      <a:pt x="2333" y="1344"/>
                    </a:lnTo>
                    <a:lnTo>
                      <a:pt x="2335" y="1344"/>
                    </a:lnTo>
                    <a:lnTo>
                      <a:pt x="2337" y="1344"/>
                    </a:lnTo>
                    <a:lnTo>
                      <a:pt x="2339" y="1344"/>
                    </a:lnTo>
                    <a:lnTo>
                      <a:pt x="2341" y="1344"/>
                    </a:lnTo>
                    <a:lnTo>
                      <a:pt x="2343" y="1344"/>
                    </a:lnTo>
                    <a:lnTo>
                      <a:pt x="2345" y="1344"/>
                    </a:lnTo>
                    <a:lnTo>
                      <a:pt x="2348" y="1344"/>
                    </a:lnTo>
                    <a:lnTo>
                      <a:pt x="2350" y="1344"/>
                    </a:lnTo>
                    <a:lnTo>
                      <a:pt x="2352" y="1344"/>
                    </a:lnTo>
                    <a:lnTo>
                      <a:pt x="2354" y="1344"/>
                    </a:lnTo>
                    <a:lnTo>
                      <a:pt x="2356" y="1344"/>
                    </a:lnTo>
                    <a:lnTo>
                      <a:pt x="2358" y="1344"/>
                    </a:lnTo>
                    <a:lnTo>
                      <a:pt x="2361" y="1344"/>
                    </a:lnTo>
                    <a:lnTo>
                      <a:pt x="2363" y="1344"/>
                    </a:lnTo>
                    <a:lnTo>
                      <a:pt x="2365" y="1344"/>
                    </a:lnTo>
                    <a:lnTo>
                      <a:pt x="2367" y="1344"/>
                    </a:lnTo>
                    <a:lnTo>
                      <a:pt x="2369" y="1344"/>
                    </a:lnTo>
                    <a:lnTo>
                      <a:pt x="2371" y="1344"/>
                    </a:lnTo>
                    <a:lnTo>
                      <a:pt x="2373" y="1344"/>
                    </a:lnTo>
                    <a:lnTo>
                      <a:pt x="2376" y="1344"/>
                    </a:lnTo>
                    <a:lnTo>
                      <a:pt x="2378" y="1344"/>
                    </a:lnTo>
                    <a:lnTo>
                      <a:pt x="2380" y="1344"/>
                    </a:lnTo>
                    <a:lnTo>
                      <a:pt x="2382" y="1344"/>
                    </a:lnTo>
                    <a:lnTo>
                      <a:pt x="2384" y="1344"/>
                    </a:lnTo>
                    <a:lnTo>
                      <a:pt x="2386" y="1344"/>
                    </a:lnTo>
                    <a:lnTo>
                      <a:pt x="2388" y="1344"/>
                    </a:lnTo>
                    <a:lnTo>
                      <a:pt x="2391" y="1344"/>
                    </a:lnTo>
                    <a:lnTo>
                      <a:pt x="2393" y="1344"/>
                    </a:lnTo>
                    <a:lnTo>
                      <a:pt x="2395" y="1344"/>
                    </a:lnTo>
                    <a:lnTo>
                      <a:pt x="2397" y="1344"/>
                    </a:lnTo>
                    <a:lnTo>
                      <a:pt x="2399" y="1344"/>
                    </a:lnTo>
                    <a:lnTo>
                      <a:pt x="2401" y="1344"/>
                    </a:lnTo>
                    <a:lnTo>
                      <a:pt x="2404" y="1344"/>
                    </a:lnTo>
                    <a:lnTo>
                      <a:pt x="2406" y="1344"/>
                    </a:lnTo>
                    <a:lnTo>
                      <a:pt x="2408" y="1344"/>
                    </a:lnTo>
                    <a:lnTo>
                      <a:pt x="2410" y="1344"/>
                    </a:lnTo>
                    <a:lnTo>
                      <a:pt x="2412" y="1344"/>
                    </a:lnTo>
                    <a:lnTo>
                      <a:pt x="2414" y="1344"/>
                    </a:lnTo>
                    <a:lnTo>
                      <a:pt x="2416" y="1344"/>
                    </a:lnTo>
                    <a:lnTo>
                      <a:pt x="2419" y="1344"/>
                    </a:lnTo>
                    <a:lnTo>
                      <a:pt x="2421" y="1344"/>
                    </a:lnTo>
                    <a:lnTo>
                      <a:pt x="2423" y="1344"/>
                    </a:lnTo>
                    <a:lnTo>
                      <a:pt x="2425" y="1344"/>
                    </a:lnTo>
                    <a:lnTo>
                      <a:pt x="2427" y="1344"/>
                    </a:lnTo>
                    <a:lnTo>
                      <a:pt x="2429" y="1344"/>
                    </a:lnTo>
                    <a:lnTo>
                      <a:pt x="2431" y="1344"/>
                    </a:lnTo>
                    <a:lnTo>
                      <a:pt x="2434" y="1344"/>
                    </a:lnTo>
                    <a:lnTo>
                      <a:pt x="2436" y="1344"/>
                    </a:lnTo>
                    <a:lnTo>
                      <a:pt x="2438" y="1344"/>
                    </a:lnTo>
                    <a:lnTo>
                      <a:pt x="2440" y="1344"/>
                    </a:lnTo>
                    <a:lnTo>
                      <a:pt x="2442" y="1344"/>
                    </a:lnTo>
                    <a:lnTo>
                      <a:pt x="2444" y="1344"/>
                    </a:lnTo>
                    <a:lnTo>
                      <a:pt x="2447" y="1344"/>
                    </a:lnTo>
                    <a:lnTo>
                      <a:pt x="2449" y="1344"/>
                    </a:lnTo>
                    <a:lnTo>
                      <a:pt x="2451" y="1344"/>
                    </a:lnTo>
                    <a:lnTo>
                      <a:pt x="2453" y="1344"/>
                    </a:lnTo>
                    <a:lnTo>
                      <a:pt x="2455" y="1344"/>
                    </a:lnTo>
                    <a:lnTo>
                      <a:pt x="2457" y="1344"/>
                    </a:lnTo>
                    <a:lnTo>
                      <a:pt x="2459" y="1344"/>
                    </a:lnTo>
                    <a:lnTo>
                      <a:pt x="2462" y="1344"/>
                    </a:lnTo>
                    <a:lnTo>
                      <a:pt x="2464" y="1344"/>
                    </a:lnTo>
                    <a:lnTo>
                      <a:pt x="2466" y="1344"/>
                    </a:lnTo>
                    <a:lnTo>
                      <a:pt x="2468" y="1344"/>
                    </a:lnTo>
                    <a:lnTo>
                      <a:pt x="2470" y="1344"/>
                    </a:lnTo>
                    <a:lnTo>
                      <a:pt x="2472" y="1344"/>
                    </a:lnTo>
                    <a:lnTo>
                      <a:pt x="2474" y="1344"/>
                    </a:lnTo>
                    <a:lnTo>
                      <a:pt x="2477" y="1344"/>
                    </a:lnTo>
                    <a:lnTo>
                      <a:pt x="2479" y="1344"/>
                    </a:lnTo>
                    <a:lnTo>
                      <a:pt x="2481" y="1344"/>
                    </a:lnTo>
                    <a:lnTo>
                      <a:pt x="2483" y="1344"/>
                    </a:lnTo>
                    <a:lnTo>
                      <a:pt x="2485" y="1344"/>
                    </a:lnTo>
                    <a:lnTo>
                      <a:pt x="2487" y="1344"/>
                    </a:lnTo>
                    <a:lnTo>
                      <a:pt x="2490" y="1344"/>
                    </a:lnTo>
                    <a:lnTo>
                      <a:pt x="2492" y="1344"/>
                    </a:lnTo>
                    <a:lnTo>
                      <a:pt x="2494" y="1344"/>
                    </a:lnTo>
                    <a:lnTo>
                      <a:pt x="2496" y="1344"/>
                    </a:lnTo>
                    <a:lnTo>
                      <a:pt x="2498" y="1344"/>
                    </a:lnTo>
                    <a:lnTo>
                      <a:pt x="2500" y="1344"/>
                    </a:lnTo>
                    <a:lnTo>
                      <a:pt x="2502" y="1344"/>
                    </a:lnTo>
                    <a:lnTo>
                      <a:pt x="2505" y="1344"/>
                    </a:lnTo>
                    <a:lnTo>
                      <a:pt x="2507" y="1344"/>
                    </a:lnTo>
                    <a:lnTo>
                      <a:pt x="2509" y="1344"/>
                    </a:lnTo>
                    <a:lnTo>
                      <a:pt x="2511" y="1344"/>
                    </a:lnTo>
                    <a:lnTo>
                      <a:pt x="2513" y="1344"/>
                    </a:lnTo>
                    <a:lnTo>
                      <a:pt x="2515" y="1344"/>
                    </a:lnTo>
                    <a:lnTo>
                      <a:pt x="2517" y="1344"/>
                    </a:lnTo>
                    <a:lnTo>
                      <a:pt x="2520" y="1343"/>
                    </a:lnTo>
                    <a:lnTo>
                      <a:pt x="2522" y="1343"/>
                    </a:lnTo>
                    <a:lnTo>
                      <a:pt x="2524" y="1343"/>
                    </a:lnTo>
                    <a:lnTo>
                      <a:pt x="2526" y="1343"/>
                    </a:lnTo>
                    <a:lnTo>
                      <a:pt x="2528" y="1343"/>
                    </a:lnTo>
                    <a:lnTo>
                      <a:pt x="2530" y="1343"/>
                    </a:lnTo>
                    <a:lnTo>
                      <a:pt x="2533" y="1343"/>
                    </a:lnTo>
                    <a:lnTo>
                      <a:pt x="2535" y="1343"/>
                    </a:lnTo>
                    <a:lnTo>
                      <a:pt x="2537" y="1343"/>
                    </a:lnTo>
                    <a:lnTo>
                      <a:pt x="2539" y="1343"/>
                    </a:lnTo>
                    <a:lnTo>
                      <a:pt x="2541" y="1343"/>
                    </a:lnTo>
                    <a:lnTo>
                      <a:pt x="2543" y="1343"/>
                    </a:lnTo>
                    <a:lnTo>
                      <a:pt x="2545" y="1343"/>
                    </a:lnTo>
                    <a:lnTo>
                      <a:pt x="2548" y="1343"/>
                    </a:lnTo>
                    <a:lnTo>
                      <a:pt x="2550" y="1342"/>
                    </a:lnTo>
                    <a:lnTo>
                      <a:pt x="2552" y="1341"/>
                    </a:lnTo>
                    <a:lnTo>
                      <a:pt x="2554" y="1340"/>
                    </a:lnTo>
                    <a:lnTo>
                      <a:pt x="2556" y="1339"/>
                    </a:lnTo>
                    <a:lnTo>
                      <a:pt x="2558" y="1337"/>
                    </a:lnTo>
                    <a:lnTo>
                      <a:pt x="2560" y="1334"/>
                    </a:lnTo>
                    <a:lnTo>
                      <a:pt x="2563" y="1330"/>
                    </a:lnTo>
                    <a:lnTo>
                      <a:pt x="2565" y="1324"/>
                    </a:lnTo>
                    <a:lnTo>
                      <a:pt x="2567" y="1317"/>
                    </a:lnTo>
                    <a:lnTo>
                      <a:pt x="2569" y="1307"/>
                    </a:lnTo>
                    <a:lnTo>
                      <a:pt x="2571" y="1294"/>
                    </a:lnTo>
                    <a:lnTo>
                      <a:pt x="2573" y="1277"/>
                    </a:lnTo>
                    <a:lnTo>
                      <a:pt x="2576" y="1255"/>
                    </a:lnTo>
                    <a:lnTo>
                      <a:pt x="2578" y="1228"/>
                    </a:lnTo>
                    <a:lnTo>
                      <a:pt x="2580" y="1194"/>
                    </a:lnTo>
                    <a:lnTo>
                      <a:pt x="2582" y="1154"/>
                    </a:lnTo>
                    <a:lnTo>
                      <a:pt x="2584" y="1105"/>
                    </a:lnTo>
                    <a:lnTo>
                      <a:pt x="2586" y="1048"/>
                    </a:lnTo>
                    <a:lnTo>
                      <a:pt x="2588" y="983"/>
                    </a:lnTo>
                    <a:lnTo>
                      <a:pt x="2591" y="910"/>
                    </a:lnTo>
                    <a:lnTo>
                      <a:pt x="2593" y="830"/>
                    </a:lnTo>
                    <a:lnTo>
                      <a:pt x="2595" y="744"/>
                    </a:lnTo>
                    <a:lnTo>
                      <a:pt x="2597" y="653"/>
                    </a:lnTo>
                    <a:lnTo>
                      <a:pt x="2599" y="560"/>
                    </a:lnTo>
                    <a:lnTo>
                      <a:pt x="2601" y="467"/>
                    </a:lnTo>
                    <a:lnTo>
                      <a:pt x="2603" y="376"/>
                    </a:lnTo>
                    <a:lnTo>
                      <a:pt x="2606" y="291"/>
                    </a:lnTo>
                    <a:lnTo>
                      <a:pt x="2608" y="214"/>
                    </a:lnTo>
                    <a:lnTo>
                      <a:pt x="2610" y="147"/>
                    </a:lnTo>
                    <a:lnTo>
                      <a:pt x="2612" y="91"/>
                    </a:lnTo>
                    <a:lnTo>
                      <a:pt x="2614" y="48"/>
                    </a:lnTo>
                    <a:lnTo>
                      <a:pt x="2616" y="19"/>
                    </a:lnTo>
                    <a:lnTo>
                      <a:pt x="2619" y="3"/>
                    </a:lnTo>
                    <a:lnTo>
                      <a:pt x="2621" y="0"/>
                    </a:lnTo>
                    <a:lnTo>
                      <a:pt x="2623" y="9"/>
                    </a:lnTo>
                    <a:lnTo>
                      <a:pt x="2625" y="31"/>
                    </a:lnTo>
                    <a:lnTo>
                      <a:pt x="2627" y="63"/>
                    </a:lnTo>
                    <a:lnTo>
                      <a:pt x="2629" y="104"/>
                    </a:lnTo>
                    <a:lnTo>
                      <a:pt x="2631" y="153"/>
                    </a:lnTo>
                    <a:lnTo>
                      <a:pt x="2634" y="208"/>
                    </a:lnTo>
                    <a:lnTo>
                      <a:pt x="2636" y="268"/>
                    </a:lnTo>
                    <a:lnTo>
                      <a:pt x="2638" y="332"/>
                    </a:lnTo>
                    <a:lnTo>
                      <a:pt x="2640" y="399"/>
                    </a:lnTo>
                    <a:lnTo>
                      <a:pt x="2642" y="466"/>
                    </a:lnTo>
                    <a:lnTo>
                      <a:pt x="2644" y="534"/>
                    </a:lnTo>
                    <a:lnTo>
                      <a:pt x="2646" y="602"/>
                    </a:lnTo>
                    <a:lnTo>
                      <a:pt x="2649" y="667"/>
                    </a:lnTo>
                    <a:lnTo>
                      <a:pt x="2651" y="731"/>
                    </a:lnTo>
                    <a:lnTo>
                      <a:pt x="2653" y="792"/>
                    </a:lnTo>
                    <a:lnTo>
                      <a:pt x="2655" y="849"/>
                    </a:lnTo>
                    <a:lnTo>
                      <a:pt x="2657" y="903"/>
                    </a:lnTo>
                    <a:lnTo>
                      <a:pt x="2659" y="954"/>
                    </a:lnTo>
                    <a:lnTo>
                      <a:pt x="2662" y="1000"/>
                    </a:lnTo>
                    <a:lnTo>
                      <a:pt x="2664" y="1043"/>
                    </a:lnTo>
                    <a:lnTo>
                      <a:pt x="2666" y="1081"/>
                    </a:lnTo>
                    <a:lnTo>
                      <a:pt x="2668" y="1116"/>
                    </a:lnTo>
                    <a:lnTo>
                      <a:pt x="2670" y="1147"/>
                    </a:lnTo>
                    <a:lnTo>
                      <a:pt x="2672" y="1174"/>
                    </a:lnTo>
                    <a:lnTo>
                      <a:pt x="2674" y="1198"/>
                    </a:lnTo>
                    <a:lnTo>
                      <a:pt x="2677" y="1219"/>
                    </a:lnTo>
                    <a:lnTo>
                      <a:pt x="2679" y="1237"/>
                    </a:lnTo>
                    <a:lnTo>
                      <a:pt x="2681" y="1253"/>
                    </a:lnTo>
                    <a:lnTo>
                      <a:pt x="2683" y="1267"/>
                    </a:lnTo>
                    <a:lnTo>
                      <a:pt x="2685" y="1279"/>
                    </a:lnTo>
                    <a:lnTo>
                      <a:pt x="2687" y="1288"/>
                    </a:lnTo>
                    <a:lnTo>
                      <a:pt x="2689" y="1297"/>
                    </a:lnTo>
                    <a:lnTo>
                      <a:pt x="2692" y="1304"/>
                    </a:lnTo>
                    <a:lnTo>
                      <a:pt x="2694" y="1310"/>
                    </a:lnTo>
                    <a:lnTo>
                      <a:pt x="2696" y="1315"/>
                    </a:lnTo>
                    <a:lnTo>
                      <a:pt x="2698" y="1319"/>
                    </a:lnTo>
                    <a:lnTo>
                      <a:pt x="2700" y="1323"/>
                    </a:lnTo>
                    <a:lnTo>
                      <a:pt x="2702" y="1326"/>
                    </a:lnTo>
                    <a:lnTo>
                      <a:pt x="2705" y="1328"/>
                    </a:lnTo>
                    <a:lnTo>
                      <a:pt x="2707" y="1330"/>
                    </a:lnTo>
                    <a:lnTo>
                      <a:pt x="2709" y="1332"/>
                    </a:lnTo>
                    <a:lnTo>
                      <a:pt x="2711" y="1333"/>
                    </a:lnTo>
                    <a:lnTo>
                      <a:pt x="2713" y="1335"/>
                    </a:lnTo>
                    <a:lnTo>
                      <a:pt x="2715" y="1336"/>
                    </a:lnTo>
                    <a:lnTo>
                      <a:pt x="2717" y="1336"/>
                    </a:lnTo>
                    <a:lnTo>
                      <a:pt x="2720" y="1337"/>
                    </a:lnTo>
                    <a:lnTo>
                      <a:pt x="2722" y="1338"/>
                    </a:lnTo>
                    <a:lnTo>
                      <a:pt x="2724" y="1338"/>
                    </a:lnTo>
                    <a:lnTo>
                      <a:pt x="2726" y="1339"/>
                    </a:lnTo>
                    <a:lnTo>
                      <a:pt x="2728" y="1339"/>
                    </a:lnTo>
                    <a:lnTo>
                      <a:pt x="2730" y="1340"/>
                    </a:lnTo>
                    <a:lnTo>
                      <a:pt x="2733" y="1340"/>
                    </a:lnTo>
                    <a:lnTo>
                      <a:pt x="2735" y="1340"/>
                    </a:lnTo>
                    <a:lnTo>
                      <a:pt x="2737" y="1340"/>
                    </a:lnTo>
                    <a:lnTo>
                      <a:pt x="2739" y="1341"/>
                    </a:lnTo>
                    <a:lnTo>
                      <a:pt x="2741" y="1341"/>
                    </a:lnTo>
                    <a:lnTo>
                      <a:pt x="2743" y="1341"/>
                    </a:lnTo>
                    <a:lnTo>
                      <a:pt x="2745" y="1341"/>
                    </a:lnTo>
                    <a:lnTo>
                      <a:pt x="2748" y="1341"/>
                    </a:lnTo>
                    <a:lnTo>
                      <a:pt x="2750" y="1341"/>
                    </a:lnTo>
                    <a:lnTo>
                      <a:pt x="2752" y="1341"/>
                    </a:lnTo>
                    <a:lnTo>
                      <a:pt x="2754" y="1341"/>
                    </a:lnTo>
                    <a:lnTo>
                      <a:pt x="2756" y="1342"/>
                    </a:lnTo>
                    <a:lnTo>
                      <a:pt x="2758" y="1342"/>
                    </a:lnTo>
                    <a:lnTo>
                      <a:pt x="2760" y="1342"/>
                    </a:lnTo>
                    <a:lnTo>
                      <a:pt x="2763" y="1342"/>
                    </a:lnTo>
                    <a:lnTo>
                      <a:pt x="2765" y="1342"/>
                    </a:lnTo>
                    <a:lnTo>
                      <a:pt x="2767" y="1342"/>
                    </a:lnTo>
                    <a:lnTo>
                      <a:pt x="2769" y="1342"/>
                    </a:lnTo>
                    <a:lnTo>
                      <a:pt x="2771" y="1342"/>
                    </a:lnTo>
                    <a:lnTo>
                      <a:pt x="2773" y="1342"/>
                    </a:lnTo>
                    <a:lnTo>
                      <a:pt x="2776" y="1342"/>
                    </a:lnTo>
                    <a:lnTo>
                      <a:pt x="2778" y="1342"/>
                    </a:lnTo>
                    <a:lnTo>
                      <a:pt x="2780" y="1342"/>
                    </a:lnTo>
                    <a:lnTo>
                      <a:pt x="2782" y="1342"/>
                    </a:lnTo>
                    <a:lnTo>
                      <a:pt x="2784" y="1342"/>
                    </a:lnTo>
                    <a:lnTo>
                      <a:pt x="2786" y="1342"/>
                    </a:lnTo>
                    <a:lnTo>
                      <a:pt x="2788" y="1342"/>
                    </a:lnTo>
                    <a:lnTo>
                      <a:pt x="2791" y="1342"/>
                    </a:lnTo>
                    <a:lnTo>
                      <a:pt x="2793" y="1342"/>
                    </a:lnTo>
                    <a:lnTo>
                      <a:pt x="2795" y="1342"/>
                    </a:lnTo>
                    <a:lnTo>
                      <a:pt x="2797" y="1342"/>
                    </a:lnTo>
                    <a:lnTo>
                      <a:pt x="2799" y="1343"/>
                    </a:lnTo>
                    <a:lnTo>
                      <a:pt x="2801" y="1343"/>
                    </a:lnTo>
                    <a:lnTo>
                      <a:pt x="2803" y="1343"/>
                    </a:lnTo>
                    <a:lnTo>
                      <a:pt x="2806" y="1343"/>
                    </a:lnTo>
                    <a:lnTo>
                      <a:pt x="2808" y="1343"/>
                    </a:lnTo>
                    <a:lnTo>
                      <a:pt x="2810" y="1343"/>
                    </a:lnTo>
                    <a:lnTo>
                      <a:pt x="2812" y="1343"/>
                    </a:lnTo>
                    <a:lnTo>
                      <a:pt x="2814" y="1343"/>
                    </a:lnTo>
                    <a:lnTo>
                      <a:pt x="2816" y="1343"/>
                    </a:lnTo>
                    <a:lnTo>
                      <a:pt x="2819" y="1343"/>
                    </a:lnTo>
                    <a:lnTo>
                      <a:pt x="2821" y="1343"/>
                    </a:lnTo>
                    <a:lnTo>
                      <a:pt x="2823" y="1343"/>
                    </a:lnTo>
                    <a:lnTo>
                      <a:pt x="2825" y="1343"/>
                    </a:lnTo>
                    <a:lnTo>
                      <a:pt x="2827" y="1343"/>
                    </a:lnTo>
                    <a:lnTo>
                      <a:pt x="2829" y="1343"/>
                    </a:lnTo>
                    <a:lnTo>
                      <a:pt x="2831" y="1343"/>
                    </a:lnTo>
                    <a:lnTo>
                      <a:pt x="2834" y="1343"/>
                    </a:lnTo>
                    <a:lnTo>
                      <a:pt x="2836" y="1343"/>
                    </a:lnTo>
                    <a:lnTo>
                      <a:pt x="2838" y="1343"/>
                    </a:lnTo>
                    <a:lnTo>
                      <a:pt x="2840" y="1343"/>
                    </a:lnTo>
                    <a:lnTo>
                      <a:pt x="2842" y="1343"/>
                    </a:lnTo>
                    <a:lnTo>
                      <a:pt x="2844" y="1343"/>
                    </a:lnTo>
                    <a:lnTo>
                      <a:pt x="2846" y="1343"/>
                    </a:lnTo>
                    <a:lnTo>
                      <a:pt x="2849" y="1343"/>
                    </a:lnTo>
                    <a:lnTo>
                      <a:pt x="2851" y="1343"/>
                    </a:lnTo>
                    <a:lnTo>
                      <a:pt x="2853" y="1343"/>
                    </a:lnTo>
                    <a:lnTo>
                      <a:pt x="2855" y="1343"/>
                    </a:lnTo>
                    <a:lnTo>
                      <a:pt x="2857" y="1343"/>
                    </a:lnTo>
                    <a:lnTo>
                      <a:pt x="2859" y="1343"/>
                    </a:lnTo>
                    <a:lnTo>
                      <a:pt x="2862" y="1343"/>
                    </a:lnTo>
                    <a:lnTo>
                      <a:pt x="2864" y="1343"/>
                    </a:lnTo>
                    <a:lnTo>
                      <a:pt x="2866" y="1343"/>
                    </a:lnTo>
                    <a:lnTo>
                      <a:pt x="2868" y="1343"/>
                    </a:lnTo>
                    <a:lnTo>
                      <a:pt x="2870" y="1343"/>
                    </a:lnTo>
                    <a:lnTo>
                      <a:pt x="2872" y="1343"/>
                    </a:lnTo>
                    <a:lnTo>
                      <a:pt x="2874" y="1343"/>
                    </a:lnTo>
                    <a:lnTo>
                      <a:pt x="2877" y="1343"/>
                    </a:lnTo>
                    <a:lnTo>
                      <a:pt x="2879" y="1343"/>
                    </a:lnTo>
                    <a:lnTo>
                      <a:pt x="2881" y="1343"/>
                    </a:lnTo>
                    <a:lnTo>
                      <a:pt x="2883" y="1343"/>
                    </a:lnTo>
                    <a:lnTo>
                      <a:pt x="2885" y="1343"/>
                    </a:lnTo>
                    <a:lnTo>
                      <a:pt x="2887" y="1343"/>
                    </a:lnTo>
                    <a:lnTo>
                      <a:pt x="2889" y="1343"/>
                    </a:lnTo>
                    <a:lnTo>
                      <a:pt x="2892" y="1343"/>
                    </a:lnTo>
                    <a:lnTo>
                      <a:pt x="2894" y="1343"/>
                    </a:lnTo>
                    <a:lnTo>
                      <a:pt x="2896" y="1343"/>
                    </a:lnTo>
                    <a:lnTo>
                      <a:pt x="2898" y="1343"/>
                    </a:lnTo>
                    <a:lnTo>
                      <a:pt x="2900" y="1343"/>
                    </a:lnTo>
                    <a:lnTo>
                      <a:pt x="2902" y="1343"/>
                    </a:lnTo>
                    <a:lnTo>
                      <a:pt x="2905" y="1343"/>
                    </a:lnTo>
                    <a:lnTo>
                      <a:pt x="2907" y="1343"/>
                    </a:lnTo>
                    <a:lnTo>
                      <a:pt x="2909" y="1343"/>
                    </a:lnTo>
                    <a:lnTo>
                      <a:pt x="2911" y="1343"/>
                    </a:lnTo>
                    <a:lnTo>
                      <a:pt x="2913" y="1343"/>
                    </a:lnTo>
                    <a:lnTo>
                      <a:pt x="2915" y="1343"/>
                    </a:lnTo>
                    <a:lnTo>
                      <a:pt x="2917" y="1343"/>
                    </a:lnTo>
                    <a:lnTo>
                      <a:pt x="2920" y="1343"/>
                    </a:lnTo>
                    <a:lnTo>
                      <a:pt x="2922" y="1343"/>
                    </a:lnTo>
                    <a:lnTo>
                      <a:pt x="2924" y="1343"/>
                    </a:lnTo>
                    <a:lnTo>
                      <a:pt x="2926" y="1343"/>
                    </a:lnTo>
                    <a:lnTo>
                      <a:pt x="2928" y="1343"/>
                    </a:lnTo>
                    <a:lnTo>
                      <a:pt x="2930" y="1343"/>
                    </a:lnTo>
                    <a:lnTo>
                      <a:pt x="2932" y="1343"/>
                    </a:lnTo>
                    <a:lnTo>
                      <a:pt x="2935" y="1343"/>
                    </a:lnTo>
                    <a:lnTo>
                      <a:pt x="2937" y="1343"/>
                    </a:lnTo>
                    <a:lnTo>
                      <a:pt x="2939" y="1343"/>
                    </a:lnTo>
                    <a:lnTo>
                      <a:pt x="2941" y="1343"/>
                    </a:lnTo>
                    <a:lnTo>
                      <a:pt x="2943" y="1343"/>
                    </a:lnTo>
                    <a:lnTo>
                      <a:pt x="2945" y="1343"/>
                    </a:lnTo>
                    <a:lnTo>
                      <a:pt x="2948" y="1343"/>
                    </a:lnTo>
                    <a:lnTo>
                      <a:pt x="2950" y="1343"/>
                    </a:lnTo>
                    <a:lnTo>
                      <a:pt x="2952" y="1343"/>
                    </a:lnTo>
                    <a:lnTo>
                      <a:pt x="2954" y="1343"/>
                    </a:lnTo>
                    <a:lnTo>
                      <a:pt x="2956" y="1343"/>
                    </a:lnTo>
                    <a:lnTo>
                      <a:pt x="2958" y="1343"/>
                    </a:lnTo>
                    <a:lnTo>
                      <a:pt x="2960" y="1343"/>
                    </a:lnTo>
                    <a:lnTo>
                      <a:pt x="2963" y="1343"/>
                    </a:lnTo>
                    <a:lnTo>
                      <a:pt x="2965" y="1343"/>
                    </a:lnTo>
                    <a:lnTo>
                      <a:pt x="2967" y="1343"/>
                    </a:lnTo>
                    <a:lnTo>
                      <a:pt x="2969" y="1343"/>
                    </a:lnTo>
                    <a:lnTo>
                      <a:pt x="2971" y="1343"/>
                    </a:lnTo>
                    <a:lnTo>
                      <a:pt x="2973" y="1343"/>
                    </a:lnTo>
                    <a:lnTo>
                      <a:pt x="2975" y="1343"/>
                    </a:lnTo>
                    <a:lnTo>
                      <a:pt x="2978" y="1343"/>
                    </a:lnTo>
                    <a:lnTo>
                      <a:pt x="2980" y="1343"/>
                    </a:lnTo>
                    <a:lnTo>
                      <a:pt x="2982" y="1343"/>
                    </a:lnTo>
                    <a:lnTo>
                      <a:pt x="2984" y="1343"/>
                    </a:lnTo>
                    <a:lnTo>
                      <a:pt x="2986" y="1343"/>
                    </a:lnTo>
                    <a:lnTo>
                      <a:pt x="2988" y="1343"/>
                    </a:lnTo>
                    <a:lnTo>
                      <a:pt x="2991" y="1343"/>
                    </a:lnTo>
                    <a:lnTo>
                      <a:pt x="2993" y="1343"/>
                    </a:lnTo>
                    <a:lnTo>
                      <a:pt x="2995" y="1343"/>
                    </a:lnTo>
                    <a:lnTo>
                      <a:pt x="2997" y="1343"/>
                    </a:lnTo>
                    <a:lnTo>
                      <a:pt x="2999" y="1343"/>
                    </a:lnTo>
                    <a:lnTo>
                      <a:pt x="3001" y="1343"/>
                    </a:lnTo>
                    <a:lnTo>
                      <a:pt x="3003" y="1343"/>
                    </a:lnTo>
                    <a:lnTo>
                      <a:pt x="3006" y="1343"/>
                    </a:lnTo>
                    <a:lnTo>
                      <a:pt x="3008" y="1343"/>
                    </a:lnTo>
                    <a:lnTo>
                      <a:pt x="3010" y="1343"/>
                    </a:lnTo>
                    <a:lnTo>
                      <a:pt x="3012" y="1343"/>
                    </a:lnTo>
                    <a:lnTo>
                      <a:pt x="3014" y="1343"/>
                    </a:lnTo>
                    <a:lnTo>
                      <a:pt x="3016" y="1343"/>
                    </a:lnTo>
                    <a:lnTo>
                      <a:pt x="3018" y="1343"/>
                    </a:lnTo>
                    <a:lnTo>
                      <a:pt x="3021" y="1343"/>
                    </a:lnTo>
                    <a:lnTo>
                      <a:pt x="3023" y="1343"/>
                    </a:lnTo>
                    <a:lnTo>
                      <a:pt x="3025" y="1343"/>
                    </a:lnTo>
                    <a:lnTo>
                      <a:pt x="3027" y="1343"/>
                    </a:lnTo>
                    <a:lnTo>
                      <a:pt x="3029" y="1343"/>
                    </a:lnTo>
                    <a:lnTo>
                      <a:pt x="3031" y="1343"/>
                    </a:lnTo>
                    <a:lnTo>
                      <a:pt x="3034" y="1343"/>
                    </a:lnTo>
                    <a:lnTo>
                      <a:pt x="3036" y="1343"/>
                    </a:lnTo>
                    <a:lnTo>
                      <a:pt x="3038" y="1343"/>
                    </a:lnTo>
                    <a:lnTo>
                      <a:pt x="3040" y="1343"/>
                    </a:lnTo>
                    <a:lnTo>
                      <a:pt x="3042" y="1343"/>
                    </a:lnTo>
                    <a:lnTo>
                      <a:pt x="3044" y="1343"/>
                    </a:lnTo>
                    <a:lnTo>
                      <a:pt x="3046" y="1343"/>
                    </a:lnTo>
                    <a:lnTo>
                      <a:pt x="3049" y="1343"/>
                    </a:lnTo>
                    <a:lnTo>
                      <a:pt x="3051" y="1343"/>
                    </a:lnTo>
                    <a:lnTo>
                      <a:pt x="3053" y="1343"/>
                    </a:lnTo>
                    <a:lnTo>
                      <a:pt x="3055" y="1343"/>
                    </a:lnTo>
                    <a:lnTo>
                      <a:pt x="3057" y="1343"/>
                    </a:lnTo>
                    <a:lnTo>
                      <a:pt x="3059" y="1343"/>
                    </a:lnTo>
                    <a:lnTo>
                      <a:pt x="3061" y="1343"/>
                    </a:lnTo>
                    <a:lnTo>
                      <a:pt x="3064" y="1343"/>
                    </a:lnTo>
                    <a:lnTo>
                      <a:pt x="3066" y="1343"/>
                    </a:lnTo>
                    <a:lnTo>
                      <a:pt x="3068" y="1343"/>
                    </a:lnTo>
                    <a:lnTo>
                      <a:pt x="3070" y="1343"/>
                    </a:lnTo>
                    <a:lnTo>
                      <a:pt x="3072" y="1343"/>
                    </a:lnTo>
                    <a:lnTo>
                      <a:pt x="3074" y="1343"/>
                    </a:lnTo>
                    <a:lnTo>
                      <a:pt x="3077" y="1343"/>
                    </a:lnTo>
                    <a:lnTo>
                      <a:pt x="3079" y="1343"/>
                    </a:lnTo>
                    <a:lnTo>
                      <a:pt x="3081" y="1343"/>
                    </a:lnTo>
                    <a:lnTo>
                      <a:pt x="3083" y="1343"/>
                    </a:lnTo>
                    <a:lnTo>
                      <a:pt x="3085" y="1343"/>
                    </a:lnTo>
                    <a:lnTo>
                      <a:pt x="3087" y="1343"/>
                    </a:lnTo>
                    <a:lnTo>
                      <a:pt x="3089" y="1343"/>
                    </a:lnTo>
                    <a:lnTo>
                      <a:pt x="3092" y="1343"/>
                    </a:lnTo>
                    <a:lnTo>
                      <a:pt x="3094" y="1343"/>
                    </a:lnTo>
                    <a:lnTo>
                      <a:pt x="3096" y="1343"/>
                    </a:lnTo>
                    <a:lnTo>
                      <a:pt x="3098" y="1343"/>
                    </a:lnTo>
                    <a:lnTo>
                      <a:pt x="3100" y="1343"/>
                    </a:lnTo>
                    <a:lnTo>
                      <a:pt x="3102" y="1343"/>
                    </a:lnTo>
                    <a:lnTo>
                      <a:pt x="3104" y="1343"/>
                    </a:lnTo>
                  </a:path>
                </a:pathLst>
              </a:custGeom>
              <a:noFill/>
              <a:ln w="12700">
                <a:solidFill>
                  <a:srgbClr val="CC0000"/>
                </a:solidFill>
                <a:prstDash val="solid"/>
                <a:round/>
                <a:headEnd/>
                <a:tailEnd/>
              </a:ln>
            </p:spPr>
            <p:txBody>
              <a:bodyPr/>
              <a:lstStyle/>
              <a:p>
                <a:endParaRPr lang="ja-JP" altLang="en-US"/>
              </a:p>
            </p:txBody>
          </p:sp>
          <p:sp>
            <p:nvSpPr>
              <p:cNvPr id="33931" name="Text Box 129"/>
              <p:cNvSpPr txBox="1">
                <a:spLocks noChangeArrowheads="1"/>
              </p:cNvSpPr>
              <p:nvPr/>
            </p:nvSpPr>
            <p:spPr bwMode="auto">
              <a:xfrm>
                <a:off x="4597" y="1757"/>
                <a:ext cx="174"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3</a:t>
                </a:r>
                <a:endParaRPr lang="en-US" altLang="ja-JP" sz="2000"/>
              </a:p>
            </p:txBody>
          </p:sp>
          <p:sp>
            <p:nvSpPr>
              <p:cNvPr id="33932" name="Text Box 130"/>
              <p:cNvSpPr txBox="1">
                <a:spLocks noChangeArrowheads="1"/>
              </p:cNvSpPr>
              <p:nvPr/>
            </p:nvSpPr>
            <p:spPr bwMode="auto">
              <a:xfrm>
                <a:off x="3833" y="1862"/>
                <a:ext cx="174"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2</a:t>
                </a:r>
                <a:endParaRPr lang="en-US" altLang="ja-JP" sz="2000"/>
              </a:p>
            </p:txBody>
          </p:sp>
          <p:sp>
            <p:nvSpPr>
              <p:cNvPr id="33933" name="Text Box 131"/>
              <p:cNvSpPr txBox="1">
                <a:spLocks noChangeArrowheads="1"/>
              </p:cNvSpPr>
              <p:nvPr/>
            </p:nvSpPr>
            <p:spPr bwMode="auto">
              <a:xfrm>
                <a:off x="3313" y="1915"/>
                <a:ext cx="186"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1</a:t>
                </a:r>
                <a:endParaRPr lang="en-US" altLang="ja-JP" sz="2000"/>
              </a:p>
            </p:txBody>
          </p:sp>
          <p:sp>
            <p:nvSpPr>
              <p:cNvPr id="33934" name="Text Box 237"/>
              <p:cNvSpPr txBox="1">
                <a:spLocks noChangeArrowheads="1"/>
              </p:cNvSpPr>
              <p:nvPr/>
            </p:nvSpPr>
            <p:spPr bwMode="auto">
              <a:xfrm>
                <a:off x="3587" y="1760"/>
                <a:ext cx="1134" cy="144"/>
              </a:xfrm>
              <a:prstGeom prst="rect">
                <a:avLst/>
              </a:prstGeom>
              <a:noFill/>
              <a:ln w="9525">
                <a:noFill/>
                <a:miter lim="800000"/>
                <a:headEnd/>
                <a:tailEnd/>
              </a:ln>
            </p:spPr>
            <p:txBody>
              <a:bodyPr>
                <a:spAutoFit/>
              </a:bodyPr>
              <a:lstStyle/>
              <a:p>
                <a:pPr defTabSz="1014413">
                  <a:spcBef>
                    <a:spcPct val="50000"/>
                  </a:spcBef>
                </a:pPr>
                <a:r>
                  <a:rPr lang="ja-JP" altLang="en-US" sz="900">
                    <a:latin typeface="Times New Roman" pitchFamily="18" charset="0"/>
                    <a:ea typeface="ＭＳ Ｐ明朝" pitchFamily="18" charset="-128"/>
                  </a:rPr>
                  <a:t>分離係数</a:t>
                </a:r>
                <a:r>
                  <a:rPr lang="ja-JP" altLang="en-US" sz="700">
                    <a:latin typeface="Times New Roman" pitchFamily="18" charset="0"/>
                    <a:ea typeface="ＭＳ Ｐ明朝" pitchFamily="18" charset="-128"/>
                  </a:rPr>
                  <a:t>（</a:t>
                </a:r>
                <a:r>
                  <a:rPr lang="en-US" altLang="ja-JP" sz="700">
                    <a:latin typeface="Times New Roman" pitchFamily="18" charset="0"/>
                    <a:ea typeface="ＭＳ Ｐ明朝" pitchFamily="18" charset="-128"/>
                  </a:rPr>
                  <a:t>Pyridine/Phenol</a:t>
                </a:r>
                <a:r>
                  <a:rPr lang="ja-JP" altLang="en-US" sz="700">
                    <a:latin typeface="Times New Roman" pitchFamily="18" charset="0"/>
                    <a:ea typeface="ＭＳ Ｐ明朝" pitchFamily="18" charset="-128"/>
                  </a:rPr>
                  <a:t>）</a:t>
                </a:r>
                <a:r>
                  <a:rPr lang="ja-JP" altLang="en-US" sz="900">
                    <a:latin typeface="Times New Roman" pitchFamily="18" charset="0"/>
                    <a:ea typeface="ＭＳ Ｐ明朝" pitchFamily="18" charset="-128"/>
                  </a:rPr>
                  <a:t> </a:t>
                </a:r>
                <a:r>
                  <a:rPr lang="en-US" altLang="ja-JP" sz="900">
                    <a:latin typeface="Times New Roman" pitchFamily="18" charset="0"/>
                    <a:ea typeface="ＭＳ Ｐ明朝" pitchFamily="18" charset="-128"/>
                  </a:rPr>
                  <a:t>= 0.38</a:t>
                </a:r>
              </a:p>
            </p:txBody>
          </p:sp>
          <p:sp>
            <p:nvSpPr>
              <p:cNvPr id="33935" name="Text Box 238"/>
              <p:cNvSpPr txBox="1">
                <a:spLocks noChangeArrowheads="1"/>
              </p:cNvSpPr>
              <p:nvPr/>
            </p:nvSpPr>
            <p:spPr bwMode="auto">
              <a:xfrm>
                <a:off x="3054" y="1753"/>
                <a:ext cx="1110" cy="154"/>
              </a:xfrm>
              <a:prstGeom prst="rect">
                <a:avLst/>
              </a:prstGeom>
              <a:noFill/>
              <a:ln w="9525">
                <a:noFill/>
                <a:miter lim="800000"/>
                <a:headEnd/>
                <a:tailEnd/>
              </a:ln>
            </p:spPr>
            <p:txBody>
              <a:bodyPr>
                <a:spAutoFit/>
              </a:bodyPr>
              <a:lstStyle/>
              <a:p>
                <a:pPr defTabSz="1014413">
                  <a:spcBef>
                    <a:spcPct val="50000"/>
                  </a:spcBef>
                </a:pPr>
                <a:r>
                  <a:rPr lang="en-US" altLang="ja-JP" sz="1000" b="1">
                    <a:solidFill>
                      <a:srgbClr val="CC0000"/>
                    </a:solidFill>
                    <a:latin typeface="Century Gothic" pitchFamily="34" charset="0"/>
                  </a:rPr>
                  <a:t>Sunniest C18</a:t>
                </a:r>
                <a:endParaRPr lang="en-US" altLang="ja-JP" sz="1000">
                  <a:solidFill>
                    <a:srgbClr val="CC0000"/>
                  </a:solidFill>
                  <a:latin typeface="Century Gothic" pitchFamily="34" charset="0"/>
                </a:endParaRPr>
              </a:p>
            </p:txBody>
          </p:sp>
        </p:grpSp>
        <p:grpSp>
          <p:nvGrpSpPr>
            <p:cNvPr id="10" name="Group 265"/>
            <p:cNvGrpSpPr>
              <a:grpSpLocks/>
            </p:cNvGrpSpPr>
            <p:nvPr/>
          </p:nvGrpSpPr>
          <p:grpSpPr bwMode="auto">
            <a:xfrm>
              <a:off x="3018" y="1302"/>
              <a:ext cx="1876" cy="417"/>
              <a:chOff x="3018" y="1302"/>
              <a:chExt cx="1876" cy="417"/>
            </a:xfrm>
          </p:grpSpPr>
          <p:sp>
            <p:nvSpPr>
              <p:cNvPr id="33922" name="Line 125"/>
              <p:cNvSpPr>
                <a:spLocks noChangeShapeType="1"/>
              </p:cNvSpPr>
              <p:nvPr/>
            </p:nvSpPr>
            <p:spPr bwMode="auto">
              <a:xfrm flipH="1">
                <a:off x="4656" y="1336"/>
                <a:ext cx="136" cy="160"/>
              </a:xfrm>
              <a:prstGeom prst="line">
                <a:avLst/>
              </a:prstGeom>
              <a:noFill/>
              <a:ln w="44450">
                <a:solidFill>
                  <a:srgbClr val="008080"/>
                </a:solidFill>
                <a:round/>
                <a:headEnd/>
                <a:tailEnd type="triangle" w="med" len="med"/>
              </a:ln>
            </p:spPr>
            <p:txBody>
              <a:bodyPr/>
              <a:lstStyle/>
              <a:p>
                <a:endParaRPr lang="ja-JP" altLang="en-US"/>
              </a:p>
            </p:txBody>
          </p:sp>
          <p:sp>
            <p:nvSpPr>
              <p:cNvPr id="33923" name="Text Box 239"/>
              <p:cNvSpPr txBox="1">
                <a:spLocks noChangeArrowheads="1"/>
              </p:cNvSpPr>
              <p:nvPr/>
            </p:nvSpPr>
            <p:spPr bwMode="auto">
              <a:xfrm>
                <a:off x="3042" y="1305"/>
                <a:ext cx="1026" cy="154"/>
              </a:xfrm>
              <a:prstGeom prst="rect">
                <a:avLst/>
              </a:prstGeom>
              <a:noFill/>
              <a:ln w="9525">
                <a:noFill/>
                <a:miter lim="800000"/>
                <a:headEnd/>
                <a:tailEnd/>
              </a:ln>
            </p:spPr>
            <p:txBody>
              <a:bodyPr>
                <a:spAutoFit/>
              </a:bodyPr>
              <a:lstStyle/>
              <a:p>
                <a:pPr defTabSz="1014413">
                  <a:spcBef>
                    <a:spcPct val="50000"/>
                  </a:spcBef>
                </a:pPr>
                <a:r>
                  <a:rPr lang="en-US" altLang="ja-JP" sz="1000" b="1">
                    <a:solidFill>
                      <a:srgbClr val="003300"/>
                    </a:solidFill>
                    <a:latin typeface="Century Gothic" pitchFamily="34" charset="0"/>
                  </a:rPr>
                  <a:t>Sunniest C28</a:t>
                </a:r>
              </a:p>
            </p:txBody>
          </p:sp>
          <p:sp>
            <p:nvSpPr>
              <p:cNvPr id="33924" name="Freeform 240"/>
              <p:cNvSpPr>
                <a:spLocks/>
              </p:cNvSpPr>
              <p:nvPr/>
            </p:nvSpPr>
            <p:spPr bwMode="auto">
              <a:xfrm>
                <a:off x="3018" y="1393"/>
                <a:ext cx="1876" cy="326"/>
              </a:xfrm>
              <a:custGeom>
                <a:avLst/>
                <a:gdLst>
                  <a:gd name="T0" fmla="*/ 6 w 3104"/>
                  <a:gd name="T1" fmla="*/ 5 h 1345"/>
                  <a:gd name="T2" fmla="*/ 13 w 3104"/>
                  <a:gd name="T3" fmla="*/ 5 h 1345"/>
                  <a:gd name="T4" fmla="*/ 19 w 3104"/>
                  <a:gd name="T5" fmla="*/ 5 h 1345"/>
                  <a:gd name="T6" fmla="*/ 26 w 3104"/>
                  <a:gd name="T7" fmla="*/ 5 h 1345"/>
                  <a:gd name="T8" fmla="*/ 33 w 3104"/>
                  <a:gd name="T9" fmla="*/ 5 h 1345"/>
                  <a:gd name="T10" fmla="*/ 39 w 3104"/>
                  <a:gd name="T11" fmla="*/ 5 h 1345"/>
                  <a:gd name="T12" fmla="*/ 46 w 3104"/>
                  <a:gd name="T13" fmla="*/ 5 h 1345"/>
                  <a:gd name="T14" fmla="*/ 53 w 3104"/>
                  <a:gd name="T15" fmla="*/ 5 h 1345"/>
                  <a:gd name="T16" fmla="*/ 59 w 3104"/>
                  <a:gd name="T17" fmla="*/ 5 h 1345"/>
                  <a:gd name="T18" fmla="*/ 66 w 3104"/>
                  <a:gd name="T19" fmla="*/ 5 h 1345"/>
                  <a:gd name="T20" fmla="*/ 73 w 3104"/>
                  <a:gd name="T21" fmla="*/ 5 h 1345"/>
                  <a:gd name="T22" fmla="*/ 79 w 3104"/>
                  <a:gd name="T23" fmla="*/ 4 h 1345"/>
                  <a:gd name="T24" fmla="*/ 85 w 3104"/>
                  <a:gd name="T25" fmla="*/ 5 h 1345"/>
                  <a:gd name="T26" fmla="*/ 92 w 3104"/>
                  <a:gd name="T27" fmla="*/ 5 h 1345"/>
                  <a:gd name="T28" fmla="*/ 99 w 3104"/>
                  <a:gd name="T29" fmla="*/ 5 h 1345"/>
                  <a:gd name="T30" fmla="*/ 105 w 3104"/>
                  <a:gd name="T31" fmla="*/ 5 h 1345"/>
                  <a:gd name="T32" fmla="*/ 112 w 3104"/>
                  <a:gd name="T33" fmla="*/ 5 h 1345"/>
                  <a:gd name="T34" fmla="*/ 118 w 3104"/>
                  <a:gd name="T35" fmla="*/ 5 h 1345"/>
                  <a:gd name="T36" fmla="*/ 125 w 3104"/>
                  <a:gd name="T37" fmla="*/ 5 h 1345"/>
                  <a:gd name="T38" fmla="*/ 132 w 3104"/>
                  <a:gd name="T39" fmla="*/ 5 h 1345"/>
                  <a:gd name="T40" fmla="*/ 138 w 3104"/>
                  <a:gd name="T41" fmla="*/ 5 h 1345"/>
                  <a:gd name="T42" fmla="*/ 144 w 3104"/>
                  <a:gd name="T43" fmla="*/ 5 h 1345"/>
                  <a:gd name="T44" fmla="*/ 152 w 3104"/>
                  <a:gd name="T45" fmla="*/ 5 h 1345"/>
                  <a:gd name="T46" fmla="*/ 158 w 3104"/>
                  <a:gd name="T47" fmla="*/ 5 h 1345"/>
                  <a:gd name="T48" fmla="*/ 165 w 3104"/>
                  <a:gd name="T49" fmla="*/ 5 h 1345"/>
                  <a:gd name="T50" fmla="*/ 171 w 3104"/>
                  <a:gd name="T51" fmla="*/ 5 h 1345"/>
                  <a:gd name="T52" fmla="*/ 178 w 3104"/>
                  <a:gd name="T53" fmla="*/ 4 h 1345"/>
                  <a:gd name="T54" fmla="*/ 184 w 3104"/>
                  <a:gd name="T55" fmla="*/ 4 h 1345"/>
                  <a:gd name="T56" fmla="*/ 191 w 3104"/>
                  <a:gd name="T57" fmla="*/ 5 h 1345"/>
                  <a:gd name="T58" fmla="*/ 198 w 3104"/>
                  <a:gd name="T59" fmla="*/ 5 h 1345"/>
                  <a:gd name="T60" fmla="*/ 204 w 3104"/>
                  <a:gd name="T61" fmla="*/ 5 h 1345"/>
                  <a:gd name="T62" fmla="*/ 211 w 3104"/>
                  <a:gd name="T63" fmla="*/ 5 h 1345"/>
                  <a:gd name="T64" fmla="*/ 218 w 3104"/>
                  <a:gd name="T65" fmla="*/ 5 h 1345"/>
                  <a:gd name="T66" fmla="*/ 224 w 3104"/>
                  <a:gd name="T67" fmla="*/ 5 h 1345"/>
                  <a:gd name="T68" fmla="*/ 230 w 3104"/>
                  <a:gd name="T69" fmla="*/ 5 h 1345"/>
                  <a:gd name="T70" fmla="*/ 238 w 3104"/>
                  <a:gd name="T71" fmla="*/ 5 h 1345"/>
                  <a:gd name="T72" fmla="*/ 244 w 3104"/>
                  <a:gd name="T73" fmla="*/ 5 h 1345"/>
                  <a:gd name="T74" fmla="*/ 250 w 3104"/>
                  <a:gd name="T75" fmla="*/ 5 h 1345"/>
                  <a:gd name="T76" fmla="*/ 257 w 3104"/>
                  <a:gd name="T77" fmla="*/ 5 h 1345"/>
                  <a:gd name="T78" fmla="*/ 264 w 3104"/>
                  <a:gd name="T79" fmla="*/ 5 h 1345"/>
                  <a:gd name="T80" fmla="*/ 270 w 3104"/>
                  <a:gd name="T81" fmla="*/ 5 h 1345"/>
                  <a:gd name="T82" fmla="*/ 277 w 3104"/>
                  <a:gd name="T83" fmla="*/ 5 h 1345"/>
                  <a:gd name="T84" fmla="*/ 283 w 3104"/>
                  <a:gd name="T85" fmla="*/ 5 h 1345"/>
                  <a:gd name="T86" fmla="*/ 290 w 3104"/>
                  <a:gd name="T87" fmla="*/ 5 h 1345"/>
                  <a:gd name="T88" fmla="*/ 297 w 3104"/>
                  <a:gd name="T89" fmla="*/ 5 h 1345"/>
                  <a:gd name="T90" fmla="*/ 303 w 3104"/>
                  <a:gd name="T91" fmla="*/ 5 h 1345"/>
                  <a:gd name="T92" fmla="*/ 310 w 3104"/>
                  <a:gd name="T93" fmla="*/ 5 h 1345"/>
                  <a:gd name="T94" fmla="*/ 316 w 3104"/>
                  <a:gd name="T95" fmla="*/ 5 h 1345"/>
                  <a:gd name="T96" fmla="*/ 323 w 3104"/>
                  <a:gd name="T97" fmla="*/ 5 h 1345"/>
                  <a:gd name="T98" fmla="*/ 329 w 3104"/>
                  <a:gd name="T99" fmla="*/ 5 h 1345"/>
                  <a:gd name="T100" fmla="*/ 336 w 3104"/>
                  <a:gd name="T101" fmla="*/ 5 h 1345"/>
                  <a:gd name="T102" fmla="*/ 343 w 3104"/>
                  <a:gd name="T103" fmla="*/ 5 h 1345"/>
                  <a:gd name="T104" fmla="*/ 349 w 3104"/>
                  <a:gd name="T105" fmla="*/ 0 h 1345"/>
                  <a:gd name="T106" fmla="*/ 356 w 3104"/>
                  <a:gd name="T107" fmla="*/ 4 h 1345"/>
                  <a:gd name="T108" fmla="*/ 363 w 3104"/>
                  <a:gd name="T109" fmla="*/ 5 h 1345"/>
                  <a:gd name="T110" fmla="*/ 369 w 3104"/>
                  <a:gd name="T111" fmla="*/ 5 h 1345"/>
                  <a:gd name="T112" fmla="*/ 376 w 3104"/>
                  <a:gd name="T113" fmla="*/ 5 h 1345"/>
                  <a:gd name="T114" fmla="*/ 383 w 3104"/>
                  <a:gd name="T115" fmla="*/ 5 h 1345"/>
                  <a:gd name="T116" fmla="*/ 389 w 3104"/>
                  <a:gd name="T117" fmla="*/ 5 h 1345"/>
                  <a:gd name="T118" fmla="*/ 396 w 3104"/>
                  <a:gd name="T119" fmla="*/ 5 h 1345"/>
                  <a:gd name="T120" fmla="*/ 402 w 3104"/>
                  <a:gd name="T121" fmla="*/ 5 h 1345"/>
                  <a:gd name="T122" fmla="*/ 409 w 3104"/>
                  <a:gd name="T123" fmla="*/ 5 h 13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04"/>
                  <a:gd name="T187" fmla="*/ 0 h 1345"/>
                  <a:gd name="T188" fmla="*/ 3104 w 3104"/>
                  <a:gd name="T189" fmla="*/ 1345 h 13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04" h="1345">
                    <a:moveTo>
                      <a:pt x="0" y="1345"/>
                    </a:moveTo>
                    <a:lnTo>
                      <a:pt x="2" y="1345"/>
                    </a:lnTo>
                    <a:lnTo>
                      <a:pt x="4" y="1345"/>
                    </a:lnTo>
                    <a:lnTo>
                      <a:pt x="6" y="1345"/>
                    </a:lnTo>
                    <a:lnTo>
                      <a:pt x="8" y="1345"/>
                    </a:lnTo>
                    <a:lnTo>
                      <a:pt x="10" y="1345"/>
                    </a:lnTo>
                    <a:lnTo>
                      <a:pt x="12" y="1345"/>
                    </a:lnTo>
                    <a:lnTo>
                      <a:pt x="15" y="1345"/>
                    </a:lnTo>
                    <a:lnTo>
                      <a:pt x="17" y="1345"/>
                    </a:lnTo>
                    <a:lnTo>
                      <a:pt x="19" y="1345"/>
                    </a:lnTo>
                    <a:lnTo>
                      <a:pt x="21" y="1345"/>
                    </a:lnTo>
                    <a:lnTo>
                      <a:pt x="23" y="1345"/>
                    </a:lnTo>
                    <a:lnTo>
                      <a:pt x="25" y="1345"/>
                    </a:lnTo>
                    <a:lnTo>
                      <a:pt x="27" y="1345"/>
                    </a:lnTo>
                    <a:lnTo>
                      <a:pt x="30" y="1345"/>
                    </a:lnTo>
                    <a:lnTo>
                      <a:pt x="32" y="1345"/>
                    </a:lnTo>
                    <a:lnTo>
                      <a:pt x="34" y="1345"/>
                    </a:lnTo>
                    <a:lnTo>
                      <a:pt x="36" y="1345"/>
                    </a:lnTo>
                    <a:lnTo>
                      <a:pt x="38" y="1345"/>
                    </a:lnTo>
                    <a:lnTo>
                      <a:pt x="40" y="1345"/>
                    </a:lnTo>
                    <a:lnTo>
                      <a:pt x="43" y="1345"/>
                    </a:lnTo>
                    <a:lnTo>
                      <a:pt x="45" y="1345"/>
                    </a:lnTo>
                    <a:lnTo>
                      <a:pt x="47" y="1345"/>
                    </a:lnTo>
                    <a:lnTo>
                      <a:pt x="49" y="1345"/>
                    </a:lnTo>
                    <a:lnTo>
                      <a:pt x="51" y="1345"/>
                    </a:lnTo>
                    <a:lnTo>
                      <a:pt x="53" y="1345"/>
                    </a:lnTo>
                    <a:lnTo>
                      <a:pt x="55" y="1345"/>
                    </a:lnTo>
                    <a:lnTo>
                      <a:pt x="58" y="1345"/>
                    </a:lnTo>
                    <a:lnTo>
                      <a:pt x="60" y="1345"/>
                    </a:lnTo>
                    <a:lnTo>
                      <a:pt x="62" y="1345"/>
                    </a:lnTo>
                    <a:lnTo>
                      <a:pt x="64" y="1345"/>
                    </a:lnTo>
                    <a:lnTo>
                      <a:pt x="66" y="1345"/>
                    </a:lnTo>
                    <a:lnTo>
                      <a:pt x="68" y="1345"/>
                    </a:lnTo>
                    <a:lnTo>
                      <a:pt x="70" y="1345"/>
                    </a:lnTo>
                    <a:lnTo>
                      <a:pt x="73" y="1345"/>
                    </a:lnTo>
                    <a:lnTo>
                      <a:pt x="75" y="1345"/>
                    </a:lnTo>
                    <a:lnTo>
                      <a:pt x="77" y="1345"/>
                    </a:lnTo>
                    <a:lnTo>
                      <a:pt x="79" y="1345"/>
                    </a:lnTo>
                    <a:lnTo>
                      <a:pt x="81" y="1345"/>
                    </a:lnTo>
                    <a:lnTo>
                      <a:pt x="83" y="1345"/>
                    </a:lnTo>
                    <a:lnTo>
                      <a:pt x="86" y="1345"/>
                    </a:lnTo>
                    <a:lnTo>
                      <a:pt x="88" y="1345"/>
                    </a:lnTo>
                    <a:lnTo>
                      <a:pt x="90" y="1345"/>
                    </a:lnTo>
                    <a:lnTo>
                      <a:pt x="92" y="1345"/>
                    </a:lnTo>
                    <a:lnTo>
                      <a:pt x="94" y="1345"/>
                    </a:lnTo>
                    <a:lnTo>
                      <a:pt x="96" y="1345"/>
                    </a:lnTo>
                    <a:lnTo>
                      <a:pt x="98" y="1345"/>
                    </a:lnTo>
                    <a:lnTo>
                      <a:pt x="101" y="1345"/>
                    </a:lnTo>
                    <a:lnTo>
                      <a:pt x="103" y="1345"/>
                    </a:lnTo>
                    <a:lnTo>
                      <a:pt x="105" y="1345"/>
                    </a:lnTo>
                    <a:lnTo>
                      <a:pt x="107" y="1345"/>
                    </a:lnTo>
                    <a:lnTo>
                      <a:pt x="109" y="1345"/>
                    </a:lnTo>
                    <a:lnTo>
                      <a:pt x="111" y="1345"/>
                    </a:lnTo>
                    <a:lnTo>
                      <a:pt x="113" y="1345"/>
                    </a:lnTo>
                    <a:lnTo>
                      <a:pt x="116" y="1345"/>
                    </a:lnTo>
                    <a:lnTo>
                      <a:pt x="118" y="1345"/>
                    </a:lnTo>
                    <a:lnTo>
                      <a:pt x="120" y="1345"/>
                    </a:lnTo>
                    <a:lnTo>
                      <a:pt x="122" y="1345"/>
                    </a:lnTo>
                    <a:lnTo>
                      <a:pt x="124" y="1345"/>
                    </a:lnTo>
                    <a:lnTo>
                      <a:pt x="126" y="1345"/>
                    </a:lnTo>
                    <a:lnTo>
                      <a:pt x="129" y="1345"/>
                    </a:lnTo>
                    <a:lnTo>
                      <a:pt x="131" y="1345"/>
                    </a:lnTo>
                    <a:lnTo>
                      <a:pt x="133" y="1345"/>
                    </a:lnTo>
                    <a:lnTo>
                      <a:pt x="135" y="1345"/>
                    </a:lnTo>
                    <a:lnTo>
                      <a:pt x="137" y="1345"/>
                    </a:lnTo>
                    <a:lnTo>
                      <a:pt x="139" y="1345"/>
                    </a:lnTo>
                    <a:lnTo>
                      <a:pt x="141" y="1345"/>
                    </a:lnTo>
                    <a:lnTo>
                      <a:pt x="144" y="1345"/>
                    </a:lnTo>
                    <a:lnTo>
                      <a:pt x="146" y="1345"/>
                    </a:lnTo>
                    <a:lnTo>
                      <a:pt x="148" y="1345"/>
                    </a:lnTo>
                    <a:lnTo>
                      <a:pt x="150" y="1345"/>
                    </a:lnTo>
                    <a:lnTo>
                      <a:pt x="152" y="1345"/>
                    </a:lnTo>
                    <a:lnTo>
                      <a:pt x="154" y="1345"/>
                    </a:lnTo>
                    <a:lnTo>
                      <a:pt x="156" y="1345"/>
                    </a:lnTo>
                    <a:lnTo>
                      <a:pt x="159" y="1345"/>
                    </a:lnTo>
                    <a:lnTo>
                      <a:pt x="161" y="1345"/>
                    </a:lnTo>
                    <a:lnTo>
                      <a:pt x="163" y="1345"/>
                    </a:lnTo>
                    <a:lnTo>
                      <a:pt x="165" y="1345"/>
                    </a:lnTo>
                    <a:lnTo>
                      <a:pt x="167" y="1345"/>
                    </a:lnTo>
                    <a:lnTo>
                      <a:pt x="169" y="1345"/>
                    </a:lnTo>
                    <a:lnTo>
                      <a:pt x="172" y="1345"/>
                    </a:lnTo>
                    <a:lnTo>
                      <a:pt x="174" y="1345"/>
                    </a:lnTo>
                    <a:lnTo>
                      <a:pt x="176" y="1345"/>
                    </a:lnTo>
                    <a:lnTo>
                      <a:pt x="178" y="1345"/>
                    </a:lnTo>
                    <a:lnTo>
                      <a:pt x="180" y="1345"/>
                    </a:lnTo>
                    <a:lnTo>
                      <a:pt x="182" y="1345"/>
                    </a:lnTo>
                    <a:lnTo>
                      <a:pt x="184" y="1345"/>
                    </a:lnTo>
                    <a:lnTo>
                      <a:pt x="187" y="1345"/>
                    </a:lnTo>
                    <a:lnTo>
                      <a:pt x="189" y="1345"/>
                    </a:lnTo>
                    <a:lnTo>
                      <a:pt x="191" y="1345"/>
                    </a:lnTo>
                    <a:lnTo>
                      <a:pt x="193" y="1345"/>
                    </a:lnTo>
                    <a:lnTo>
                      <a:pt x="195" y="1345"/>
                    </a:lnTo>
                    <a:lnTo>
                      <a:pt x="197" y="1345"/>
                    </a:lnTo>
                    <a:lnTo>
                      <a:pt x="199" y="1345"/>
                    </a:lnTo>
                    <a:lnTo>
                      <a:pt x="202" y="1345"/>
                    </a:lnTo>
                    <a:lnTo>
                      <a:pt x="204" y="1345"/>
                    </a:lnTo>
                    <a:lnTo>
                      <a:pt x="206" y="1345"/>
                    </a:lnTo>
                    <a:lnTo>
                      <a:pt x="208" y="1345"/>
                    </a:lnTo>
                    <a:lnTo>
                      <a:pt x="210" y="1345"/>
                    </a:lnTo>
                    <a:lnTo>
                      <a:pt x="212" y="1345"/>
                    </a:lnTo>
                    <a:lnTo>
                      <a:pt x="215" y="1345"/>
                    </a:lnTo>
                    <a:lnTo>
                      <a:pt x="217" y="1345"/>
                    </a:lnTo>
                    <a:lnTo>
                      <a:pt x="219" y="1345"/>
                    </a:lnTo>
                    <a:lnTo>
                      <a:pt x="221" y="1345"/>
                    </a:lnTo>
                    <a:lnTo>
                      <a:pt x="223" y="1345"/>
                    </a:lnTo>
                    <a:lnTo>
                      <a:pt x="225" y="1345"/>
                    </a:lnTo>
                    <a:lnTo>
                      <a:pt x="227" y="1345"/>
                    </a:lnTo>
                    <a:lnTo>
                      <a:pt x="230" y="1345"/>
                    </a:lnTo>
                    <a:lnTo>
                      <a:pt x="232" y="1345"/>
                    </a:lnTo>
                    <a:lnTo>
                      <a:pt x="234" y="1345"/>
                    </a:lnTo>
                    <a:lnTo>
                      <a:pt x="236" y="1345"/>
                    </a:lnTo>
                    <a:lnTo>
                      <a:pt x="238" y="1345"/>
                    </a:lnTo>
                    <a:lnTo>
                      <a:pt x="240" y="1345"/>
                    </a:lnTo>
                    <a:lnTo>
                      <a:pt x="242" y="1345"/>
                    </a:lnTo>
                    <a:lnTo>
                      <a:pt x="245" y="1345"/>
                    </a:lnTo>
                    <a:lnTo>
                      <a:pt x="247" y="1345"/>
                    </a:lnTo>
                    <a:lnTo>
                      <a:pt x="249" y="1345"/>
                    </a:lnTo>
                    <a:lnTo>
                      <a:pt x="251" y="1345"/>
                    </a:lnTo>
                    <a:lnTo>
                      <a:pt x="253" y="1345"/>
                    </a:lnTo>
                    <a:lnTo>
                      <a:pt x="255" y="1345"/>
                    </a:lnTo>
                    <a:lnTo>
                      <a:pt x="258" y="1345"/>
                    </a:lnTo>
                    <a:lnTo>
                      <a:pt x="260" y="1345"/>
                    </a:lnTo>
                    <a:lnTo>
                      <a:pt x="262" y="1345"/>
                    </a:lnTo>
                    <a:lnTo>
                      <a:pt x="264" y="1345"/>
                    </a:lnTo>
                    <a:lnTo>
                      <a:pt x="266" y="1345"/>
                    </a:lnTo>
                    <a:lnTo>
                      <a:pt x="268" y="1345"/>
                    </a:lnTo>
                    <a:lnTo>
                      <a:pt x="270" y="1345"/>
                    </a:lnTo>
                    <a:lnTo>
                      <a:pt x="273" y="1345"/>
                    </a:lnTo>
                    <a:lnTo>
                      <a:pt x="275" y="1345"/>
                    </a:lnTo>
                    <a:lnTo>
                      <a:pt x="277" y="1345"/>
                    </a:lnTo>
                    <a:lnTo>
                      <a:pt x="279" y="1345"/>
                    </a:lnTo>
                    <a:lnTo>
                      <a:pt x="281" y="1345"/>
                    </a:lnTo>
                    <a:lnTo>
                      <a:pt x="283" y="1345"/>
                    </a:lnTo>
                    <a:lnTo>
                      <a:pt x="285" y="1345"/>
                    </a:lnTo>
                    <a:lnTo>
                      <a:pt x="288" y="1345"/>
                    </a:lnTo>
                    <a:lnTo>
                      <a:pt x="290" y="1345"/>
                    </a:lnTo>
                    <a:lnTo>
                      <a:pt x="292" y="1345"/>
                    </a:lnTo>
                    <a:lnTo>
                      <a:pt x="294" y="1345"/>
                    </a:lnTo>
                    <a:lnTo>
                      <a:pt x="296" y="1345"/>
                    </a:lnTo>
                    <a:lnTo>
                      <a:pt x="298" y="1345"/>
                    </a:lnTo>
                    <a:lnTo>
                      <a:pt x="301" y="1345"/>
                    </a:lnTo>
                    <a:lnTo>
                      <a:pt x="303" y="1345"/>
                    </a:lnTo>
                    <a:lnTo>
                      <a:pt x="305" y="1345"/>
                    </a:lnTo>
                    <a:lnTo>
                      <a:pt x="307" y="1345"/>
                    </a:lnTo>
                    <a:lnTo>
                      <a:pt x="309" y="1345"/>
                    </a:lnTo>
                    <a:lnTo>
                      <a:pt x="311" y="1345"/>
                    </a:lnTo>
                    <a:lnTo>
                      <a:pt x="313" y="1345"/>
                    </a:lnTo>
                    <a:lnTo>
                      <a:pt x="316" y="1345"/>
                    </a:lnTo>
                    <a:lnTo>
                      <a:pt x="318" y="1345"/>
                    </a:lnTo>
                    <a:lnTo>
                      <a:pt x="320" y="1345"/>
                    </a:lnTo>
                    <a:lnTo>
                      <a:pt x="322" y="1345"/>
                    </a:lnTo>
                    <a:lnTo>
                      <a:pt x="324" y="1345"/>
                    </a:lnTo>
                    <a:lnTo>
                      <a:pt x="326" y="1345"/>
                    </a:lnTo>
                    <a:lnTo>
                      <a:pt x="328" y="1345"/>
                    </a:lnTo>
                    <a:lnTo>
                      <a:pt x="331" y="1345"/>
                    </a:lnTo>
                    <a:lnTo>
                      <a:pt x="333" y="1345"/>
                    </a:lnTo>
                    <a:lnTo>
                      <a:pt x="335" y="1345"/>
                    </a:lnTo>
                    <a:lnTo>
                      <a:pt x="337" y="1345"/>
                    </a:lnTo>
                    <a:lnTo>
                      <a:pt x="339" y="1345"/>
                    </a:lnTo>
                    <a:lnTo>
                      <a:pt x="341" y="1345"/>
                    </a:lnTo>
                    <a:lnTo>
                      <a:pt x="344" y="1345"/>
                    </a:lnTo>
                    <a:lnTo>
                      <a:pt x="346" y="1345"/>
                    </a:lnTo>
                    <a:lnTo>
                      <a:pt x="348" y="1345"/>
                    </a:lnTo>
                    <a:lnTo>
                      <a:pt x="350" y="1345"/>
                    </a:lnTo>
                    <a:lnTo>
                      <a:pt x="352" y="1345"/>
                    </a:lnTo>
                    <a:lnTo>
                      <a:pt x="354" y="1345"/>
                    </a:lnTo>
                    <a:lnTo>
                      <a:pt x="356" y="1345"/>
                    </a:lnTo>
                    <a:lnTo>
                      <a:pt x="359" y="1345"/>
                    </a:lnTo>
                    <a:lnTo>
                      <a:pt x="361" y="1345"/>
                    </a:lnTo>
                    <a:lnTo>
                      <a:pt x="363" y="1345"/>
                    </a:lnTo>
                    <a:lnTo>
                      <a:pt x="365" y="1345"/>
                    </a:lnTo>
                    <a:lnTo>
                      <a:pt x="367" y="1345"/>
                    </a:lnTo>
                    <a:lnTo>
                      <a:pt x="369" y="1345"/>
                    </a:lnTo>
                    <a:lnTo>
                      <a:pt x="371" y="1345"/>
                    </a:lnTo>
                    <a:lnTo>
                      <a:pt x="374" y="1345"/>
                    </a:lnTo>
                    <a:lnTo>
                      <a:pt x="376" y="1345"/>
                    </a:lnTo>
                    <a:lnTo>
                      <a:pt x="378" y="1345"/>
                    </a:lnTo>
                    <a:lnTo>
                      <a:pt x="380" y="1345"/>
                    </a:lnTo>
                    <a:lnTo>
                      <a:pt x="382" y="1345"/>
                    </a:lnTo>
                    <a:lnTo>
                      <a:pt x="384" y="1345"/>
                    </a:lnTo>
                    <a:lnTo>
                      <a:pt x="387" y="1345"/>
                    </a:lnTo>
                    <a:lnTo>
                      <a:pt x="389" y="1345"/>
                    </a:lnTo>
                    <a:lnTo>
                      <a:pt x="391" y="1345"/>
                    </a:lnTo>
                    <a:lnTo>
                      <a:pt x="393" y="1345"/>
                    </a:lnTo>
                    <a:lnTo>
                      <a:pt x="395" y="1345"/>
                    </a:lnTo>
                    <a:lnTo>
                      <a:pt x="397" y="1345"/>
                    </a:lnTo>
                    <a:lnTo>
                      <a:pt x="399" y="1345"/>
                    </a:lnTo>
                    <a:lnTo>
                      <a:pt x="402" y="1345"/>
                    </a:lnTo>
                    <a:lnTo>
                      <a:pt x="404" y="1345"/>
                    </a:lnTo>
                    <a:lnTo>
                      <a:pt x="406" y="1345"/>
                    </a:lnTo>
                    <a:lnTo>
                      <a:pt x="408" y="1345"/>
                    </a:lnTo>
                    <a:lnTo>
                      <a:pt x="410" y="1345"/>
                    </a:lnTo>
                    <a:lnTo>
                      <a:pt x="412" y="1345"/>
                    </a:lnTo>
                    <a:lnTo>
                      <a:pt x="415" y="1344"/>
                    </a:lnTo>
                    <a:lnTo>
                      <a:pt x="417" y="1344"/>
                    </a:lnTo>
                    <a:lnTo>
                      <a:pt x="419" y="1344"/>
                    </a:lnTo>
                    <a:lnTo>
                      <a:pt x="421" y="1344"/>
                    </a:lnTo>
                    <a:lnTo>
                      <a:pt x="423" y="1344"/>
                    </a:lnTo>
                    <a:lnTo>
                      <a:pt x="425" y="1344"/>
                    </a:lnTo>
                    <a:lnTo>
                      <a:pt x="427" y="1344"/>
                    </a:lnTo>
                    <a:lnTo>
                      <a:pt x="430" y="1344"/>
                    </a:lnTo>
                    <a:lnTo>
                      <a:pt x="432" y="1344"/>
                    </a:lnTo>
                    <a:lnTo>
                      <a:pt x="434" y="1344"/>
                    </a:lnTo>
                    <a:lnTo>
                      <a:pt x="436" y="1344"/>
                    </a:lnTo>
                    <a:lnTo>
                      <a:pt x="438" y="1344"/>
                    </a:lnTo>
                    <a:lnTo>
                      <a:pt x="440" y="1344"/>
                    </a:lnTo>
                    <a:lnTo>
                      <a:pt x="442" y="1344"/>
                    </a:lnTo>
                    <a:lnTo>
                      <a:pt x="445" y="1344"/>
                    </a:lnTo>
                    <a:lnTo>
                      <a:pt x="447" y="1344"/>
                    </a:lnTo>
                    <a:lnTo>
                      <a:pt x="449" y="1344"/>
                    </a:lnTo>
                    <a:lnTo>
                      <a:pt x="451" y="1344"/>
                    </a:lnTo>
                    <a:lnTo>
                      <a:pt x="453" y="1344"/>
                    </a:lnTo>
                    <a:lnTo>
                      <a:pt x="455" y="1344"/>
                    </a:lnTo>
                    <a:lnTo>
                      <a:pt x="458" y="1344"/>
                    </a:lnTo>
                    <a:lnTo>
                      <a:pt x="460" y="1344"/>
                    </a:lnTo>
                    <a:lnTo>
                      <a:pt x="462" y="1344"/>
                    </a:lnTo>
                    <a:lnTo>
                      <a:pt x="464" y="1344"/>
                    </a:lnTo>
                    <a:lnTo>
                      <a:pt x="466" y="1344"/>
                    </a:lnTo>
                    <a:lnTo>
                      <a:pt x="468" y="1344"/>
                    </a:lnTo>
                    <a:lnTo>
                      <a:pt x="470" y="1344"/>
                    </a:lnTo>
                    <a:lnTo>
                      <a:pt x="473" y="1344"/>
                    </a:lnTo>
                    <a:lnTo>
                      <a:pt x="475" y="1344"/>
                    </a:lnTo>
                    <a:lnTo>
                      <a:pt x="477" y="1344"/>
                    </a:lnTo>
                    <a:lnTo>
                      <a:pt x="479" y="1344"/>
                    </a:lnTo>
                    <a:lnTo>
                      <a:pt x="481" y="1344"/>
                    </a:lnTo>
                    <a:lnTo>
                      <a:pt x="483" y="1344"/>
                    </a:lnTo>
                    <a:lnTo>
                      <a:pt x="485" y="1344"/>
                    </a:lnTo>
                    <a:lnTo>
                      <a:pt x="488" y="1344"/>
                    </a:lnTo>
                    <a:lnTo>
                      <a:pt x="490" y="1344"/>
                    </a:lnTo>
                    <a:lnTo>
                      <a:pt x="492" y="1344"/>
                    </a:lnTo>
                    <a:lnTo>
                      <a:pt x="494" y="1344"/>
                    </a:lnTo>
                    <a:lnTo>
                      <a:pt x="496" y="1344"/>
                    </a:lnTo>
                    <a:lnTo>
                      <a:pt x="498" y="1344"/>
                    </a:lnTo>
                    <a:lnTo>
                      <a:pt x="501" y="1344"/>
                    </a:lnTo>
                    <a:lnTo>
                      <a:pt x="503" y="1344"/>
                    </a:lnTo>
                    <a:lnTo>
                      <a:pt x="505" y="1344"/>
                    </a:lnTo>
                    <a:lnTo>
                      <a:pt x="507" y="1344"/>
                    </a:lnTo>
                    <a:lnTo>
                      <a:pt x="509" y="1344"/>
                    </a:lnTo>
                    <a:lnTo>
                      <a:pt x="511" y="1344"/>
                    </a:lnTo>
                    <a:lnTo>
                      <a:pt x="513" y="1344"/>
                    </a:lnTo>
                    <a:lnTo>
                      <a:pt x="516" y="1344"/>
                    </a:lnTo>
                    <a:lnTo>
                      <a:pt x="518" y="1344"/>
                    </a:lnTo>
                    <a:lnTo>
                      <a:pt x="520" y="1344"/>
                    </a:lnTo>
                    <a:lnTo>
                      <a:pt x="522" y="1344"/>
                    </a:lnTo>
                    <a:lnTo>
                      <a:pt x="524" y="1344"/>
                    </a:lnTo>
                    <a:lnTo>
                      <a:pt x="526" y="1344"/>
                    </a:lnTo>
                    <a:lnTo>
                      <a:pt x="528" y="1344"/>
                    </a:lnTo>
                    <a:lnTo>
                      <a:pt x="531" y="1344"/>
                    </a:lnTo>
                    <a:lnTo>
                      <a:pt x="533" y="1344"/>
                    </a:lnTo>
                    <a:lnTo>
                      <a:pt x="535" y="1344"/>
                    </a:lnTo>
                    <a:lnTo>
                      <a:pt x="537" y="1344"/>
                    </a:lnTo>
                    <a:lnTo>
                      <a:pt x="539" y="1344"/>
                    </a:lnTo>
                    <a:lnTo>
                      <a:pt x="541" y="1344"/>
                    </a:lnTo>
                    <a:lnTo>
                      <a:pt x="544" y="1344"/>
                    </a:lnTo>
                    <a:lnTo>
                      <a:pt x="546" y="1344"/>
                    </a:lnTo>
                    <a:lnTo>
                      <a:pt x="548" y="1344"/>
                    </a:lnTo>
                    <a:lnTo>
                      <a:pt x="550" y="1344"/>
                    </a:lnTo>
                    <a:lnTo>
                      <a:pt x="552" y="1342"/>
                    </a:lnTo>
                    <a:lnTo>
                      <a:pt x="554" y="1335"/>
                    </a:lnTo>
                    <a:lnTo>
                      <a:pt x="556" y="1317"/>
                    </a:lnTo>
                    <a:lnTo>
                      <a:pt x="559" y="1277"/>
                    </a:lnTo>
                    <a:lnTo>
                      <a:pt x="561" y="1208"/>
                    </a:lnTo>
                    <a:lnTo>
                      <a:pt x="563" y="1109"/>
                    </a:lnTo>
                    <a:lnTo>
                      <a:pt x="565" y="996"/>
                    </a:lnTo>
                    <a:lnTo>
                      <a:pt x="567" y="893"/>
                    </a:lnTo>
                    <a:lnTo>
                      <a:pt x="569" y="822"/>
                    </a:lnTo>
                    <a:lnTo>
                      <a:pt x="571" y="798"/>
                    </a:lnTo>
                    <a:lnTo>
                      <a:pt x="574" y="819"/>
                    </a:lnTo>
                    <a:lnTo>
                      <a:pt x="576" y="875"/>
                    </a:lnTo>
                    <a:lnTo>
                      <a:pt x="578" y="949"/>
                    </a:lnTo>
                    <a:lnTo>
                      <a:pt x="580" y="1028"/>
                    </a:lnTo>
                    <a:lnTo>
                      <a:pt x="582" y="1102"/>
                    </a:lnTo>
                    <a:lnTo>
                      <a:pt x="584" y="1164"/>
                    </a:lnTo>
                    <a:lnTo>
                      <a:pt x="587" y="1214"/>
                    </a:lnTo>
                    <a:lnTo>
                      <a:pt x="589" y="1252"/>
                    </a:lnTo>
                    <a:lnTo>
                      <a:pt x="591" y="1280"/>
                    </a:lnTo>
                    <a:lnTo>
                      <a:pt x="593" y="1300"/>
                    </a:lnTo>
                    <a:lnTo>
                      <a:pt x="595" y="1314"/>
                    </a:lnTo>
                    <a:lnTo>
                      <a:pt x="597" y="1323"/>
                    </a:lnTo>
                    <a:lnTo>
                      <a:pt x="599" y="1329"/>
                    </a:lnTo>
                    <a:lnTo>
                      <a:pt x="602" y="1334"/>
                    </a:lnTo>
                    <a:lnTo>
                      <a:pt x="604" y="1336"/>
                    </a:lnTo>
                    <a:lnTo>
                      <a:pt x="606" y="1338"/>
                    </a:lnTo>
                    <a:lnTo>
                      <a:pt x="608" y="1340"/>
                    </a:lnTo>
                    <a:lnTo>
                      <a:pt x="610" y="1340"/>
                    </a:lnTo>
                    <a:lnTo>
                      <a:pt x="612" y="1341"/>
                    </a:lnTo>
                    <a:lnTo>
                      <a:pt x="614" y="1342"/>
                    </a:lnTo>
                    <a:lnTo>
                      <a:pt x="617" y="1342"/>
                    </a:lnTo>
                    <a:lnTo>
                      <a:pt x="619" y="1342"/>
                    </a:lnTo>
                    <a:lnTo>
                      <a:pt x="621" y="1342"/>
                    </a:lnTo>
                    <a:lnTo>
                      <a:pt x="623" y="1343"/>
                    </a:lnTo>
                    <a:lnTo>
                      <a:pt x="625" y="1343"/>
                    </a:lnTo>
                    <a:lnTo>
                      <a:pt x="627" y="1343"/>
                    </a:lnTo>
                    <a:lnTo>
                      <a:pt x="630" y="1343"/>
                    </a:lnTo>
                    <a:lnTo>
                      <a:pt x="632" y="1343"/>
                    </a:lnTo>
                    <a:lnTo>
                      <a:pt x="634" y="1343"/>
                    </a:lnTo>
                    <a:lnTo>
                      <a:pt x="636" y="1343"/>
                    </a:lnTo>
                    <a:lnTo>
                      <a:pt x="638" y="1343"/>
                    </a:lnTo>
                    <a:lnTo>
                      <a:pt x="640" y="1343"/>
                    </a:lnTo>
                    <a:lnTo>
                      <a:pt x="642" y="1343"/>
                    </a:lnTo>
                    <a:lnTo>
                      <a:pt x="645" y="1343"/>
                    </a:lnTo>
                    <a:lnTo>
                      <a:pt x="647" y="1343"/>
                    </a:lnTo>
                    <a:lnTo>
                      <a:pt x="649" y="1343"/>
                    </a:lnTo>
                    <a:lnTo>
                      <a:pt x="651" y="1343"/>
                    </a:lnTo>
                    <a:lnTo>
                      <a:pt x="653" y="1343"/>
                    </a:lnTo>
                    <a:lnTo>
                      <a:pt x="655" y="1343"/>
                    </a:lnTo>
                    <a:lnTo>
                      <a:pt x="657" y="1343"/>
                    </a:lnTo>
                    <a:lnTo>
                      <a:pt x="660" y="1343"/>
                    </a:lnTo>
                    <a:lnTo>
                      <a:pt x="662" y="1343"/>
                    </a:lnTo>
                    <a:lnTo>
                      <a:pt x="664" y="1343"/>
                    </a:lnTo>
                    <a:lnTo>
                      <a:pt x="666" y="1343"/>
                    </a:lnTo>
                    <a:lnTo>
                      <a:pt x="668" y="1343"/>
                    </a:lnTo>
                    <a:lnTo>
                      <a:pt x="670" y="1343"/>
                    </a:lnTo>
                    <a:lnTo>
                      <a:pt x="673" y="1343"/>
                    </a:lnTo>
                    <a:lnTo>
                      <a:pt x="675" y="1343"/>
                    </a:lnTo>
                    <a:lnTo>
                      <a:pt x="677" y="1343"/>
                    </a:lnTo>
                    <a:lnTo>
                      <a:pt x="679" y="1343"/>
                    </a:lnTo>
                    <a:lnTo>
                      <a:pt x="681" y="1343"/>
                    </a:lnTo>
                    <a:lnTo>
                      <a:pt x="683" y="1343"/>
                    </a:lnTo>
                    <a:lnTo>
                      <a:pt x="685" y="1343"/>
                    </a:lnTo>
                    <a:lnTo>
                      <a:pt x="688" y="1343"/>
                    </a:lnTo>
                    <a:lnTo>
                      <a:pt x="690" y="1343"/>
                    </a:lnTo>
                    <a:lnTo>
                      <a:pt x="692" y="1343"/>
                    </a:lnTo>
                    <a:lnTo>
                      <a:pt x="694" y="1343"/>
                    </a:lnTo>
                    <a:lnTo>
                      <a:pt x="696" y="1343"/>
                    </a:lnTo>
                    <a:lnTo>
                      <a:pt x="698" y="1342"/>
                    </a:lnTo>
                    <a:lnTo>
                      <a:pt x="700" y="1342"/>
                    </a:lnTo>
                    <a:lnTo>
                      <a:pt x="703" y="1342"/>
                    </a:lnTo>
                    <a:lnTo>
                      <a:pt x="705" y="1342"/>
                    </a:lnTo>
                    <a:lnTo>
                      <a:pt x="707" y="1342"/>
                    </a:lnTo>
                    <a:lnTo>
                      <a:pt x="709" y="1342"/>
                    </a:lnTo>
                    <a:lnTo>
                      <a:pt x="711" y="1342"/>
                    </a:lnTo>
                    <a:lnTo>
                      <a:pt x="713" y="1342"/>
                    </a:lnTo>
                    <a:lnTo>
                      <a:pt x="716" y="1341"/>
                    </a:lnTo>
                    <a:lnTo>
                      <a:pt x="718" y="1341"/>
                    </a:lnTo>
                    <a:lnTo>
                      <a:pt x="720" y="1341"/>
                    </a:lnTo>
                    <a:lnTo>
                      <a:pt x="722" y="1341"/>
                    </a:lnTo>
                    <a:lnTo>
                      <a:pt x="724" y="1341"/>
                    </a:lnTo>
                    <a:lnTo>
                      <a:pt x="726" y="1341"/>
                    </a:lnTo>
                    <a:lnTo>
                      <a:pt x="728" y="1341"/>
                    </a:lnTo>
                    <a:lnTo>
                      <a:pt x="731" y="1341"/>
                    </a:lnTo>
                    <a:lnTo>
                      <a:pt x="733" y="1341"/>
                    </a:lnTo>
                    <a:lnTo>
                      <a:pt x="735" y="1341"/>
                    </a:lnTo>
                    <a:lnTo>
                      <a:pt x="737" y="1341"/>
                    </a:lnTo>
                    <a:lnTo>
                      <a:pt x="739" y="1341"/>
                    </a:lnTo>
                    <a:lnTo>
                      <a:pt x="741" y="1341"/>
                    </a:lnTo>
                    <a:lnTo>
                      <a:pt x="743" y="1341"/>
                    </a:lnTo>
                    <a:lnTo>
                      <a:pt x="746" y="1341"/>
                    </a:lnTo>
                    <a:lnTo>
                      <a:pt x="748" y="1341"/>
                    </a:lnTo>
                    <a:lnTo>
                      <a:pt x="750" y="1341"/>
                    </a:lnTo>
                    <a:lnTo>
                      <a:pt x="752" y="1341"/>
                    </a:lnTo>
                    <a:lnTo>
                      <a:pt x="754" y="1341"/>
                    </a:lnTo>
                    <a:lnTo>
                      <a:pt x="756" y="1341"/>
                    </a:lnTo>
                    <a:lnTo>
                      <a:pt x="759" y="1341"/>
                    </a:lnTo>
                    <a:lnTo>
                      <a:pt x="761" y="1341"/>
                    </a:lnTo>
                    <a:lnTo>
                      <a:pt x="763" y="1342"/>
                    </a:lnTo>
                    <a:lnTo>
                      <a:pt x="765" y="1342"/>
                    </a:lnTo>
                    <a:lnTo>
                      <a:pt x="767" y="1342"/>
                    </a:lnTo>
                    <a:lnTo>
                      <a:pt x="769" y="1342"/>
                    </a:lnTo>
                    <a:lnTo>
                      <a:pt x="771" y="1342"/>
                    </a:lnTo>
                    <a:lnTo>
                      <a:pt x="774" y="1342"/>
                    </a:lnTo>
                    <a:lnTo>
                      <a:pt x="776" y="1342"/>
                    </a:lnTo>
                    <a:lnTo>
                      <a:pt x="778" y="1342"/>
                    </a:lnTo>
                    <a:lnTo>
                      <a:pt x="780" y="1343"/>
                    </a:lnTo>
                    <a:lnTo>
                      <a:pt x="782" y="1343"/>
                    </a:lnTo>
                    <a:lnTo>
                      <a:pt x="784" y="1343"/>
                    </a:lnTo>
                    <a:lnTo>
                      <a:pt x="787" y="1343"/>
                    </a:lnTo>
                    <a:lnTo>
                      <a:pt x="789" y="1343"/>
                    </a:lnTo>
                    <a:lnTo>
                      <a:pt x="791" y="1343"/>
                    </a:lnTo>
                    <a:lnTo>
                      <a:pt x="793" y="1343"/>
                    </a:lnTo>
                    <a:lnTo>
                      <a:pt x="795" y="1343"/>
                    </a:lnTo>
                    <a:lnTo>
                      <a:pt x="797" y="1343"/>
                    </a:lnTo>
                    <a:lnTo>
                      <a:pt x="799" y="1343"/>
                    </a:lnTo>
                    <a:lnTo>
                      <a:pt x="802" y="1343"/>
                    </a:lnTo>
                    <a:lnTo>
                      <a:pt x="804" y="1344"/>
                    </a:lnTo>
                    <a:lnTo>
                      <a:pt x="806" y="1344"/>
                    </a:lnTo>
                    <a:lnTo>
                      <a:pt x="808" y="1344"/>
                    </a:lnTo>
                    <a:lnTo>
                      <a:pt x="810" y="1344"/>
                    </a:lnTo>
                    <a:lnTo>
                      <a:pt x="812" y="1344"/>
                    </a:lnTo>
                    <a:lnTo>
                      <a:pt x="814" y="1343"/>
                    </a:lnTo>
                    <a:lnTo>
                      <a:pt x="817" y="1343"/>
                    </a:lnTo>
                    <a:lnTo>
                      <a:pt x="819" y="1343"/>
                    </a:lnTo>
                    <a:lnTo>
                      <a:pt x="821" y="1343"/>
                    </a:lnTo>
                    <a:lnTo>
                      <a:pt x="823" y="1343"/>
                    </a:lnTo>
                    <a:lnTo>
                      <a:pt x="825" y="1343"/>
                    </a:lnTo>
                    <a:lnTo>
                      <a:pt x="827" y="1343"/>
                    </a:lnTo>
                    <a:lnTo>
                      <a:pt x="830" y="1343"/>
                    </a:lnTo>
                    <a:lnTo>
                      <a:pt x="832" y="1343"/>
                    </a:lnTo>
                    <a:lnTo>
                      <a:pt x="834" y="1343"/>
                    </a:lnTo>
                    <a:lnTo>
                      <a:pt x="836" y="1343"/>
                    </a:lnTo>
                    <a:lnTo>
                      <a:pt x="838" y="1343"/>
                    </a:lnTo>
                    <a:lnTo>
                      <a:pt x="840" y="1344"/>
                    </a:lnTo>
                    <a:lnTo>
                      <a:pt x="842" y="1344"/>
                    </a:lnTo>
                    <a:lnTo>
                      <a:pt x="845" y="1344"/>
                    </a:lnTo>
                    <a:lnTo>
                      <a:pt x="847" y="1344"/>
                    </a:lnTo>
                    <a:lnTo>
                      <a:pt x="849" y="1344"/>
                    </a:lnTo>
                    <a:lnTo>
                      <a:pt x="851" y="1344"/>
                    </a:lnTo>
                    <a:lnTo>
                      <a:pt x="853" y="1344"/>
                    </a:lnTo>
                    <a:lnTo>
                      <a:pt x="855" y="1344"/>
                    </a:lnTo>
                    <a:lnTo>
                      <a:pt x="857" y="1344"/>
                    </a:lnTo>
                    <a:lnTo>
                      <a:pt x="860" y="1344"/>
                    </a:lnTo>
                    <a:lnTo>
                      <a:pt x="862" y="1344"/>
                    </a:lnTo>
                    <a:lnTo>
                      <a:pt x="864" y="1344"/>
                    </a:lnTo>
                    <a:lnTo>
                      <a:pt x="866" y="1344"/>
                    </a:lnTo>
                    <a:lnTo>
                      <a:pt x="868" y="1344"/>
                    </a:lnTo>
                    <a:lnTo>
                      <a:pt x="870" y="1344"/>
                    </a:lnTo>
                    <a:lnTo>
                      <a:pt x="873" y="1344"/>
                    </a:lnTo>
                    <a:lnTo>
                      <a:pt x="875" y="1344"/>
                    </a:lnTo>
                    <a:lnTo>
                      <a:pt x="877" y="1344"/>
                    </a:lnTo>
                    <a:lnTo>
                      <a:pt x="879" y="1344"/>
                    </a:lnTo>
                    <a:lnTo>
                      <a:pt x="881" y="1344"/>
                    </a:lnTo>
                    <a:lnTo>
                      <a:pt x="883" y="1344"/>
                    </a:lnTo>
                    <a:lnTo>
                      <a:pt x="885" y="1344"/>
                    </a:lnTo>
                    <a:lnTo>
                      <a:pt x="888" y="1344"/>
                    </a:lnTo>
                    <a:lnTo>
                      <a:pt x="890" y="1344"/>
                    </a:lnTo>
                    <a:lnTo>
                      <a:pt x="892" y="1344"/>
                    </a:lnTo>
                    <a:lnTo>
                      <a:pt x="894" y="1344"/>
                    </a:lnTo>
                    <a:lnTo>
                      <a:pt x="896" y="1344"/>
                    </a:lnTo>
                    <a:lnTo>
                      <a:pt x="898" y="1344"/>
                    </a:lnTo>
                    <a:lnTo>
                      <a:pt x="900" y="1344"/>
                    </a:lnTo>
                    <a:lnTo>
                      <a:pt x="903" y="1344"/>
                    </a:lnTo>
                    <a:lnTo>
                      <a:pt x="905" y="1344"/>
                    </a:lnTo>
                    <a:lnTo>
                      <a:pt x="907" y="1344"/>
                    </a:lnTo>
                    <a:lnTo>
                      <a:pt x="909" y="1344"/>
                    </a:lnTo>
                    <a:lnTo>
                      <a:pt x="911" y="1344"/>
                    </a:lnTo>
                    <a:lnTo>
                      <a:pt x="913" y="1344"/>
                    </a:lnTo>
                    <a:lnTo>
                      <a:pt x="916" y="1344"/>
                    </a:lnTo>
                    <a:lnTo>
                      <a:pt x="918" y="1344"/>
                    </a:lnTo>
                    <a:lnTo>
                      <a:pt x="920" y="1344"/>
                    </a:lnTo>
                    <a:lnTo>
                      <a:pt x="922" y="1344"/>
                    </a:lnTo>
                    <a:lnTo>
                      <a:pt x="924" y="1344"/>
                    </a:lnTo>
                    <a:lnTo>
                      <a:pt x="926" y="1344"/>
                    </a:lnTo>
                    <a:lnTo>
                      <a:pt x="928" y="1344"/>
                    </a:lnTo>
                    <a:lnTo>
                      <a:pt x="931" y="1344"/>
                    </a:lnTo>
                    <a:lnTo>
                      <a:pt x="933" y="1344"/>
                    </a:lnTo>
                    <a:lnTo>
                      <a:pt x="935" y="1344"/>
                    </a:lnTo>
                    <a:lnTo>
                      <a:pt x="937" y="1344"/>
                    </a:lnTo>
                    <a:lnTo>
                      <a:pt x="939" y="1344"/>
                    </a:lnTo>
                    <a:lnTo>
                      <a:pt x="941" y="1344"/>
                    </a:lnTo>
                    <a:lnTo>
                      <a:pt x="943" y="1344"/>
                    </a:lnTo>
                    <a:lnTo>
                      <a:pt x="946" y="1344"/>
                    </a:lnTo>
                    <a:lnTo>
                      <a:pt x="948" y="1344"/>
                    </a:lnTo>
                    <a:lnTo>
                      <a:pt x="950" y="1344"/>
                    </a:lnTo>
                    <a:lnTo>
                      <a:pt x="952" y="1344"/>
                    </a:lnTo>
                    <a:lnTo>
                      <a:pt x="954" y="1344"/>
                    </a:lnTo>
                    <a:lnTo>
                      <a:pt x="956" y="1344"/>
                    </a:lnTo>
                    <a:lnTo>
                      <a:pt x="959" y="1344"/>
                    </a:lnTo>
                    <a:lnTo>
                      <a:pt x="961" y="1344"/>
                    </a:lnTo>
                    <a:lnTo>
                      <a:pt x="963" y="1344"/>
                    </a:lnTo>
                    <a:lnTo>
                      <a:pt x="965" y="1344"/>
                    </a:lnTo>
                    <a:lnTo>
                      <a:pt x="967" y="1344"/>
                    </a:lnTo>
                    <a:lnTo>
                      <a:pt x="969" y="1344"/>
                    </a:lnTo>
                    <a:lnTo>
                      <a:pt x="971" y="1344"/>
                    </a:lnTo>
                    <a:lnTo>
                      <a:pt x="974" y="1344"/>
                    </a:lnTo>
                    <a:lnTo>
                      <a:pt x="976" y="1344"/>
                    </a:lnTo>
                    <a:lnTo>
                      <a:pt x="978" y="1344"/>
                    </a:lnTo>
                    <a:lnTo>
                      <a:pt x="980" y="1344"/>
                    </a:lnTo>
                    <a:lnTo>
                      <a:pt x="982" y="1344"/>
                    </a:lnTo>
                    <a:lnTo>
                      <a:pt x="984" y="1344"/>
                    </a:lnTo>
                    <a:lnTo>
                      <a:pt x="986" y="1344"/>
                    </a:lnTo>
                    <a:lnTo>
                      <a:pt x="989" y="1344"/>
                    </a:lnTo>
                    <a:lnTo>
                      <a:pt x="991" y="1344"/>
                    </a:lnTo>
                    <a:lnTo>
                      <a:pt x="993" y="1344"/>
                    </a:lnTo>
                    <a:lnTo>
                      <a:pt x="995" y="1344"/>
                    </a:lnTo>
                    <a:lnTo>
                      <a:pt x="997" y="1344"/>
                    </a:lnTo>
                    <a:lnTo>
                      <a:pt x="999" y="1344"/>
                    </a:lnTo>
                    <a:lnTo>
                      <a:pt x="1002" y="1344"/>
                    </a:lnTo>
                    <a:lnTo>
                      <a:pt x="1004" y="1344"/>
                    </a:lnTo>
                    <a:lnTo>
                      <a:pt x="1006" y="1344"/>
                    </a:lnTo>
                    <a:lnTo>
                      <a:pt x="1008" y="1344"/>
                    </a:lnTo>
                    <a:lnTo>
                      <a:pt x="1010" y="1344"/>
                    </a:lnTo>
                    <a:lnTo>
                      <a:pt x="1012" y="1344"/>
                    </a:lnTo>
                    <a:lnTo>
                      <a:pt x="1014" y="1344"/>
                    </a:lnTo>
                    <a:lnTo>
                      <a:pt x="1017" y="1344"/>
                    </a:lnTo>
                    <a:lnTo>
                      <a:pt x="1019" y="1344"/>
                    </a:lnTo>
                    <a:lnTo>
                      <a:pt x="1021" y="1344"/>
                    </a:lnTo>
                    <a:lnTo>
                      <a:pt x="1023" y="1344"/>
                    </a:lnTo>
                    <a:lnTo>
                      <a:pt x="1025" y="1344"/>
                    </a:lnTo>
                    <a:lnTo>
                      <a:pt x="1027" y="1344"/>
                    </a:lnTo>
                    <a:lnTo>
                      <a:pt x="1029" y="1344"/>
                    </a:lnTo>
                    <a:lnTo>
                      <a:pt x="1032" y="1344"/>
                    </a:lnTo>
                    <a:lnTo>
                      <a:pt x="1034" y="1344"/>
                    </a:lnTo>
                    <a:lnTo>
                      <a:pt x="1036" y="1344"/>
                    </a:lnTo>
                    <a:lnTo>
                      <a:pt x="1038" y="1344"/>
                    </a:lnTo>
                    <a:lnTo>
                      <a:pt x="1040" y="1344"/>
                    </a:lnTo>
                    <a:lnTo>
                      <a:pt x="1042" y="1344"/>
                    </a:lnTo>
                    <a:lnTo>
                      <a:pt x="1045" y="1344"/>
                    </a:lnTo>
                    <a:lnTo>
                      <a:pt x="1047" y="1344"/>
                    </a:lnTo>
                    <a:lnTo>
                      <a:pt x="1049" y="1344"/>
                    </a:lnTo>
                    <a:lnTo>
                      <a:pt x="1051" y="1344"/>
                    </a:lnTo>
                    <a:lnTo>
                      <a:pt x="1053" y="1344"/>
                    </a:lnTo>
                    <a:lnTo>
                      <a:pt x="1055" y="1344"/>
                    </a:lnTo>
                    <a:lnTo>
                      <a:pt x="1057" y="1344"/>
                    </a:lnTo>
                    <a:lnTo>
                      <a:pt x="1060" y="1344"/>
                    </a:lnTo>
                    <a:lnTo>
                      <a:pt x="1062" y="1344"/>
                    </a:lnTo>
                    <a:lnTo>
                      <a:pt x="1064" y="1344"/>
                    </a:lnTo>
                    <a:lnTo>
                      <a:pt x="1066" y="1344"/>
                    </a:lnTo>
                    <a:lnTo>
                      <a:pt x="1068" y="1344"/>
                    </a:lnTo>
                    <a:lnTo>
                      <a:pt x="1070" y="1344"/>
                    </a:lnTo>
                    <a:lnTo>
                      <a:pt x="1072" y="1344"/>
                    </a:lnTo>
                    <a:lnTo>
                      <a:pt x="1075" y="1344"/>
                    </a:lnTo>
                    <a:lnTo>
                      <a:pt x="1077" y="1344"/>
                    </a:lnTo>
                    <a:lnTo>
                      <a:pt x="1079" y="1344"/>
                    </a:lnTo>
                    <a:lnTo>
                      <a:pt x="1081" y="1344"/>
                    </a:lnTo>
                    <a:lnTo>
                      <a:pt x="1083" y="1344"/>
                    </a:lnTo>
                    <a:lnTo>
                      <a:pt x="1085" y="1344"/>
                    </a:lnTo>
                    <a:lnTo>
                      <a:pt x="1088" y="1344"/>
                    </a:lnTo>
                    <a:lnTo>
                      <a:pt x="1090" y="1344"/>
                    </a:lnTo>
                    <a:lnTo>
                      <a:pt x="1092" y="1344"/>
                    </a:lnTo>
                    <a:lnTo>
                      <a:pt x="1094" y="1344"/>
                    </a:lnTo>
                    <a:lnTo>
                      <a:pt x="1096" y="1344"/>
                    </a:lnTo>
                    <a:lnTo>
                      <a:pt x="1098" y="1344"/>
                    </a:lnTo>
                    <a:lnTo>
                      <a:pt x="1100" y="1344"/>
                    </a:lnTo>
                    <a:lnTo>
                      <a:pt x="1103" y="1344"/>
                    </a:lnTo>
                    <a:lnTo>
                      <a:pt x="1105" y="1344"/>
                    </a:lnTo>
                    <a:lnTo>
                      <a:pt x="1107" y="1344"/>
                    </a:lnTo>
                    <a:lnTo>
                      <a:pt x="1109" y="1344"/>
                    </a:lnTo>
                    <a:lnTo>
                      <a:pt x="1111" y="1344"/>
                    </a:lnTo>
                    <a:lnTo>
                      <a:pt x="1113" y="1344"/>
                    </a:lnTo>
                    <a:lnTo>
                      <a:pt x="1115" y="1344"/>
                    </a:lnTo>
                    <a:lnTo>
                      <a:pt x="1118" y="1344"/>
                    </a:lnTo>
                    <a:lnTo>
                      <a:pt x="1120" y="1344"/>
                    </a:lnTo>
                    <a:lnTo>
                      <a:pt x="1122" y="1344"/>
                    </a:lnTo>
                    <a:lnTo>
                      <a:pt x="1124" y="1344"/>
                    </a:lnTo>
                    <a:lnTo>
                      <a:pt x="1126" y="1344"/>
                    </a:lnTo>
                    <a:lnTo>
                      <a:pt x="1128" y="1344"/>
                    </a:lnTo>
                    <a:lnTo>
                      <a:pt x="1131" y="1344"/>
                    </a:lnTo>
                    <a:lnTo>
                      <a:pt x="1133" y="1344"/>
                    </a:lnTo>
                    <a:lnTo>
                      <a:pt x="1135" y="1344"/>
                    </a:lnTo>
                    <a:lnTo>
                      <a:pt x="1137" y="1344"/>
                    </a:lnTo>
                    <a:lnTo>
                      <a:pt x="1139" y="1344"/>
                    </a:lnTo>
                    <a:lnTo>
                      <a:pt x="1141" y="1344"/>
                    </a:lnTo>
                    <a:lnTo>
                      <a:pt x="1143" y="1344"/>
                    </a:lnTo>
                    <a:lnTo>
                      <a:pt x="1146" y="1344"/>
                    </a:lnTo>
                    <a:lnTo>
                      <a:pt x="1148" y="1344"/>
                    </a:lnTo>
                    <a:lnTo>
                      <a:pt x="1150" y="1344"/>
                    </a:lnTo>
                    <a:lnTo>
                      <a:pt x="1152" y="1344"/>
                    </a:lnTo>
                    <a:lnTo>
                      <a:pt x="1154" y="1344"/>
                    </a:lnTo>
                    <a:lnTo>
                      <a:pt x="1156" y="1344"/>
                    </a:lnTo>
                    <a:lnTo>
                      <a:pt x="1158" y="1344"/>
                    </a:lnTo>
                    <a:lnTo>
                      <a:pt x="1161" y="1344"/>
                    </a:lnTo>
                    <a:lnTo>
                      <a:pt x="1163" y="1344"/>
                    </a:lnTo>
                    <a:lnTo>
                      <a:pt x="1165" y="1344"/>
                    </a:lnTo>
                    <a:lnTo>
                      <a:pt x="1167" y="1344"/>
                    </a:lnTo>
                    <a:lnTo>
                      <a:pt x="1169" y="1344"/>
                    </a:lnTo>
                    <a:lnTo>
                      <a:pt x="1171" y="1344"/>
                    </a:lnTo>
                    <a:lnTo>
                      <a:pt x="1174" y="1344"/>
                    </a:lnTo>
                    <a:lnTo>
                      <a:pt x="1176" y="1344"/>
                    </a:lnTo>
                    <a:lnTo>
                      <a:pt x="1178" y="1344"/>
                    </a:lnTo>
                    <a:lnTo>
                      <a:pt x="1180" y="1344"/>
                    </a:lnTo>
                    <a:lnTo>
                      <a:pt x="1182" y="1344"/>
                    </a:lnTo>
                    <a:lnTo>
                      <a:pt x="1184" y="1344"/>
                    </a:lnTo>
                    <a:lnTo>
                      <a:pt x="1186" y="1344"/>
                    </a:lnTo>
                    <a:lnTo>
                      <a:pt x="1189" y="1344"/>
                    </a:lnTo>
                    <a:lnTo>
                      <a:pt x="1191" y="1344"/>
                    </a:lnTo>
                    <a:lnTo>
                      <a:pt x="1193" y="1344"/>
                    </a:lnTo>
                    <a:lnTo>
                      <a:pt x="1195" y="1344"/>
                    </a:lnTo>
                    <a:lnTo>
                      <a:pt x="1197" y="1344"/>
                    </a:lnTo>
                    <a:lnTo>
                      <a:pt x="1199" y="1344"/>
                    </a:lnTo>
                    <a:lnTo>
                      <a:pt x="1202" y="1343"/>
                    </a:lnTo>
                    <a:lnTo>
                      <a:pt x="1204" y="1344"/>
                    </a:lnTo>
                    <a:lnTo>
                      <a:pt x="1206" y="1344"/>
                    </a:lnTo>
                    <a:lnTo>
                      <a:pt x="1208" y="1344"/>
                    </a:lnTo>
                    <a:lnTo>
                      <a:pt x="1210" y="1344"/>
                    </a:lnTo>
                    <a:lnTo>
                      <a:pt x="1212" y="1344"/>
                    </a:lnTo>
                    <a:lnTo>
                      <a:pt x="1214" y="1344"/>
                    </a:lnTo>
                    <a:lnTo>
                      <a:pt x="1217" y="1343"/>
                    </a:lnTo>
                    <a:lnTo>
                      <a:pt x="1219" y="1343"/>
                    </a:lnTo>
                    <a:lnTo>
                      <a:pt x="1221" y="1343"/>
                    </a:lnTo>
                    <a:lnTo>
                      <a:pt x="1223" y="1343"/>
                    </a:lnTo>
                    <a:lnTo>
                      <a:pt x="1225" y="1343"/>
                    </a:lnTo>
                    <a:lnTo>
                      <a:pt x="1227" y="1343"/>
                    </a:lnTo>
                    <a:lnTo>
                      <a:pt x="1229" y="1343"/>
                    </a:lnTo>
                    <a:lnTo>
                      <a:pt x="1232" y="1343"/>
                    </a:lnTo>
                    <a:lnTo>
                      <a:pt x="1234" y="1343"/>
                    </a:lnTo>
                    <a:lnTo>
                      <a:pt x="1236" y="1343"/>
                    </a:lnTo>
                    <a:lnTo>
                      <a:pt x="1238" y="1343"/>
                    </a:lnTo>
                    <a:lnTo>
                      <a:pt x="1240" y="1343"/>
                    </a:lnTo>
                    <a:lnTo>
                      <a:pt x="1242" y="1343"/>
                    </a:lnTo>
                    <a:lnTo>
                      <a:pt x="1245" y="1343"/>
                    </a:lnTo>
                    <a:lnTo>
                      <a:pt x="1247" y="1343"/>
                    </a:lnTo>
                    <a:lnTo>
                      <a:pt x="1249" y="1343"/>
                    </a:lnTo>
                    <a:lnTo>
                      <a:pt x="1251" y="1343"/>
                    </a:lnTo>
                    <a:lnTo>
                      <a:pt x="1253" y="1343"/>
                    </a:lnTo>
                    <a:lnTo>
                      <a:pt x="1255" y="1343"/>
                    </a:lnTo>
                    <a:lnTo>
                      <a:pt x="1257" y="1343"/>
                    </a:lnTo>
                    <a:lnTo>
                      <a:pt x="1260" y="1343"/>
                    </a:lnTo>
                    <a:lnTo>
                      <a:pt x="1262" y="1343"/>
                    </a:lnTo>
                    <a:lnTo>
                      <a:pt x="1264" y="1344"/>
                    </a:lnTo>
                    <a:lnTo>
                      <a:pt x="1266" y="1344"/>
                    </a:lnTo>
                    <a:lnTo>
                      <a:pt x="1268" y="1344"/>
                    </a:lnTo>
                    <a:lnTo>
                      <a:pt x="1270" y="1344"/>
                    </a:lnTo>
                    <a:lnTo>
                      <a:pt x="1272" y="1344"/>
                    </a:lnTo>
                    <a:lnTo>
                      <a:pt x="1275" y="1344"/>
                    </a:lnTo>
                    <a:lnTo>
                      <a:pt x="1277" y="1344"/>
                    </a:lnTo>
                    <a:lnTo>
                      <a:pt x="1279" y="1344"/>
                    </a:lnTo>
                    <a:lnTo>
                      <a:pt x="1281" y="1344"/>
                    </a:lnTo>
                    <a:lnTo>
                      <a:pt x="1283" y="1344"/>
                    </a:lnTo>
                    <a:lnTo>
                      <a:pt x="1285" y="1344"/>
                    </a:lnTo>
                    <a:lnTo>
                      <a:pt x="1288" y="1344"/>
                    </a:lnTo>
                    <a:lnTo>
                      <a:pt x="1290" y="1344"/>
                    </a:lnTo>
                    <a:lnTo>
                      <a:pt x="1292" y="1344"/>
                    </a:lnTo>
                    <a:lnTo>
                      <a:pt x="1294" y="1344"/>
                    </a:lnTo>
                    <a:lnTo>
                      <a:pt x="1296" y="1344"/>
                    </a:lnTo>
                    <a:lnTo>
                      <a:pt x="1298" y="1344"/>
                    </a:lnTo>
                    <a:lnTo>
                      <a:pt x="1300" y="1344"/>
                    </a:lnTo>
                    <a:lnTo>
                      <a:pt x="1303" y="1344"/>
                    </a:lnTo>
                    <a:lnTo>
                      <a:pt x="1305" y="1344"/>
                    </a:lnTo>
                    <a:lnTo>
                      <a:pt x="1307" y="1344"/>
                    </a:lnTo>
                    <a:lnTo>
                      <a:pt x="1309" y="1343"/>
                    </a:lnTo>
                    <a:lnTo>
                      <a:pt x="1311" y="1343"/>
                    </a:lnTo>
                    <a:lnTo>
                      <a:pt x="1313" y="1342"/>
                    </a:lnTo>
                    <a:lnTo>
                      <a:pt x="1315" y="1340"/>
                    </a:lnTo>
                    <a:lnTo>
                      <a:pt x="1318" y="1337"/>
                    </a:lnTo>
                    <a:lnTo>
                      <a:pt x="1320" y="1331"/>
                    </a:lnTo>
                    <a:lnTo>
                      <a:pt x="1322" y="1323"/>
                    </a:lnTo>
                    <a:lnTo>
                      <a:pt x="1324" y="1310"/>
                    </a:lnTo>
                    <a:lnTo>
                      <a:pt x="1326" y="1292"/>
                    </a:lnTo>
                    <a:lnTo>
                      <a:pt x="1328" y="1267"/>
                    </a:lnTo>
                    <a:lnTo>
                      <a:pt x="1331" y="1234"/>
                    </a:lnTo>
                    <a:lnTo>
                      <a:pt x="1333" y="1192"/>
                    </a:lnTo>
                    <a:lnTo>
                      <a:pt x="1335" y="1139"/>
                    </a:lnTo>
                    <a:lnTo>
                      <a:pt x="1337" y="1075"/>
                    </a:lnTo>
                    <a:lnTo>
                      <a:pt x="1339" y="1002"/>
                    </a:lnTo>
                    <a:lnTo>
                      <a:pt x="1341" y="920"/>
                    </a:lnTo>
                    <a:lnTo>
                      <a:pt x="1343" y="833"/>
                    </a:lnTo>
                    <a:lnTo>
                      <a:pt x="1346" y="744"/>
                    </a:lnTo>
                    <a:lnTo>
                      <a:pt x="1348" y="657"/>
                    </a:lnTo>
                    <a:lnTo>
                      <a:pt x="1350" y="577"/>
                    </a:lnTo>
                    <a:lnTo>
                      <a:pt x="1352" y="508"/>
                    </a:lnTo>
                    <a:lnTo>
                      <a:pt x="1354" y="456"/>
                    </a:lnTo>
                    <a:lnTo>
                      <a:pt x="1356" y="422"/>
                    </a:lnTo>
                    <a:lnTo>
                      <a:pt x="1358" y="409"/>
                    </a:lnTo>
                    <a:lnTo>
                      <a:pt x="1361" y="416"/>
                    </a:lnTo>
                    <a:lnTo>
                      <a:pt x="1363" y="442"/>
                    </a:lnTo>
                    <a:lnTo>
                      <a:pt x="1365" y="485"/>
                    </a:lnTo>
                    <a:lnTo>
                      <a:pt x="1367" y="542"/>
                    </a:lnTo>
                    <a:lnTo>
                      <a:pt x="1369" y="608"/>
                    </a:lnTo>
                    <a:lnTo>
                      <a:pt x="1371" y="680"/>
                    </a:lnTo>
                    <a:lnTo>
                      <a:pt x="1374" y="755"/>
                    </a:lnTo>
                    <a:lnTo>
                      <a:pt x="1376" y="828"/>
                    </a:lnTo>
                    <a:lnTo>
                      <a:pt x="1378" y="898"/>
                    </a:lnTo>
                    <a:lnTo>
                      <a:pt x="1380" y="962"/>
                    </a:lnTo>
                    <a:lnTo>
                      <a:pt x="1382" y="1021"/>
                    </a:lnTo>
                    <a:lnTo>
                      <a:pt x="1384" y="1073"/>
                    </a:lnTo>
                    <a:lnTo>
                      <a:pt x="1386" y="1117"/>
                    </a:lnTo>
                    <a:lnTo>
                      <a:pt x="1389" y="1155"/>
                    </a:lnTo>
                    <a:lnTo>
                      <a:pt x="1391" y="1187"/>
                    </a:lnTo>
                    <a:lnTo>
                      <a:pt x="1393" y="1214"/>
                    </a:lnTo>
                    <a:lnTo>
                      <a:pt x="1395" y="1236"/>
                    </a:lnTo>
                    <a:lnTo>
                      <a:pt x="1397" y="1254"/>
                    </a:lnTo>
                    <a:lnTo>
                      <a:pt x="1399" y="1269"/>
                    </a:lnTo>
                    <a:lnTo>
                      <a:pt x="1401" y="1281"/>
                    </a:lnTo>
                    <a:lnTo>
                      <a:pt x="1404" y="1290"/>
                    </a:lnTo>
                    <a:lnTo>
                      <a:pt x="1406" y="1298"/>
                    </a:lnTo>
                    <a:lnTo>
                      <a:pt x="1408" y="1304"/>
                    </a:lnTo>
                    <a:lnTo>
                      <a:pt x="1410" y="1309"/>
                    </a:lnTo>
                    <a:lnTo>
                      <a:pt x="1412" y="1314"/>
                    </a:lnTo>
                    <a:lnTo>
                      <a:pt x="1414" y="1317"/>
                    </a:lnTo>
                    <a:lnTo>
                      <a:pt x="1417" y="1320"/>
                    </a:lnTo>
                    <a:lnTo>
                      <a:pt x="1419" y="1323"/>
                    </a:lnTo>
                    <a:lnTo>
                      <a:pt x="1421" y="1325"/>
                    </a:lnTo>
                    <a:lnTo>
                      <a:pt x="1423" y="1326"/>
                    </a:lnTo>
                    <a:lnTo>
                      <a:pt x="1425" y="1328"/>
                    </a:lnTo>
                    <a:lnTo>
                      <a:pt x="1427" y="1329"/>
                    </a:lnTo>
                    <a:lnTo>
                      <a:pt x="1429" y="1330"/>
                    </a:lnTo>
                    <a:lnTo>
                      <a:pt x="1432" y="1331"/>
                    </a:lnTo>
                    <a:lnTo>
                      <a:pt x="1434" y="1332"/>
                    </a:lnTo>
                    <a:lnTo>
                      <a:pt x="1436" y="1333"/>
                    </a:lnTo>
                    <a:lnTo>
                      <a:pt x="1438" y="1333"/>
                    </a:lnTo>
                    <a:lnTo>
                      <a:pt x="1440" y="1334"/>
                    </a:lnTo>
                    <a:lnTo>
                      <a:pt x="1442" y="1335"/>
                    </a:lnTo>
                    <a:lnTo>
                      <a:pt x="1444" y="1335"/>
                    </a:lnTo>
                    <a:lnTo>
                      <a:pt x="1447" y="1336"/>
                    </a:lnTo>
                    <a:lnTo>
                      <a:pt x="1449" y="1336"/>
                    </a:lnTo>
                    <a:lnTo>
                      <a:pt x="1451" y="1336"/>
                    </a:lnTo>
                    <a:lnTo>
                      <a:pt x="1453" y="1337"/>
                    </a:lnTo>
                    <a:lnTo>
                      <a:pt x="1455" y="1337"/>
                    </a:lnTo>
                    <a:lnTo>
                      <a:pt x="1457" y="1337"/>
                    </a:lnTo>
                    <a:lnTo>
                      <a:pt x="1460" y="1338"/>
                    </a:lnTo>
                    <a:lnTo>
                      <a:pt x="1462" y="1338"/>
                    </a:lnTo>
                    <a:lnTo>
                      <a:pt x="1464" y="1338"/>
                    </a:lnTo>
                    <a:lnTo>
                      <a:pt x="1466" y="1339"/>
                    </a:lnTo>
                    <a:lnTo>
                      <a:pt x="1468" y="1339"/>
                    </a:lnTo>
                    <a:lnTo>
                      <a:pt x="1470" y="1339"/>
                    </a:lnTo>
                    <a:lnTo>
                      <a:pt x="1472" y="1339"/>
                    </a:lnTo>
                    <a:lnTo>
                      <a:pt x="1475" y="1339"/>
                    </a:lnTo>
                    <a:lnTo>
                      <a:pt x="1477" y="1340"/>
                    </a:lnTo>
                    <a:lnTo>
                      <a:pt x="1479" y="1340"/>
                    </a:lnTo>
                    <a:lnTo>
                      <a:pt x="1481" y="1340"/>
                    </a:lnTo>
                    <a:lnTo>
                      <a:pt x="1483" y="1340"/>
                    </a:lnTo>
                    <a:lnTo>
                      <a:pt x="1485" y="1340"/>
                    </a:lnTo>
                    <a:lnTo>
                      <a:pt x="1487" y="1340"/>
                    </a:lnTo>
                    <a:lnTo>
                      <a:pt x="1490" y="1340"/>
                    </a:lnTo>
                    <a:lnTo>
                      <a:pt x="1492" y="1341"/>
                    </a:lnTo>
                    <a:lnTo>
                      <a:pt x="1494" y="1341"/>
                    </a:lnTo>
                    <a:lnTo>
                      <a:pt x="1496" y="1341"/>
                    </a:lnTo>
                    <a:lnTo>
                      <a:pt x="1498" y="1341"/>
                    </a:lnTo>
                    <a:lnTo>
                      <a:pt x="1500" y="1341"/>
                    </a:lnTo>
                    <a:lnTo>
                      <a:pt x="1503" y="1341"/>
                    </a:lnTo>
                    <a:lnTo>
                      <a:pt x="1505" y="1341"/>
                    </a:lnTo>
                    <a:lnTo>
                      <a:pt x="1507" y="1341"/>
                    </a:lnTo>
                    <a:lnTo>
                      <a:pt x="1509" y="1341"/>
                    </a:lnTo>
                    <a:lnTo>
                      <a:pt x="1511" y="1342"/>
                    </a:lnTo>
                    <a:lnTo>
                      <a:pt x="1513" y="1342"/>
                    </a:lnTo>
                    <a:lnTo>
                      <a:pt x="1515" y="1342"/>
                    </a:lnTo>
                    <a:lnTo>
                      <a:pt x="1518" y="1342"/>
                    </a:lnTo>
                    <a:lnTo>
                      <a:pt x="1520" y="1342"/>
                    </a:lnTo>
                    <a:lnTo>
                      <a:pt x="1522" y="1342"/>
                    </a:lnTo>
                    <a:lnTo>
                      <a:pt x="1524" y="1342"/>
                    </a:lnTo>
                    <a:lnTo>
                      <a:pt x="1526" y="1342"/>
                    </a:lnTo>
                    <a:lnTo>
                      <a:pt x="1528" y="1342"/>
                    </a:lnTo>
                    <a:lnTo>
                      <a:pt x="1530" y="1342"/>
                    </a:lnTo>
                    <a:lnTo>
                      <a:pt x="1533" y="1342"/>
                    </a:lnTo>
                    <a:lnTo>
                      <a:pt x="1535" y="1342"/>
                    </a:lnTo>
                    <a:lnTo>
                      <a:pt x="1537" y="1342"/>
                    </a:lnTo>
                    <a:lnTo>
                      <a:pt x="1539" y="1342"/>
                    </a:lnTo>
                    <a:lnTo>
                      <a:pt x="1541" y="1342"/>
                    </a:lnTo>
                    <a:lnTo>
                      <a:pt x="1543" y="1342"/>
                    </a:lnTo>
                    <a:lnTo>
                      <a:pt x="1546" y="1342"/>
                    </a:lnTo>
                    <a:lnTo>
                      <a:pt x="1548" y="1342"/>
                    </a:lnTo>
                    <a:lnTo>
                      <a:pt x="1550" y="1342"/>
                    </a:lnTo>
                    <a:lnTo>
                      <a:pt x="1552" y="1342"/>
                    </a:lnTo>
                    <a:lnTo>
                      <a:pt x="1554" y="1342"/>
                    </a:lnTo>
                    <a:lnTo>
                      <a:pt x="1556" y="1342"/>
                    </a:lnTo>
                    <a:lnTo>
                      <a:pt x="1558" y="1342"/>
                    </a:lnTo>
                    <a:lnTo>
                      <a:pt x="1561" y="1342"/>
                    </a:lnTo>
                    <a:lnTo>
                      <a:pt x="1563" y="1343"/>
                    </a:lnTo>
                    <a:lnTo>
                      <a:pt x="1565" y="1343"/>
                    </a:lnTo>
                    <a:lnTo>
                      <a:pt x="1567" y="1343"/>
                    </a:lnTo>
                    <a:lnTo>
                      <a:pt x="1569" y="1343"/>
                    </a:lnTo>
                    <a:lnTo>
                      <a:pt x="1571" y="1343"/>
                    </a:lnTo>
                    <a:lnTo>
                      <a:pt x="1574" y="1343"/>
                    </a:lnTo>
                    <a:lnTo>
                      <a:pt x="1576" y="1343"/>
                    </a:lnTo>
                    <a:lnTo>
                      <a:pt x="1578" y="1343"/>
                    </a:lnTo>
                    <a:lnTo>
                      <a:pt x="1580" y="1343"/>
                    </a:lnTo>
                    <a:lnTo>
                      <a:pt x="1582" y="1343"/>
                    </a:lnTo>
                    <a:lnTo>
                      <a:pt x="1584" y="1343"/>
                    </a:lnTo>
                    <a:lnTo>
                      <a:pt x="1586" y="1343"/>
                    </a:lnTo>
                    <a:lnTo>
                      <a:pt x="1589" y="1343"/>
                    </a:lnTo>
                    <a:lnTo>
                      <a:pt x="1591" y="1343"/>
                    </a:lnTo>
                    <a:lnTo>
                      <a:pt x="1593" y="1343"/>
                    </a:lnTo>
                    <a:lnTo>
                      <a:pt x="1595" y="1343"/>
                    </a:lnTo>
                    <a:lnTo>
                      <a:pt x="1597" y="1343"/>
                    </a:lnTo>
                    <a:lnTo>
                      <a:pt x="1599" y="1343"/>
                    </a:lnTo>
                    <a:lnTo>
                      <a:pt x="1601" y="1343"/>
                    </a:lnTo>
                    <a:lnTo>
                      <a:pt x="1604" y="1343"/>
                    </a:lnTo>
                    <a:lnTo>
                      <a:pt x="1606" y="1343"/>
                    </a:lnTo>
                    <a:lnTo>
                      <a:pt x="1608" y="1343"/>
                    </a:lnTo>
                    <a:lnTo>
                      <a:pt x="1610" y="1343"/>
                    </a:lnTo>
                    <a:lnTo>
                      <a:pt x="1612" y="1343"/>
                    </a:lnTo>
                    <a:lnTo>
                      <a:pt x="1614" y="1343"/>
                    </a:lnTo>
                    <a:lnTo>
                      <a:pt x="1617" y="1343"/>
                    </a:lnTo>
                    <a:lnTo>
                      <a:pt x="1619" y="1343"/>
                    </a:lnTo>
                    <a:lnTo>
                      <a:pt x="1621" y="1343"/>
                    </a:lnTo>
                    <a:lnTo>
                      <a:pt x="1623" y="1343"/>
                    </a:lnTo>
                    <a:lnTo>
                      <a:pt x="1625" y="1343"/>
                    </a:lnTo>
                    <a:lnTo>
                      <a:pt x="1627" y="1343"/>
                    </a:lnTo>
                    <a:lnTo>
                      <a:pt x="1629" y="1343"/>
                    </a:lnTo>
                    <a:lnTo>
                      <a:pt x="1632" y="1343"/>
                    </a:lnTo>
                    <a:lnTo>
                      <a:pt x="1634" y="1343"/>
                    </a:lnTo>
                    <a:lnTo>
                      <a:pt x="1636" y="1343"/>
                    </a:lnTo>
                    <a:lnTo>
                      <a:pt x="1638" y="1343"/>
                    </a:lnTo>
                    <a:lnTo>
                      <a:pt x="1640" y="1343"/>
                    </a:lnTo>
                    <a:lnTo>
                      <a:pt x="1642" y="1343"/>
                    </a:lnTo>
                    <a:lnTo>
                      <a:pt x="1644" y="1343"/>
                    </a:lnTo>
                    <a:lnTo>
                      <a:pt x="1647" y="1343"/>
                    </a:lnTo>
                    <a:lnTo>
                      <a:pt x="1649" y="1343"/>
                    </a:lnTo>
                    <a:lnTo>
                      <a:pt x="1651" y="1343"/>
                    </a:lnTo>
                    <a:lnTo>
                      <a:pt x="1653" y="1343"/>
                    </a:lnTo>
                    <a:lnTo>
                      <a:pt x="1655" y="1343"/>
                    </a:lnTo>
                    <a:lnTo>
                      <a:pt x="1657" y="1343"/>
                    </a:lnTo>
                    <a:lnTo>
                      <a:pt x="1660" y="1343"/>
                    </a:lnTo>
                    <a:lnTo>
                      <a:pt x="1662" y="1343"/>
                    </a:lnTo>
                    <a:lnTo>
                      <a:pt x="1664" y="1343"/>
                    </a:lnTo>
                    <a:lnTo>
                      <a:pt x="1666" y="1343"/>
                    </a:lnTo>
                    <a:lnTo>
                      <a:pt x="1668" y="1343"/>
                    </a:lnTo>
                    <a:lnTo>
                      <a:pt x="1670" y="1343"/>
                    </a:lnTo>
                    <a:lnTo>
                      <a:pt x="1672" y="1343"/>
                    </a:lnTo>
                    <a:lnTo>
                      <a:pt x="1675" y="1343"/>
                    </a:lnTo>
                    <a:lnTo>
                      <a:pt x="1677" y="1343"/>
                    </a:lnTo>
                    <a:lnTo>
                      <a:pt x="1679" y="1343"/>
                    </a:lnTo>
                    <a:lnTo>
                      <a:pt x="1681" y="1343"/>
                    </a:lnTo>
                    <a:lnTo>
                      <a:pt x="1683" y="1343"/>
                    </a:lnTo>
                    <a:lnTo>
                      <a:pt x="1685" y="1343"/>
                    </a:lnTo>
                    <a:lnTo>
                      <a:pt x="1687" y="1343"/>
                    </a:lnTo>
                    <a:lnTo>
                      <a:pt x="1690" y="1344"/>
                    </a:lnTo>
                    <a:lnTo>
                      <a:pt x="1692" y="1343"/>
                    </a:lnTo>
                    <a:lnTo>
                      <a:pt x="1694" y="1344"/>
                    </a:lnTo>
                    <a:lnTo>
                      <a:pt x="1696" y="1343"/>
                    </a:lnTo>
                    <a:lnTo>
                      <a:pt x="1698" y="1343"/>
                    </a:lnTo>
                    <a:lnTo>
                      <a:pt x="1700" y="1343"/>
                    </a:lnTo>
                    <a:lnTo>
                      <a:pt x="1703" y="1343"/>
                    </a:lnTo>
                    <a:lnTo>
                      <a:pt x="1705" y="1344"/>
                    </a:lnTo>
                    <a:lnTo>
                      <a:pt x="1707" y="1344"/>
                    </a:lnTo>
                    <a:lnTo>
                      <a:pt x="1709" y="1344"/>
                    </a:lnTo>
                    <a:lnTo>
                      <a:pt x="1711" y="1344"/>
                    </a:lnTo>
                    <a:lnTo>
                      <a:pt x="1713" y="1343"/>
                    </a:lnTo>
                    <a:lnTo>
                      <a:pt x="1715" y="1343"/>
                    </a:lnTo>
                    <a:lnTo>
                      <a:pt x="1718" y="1343"/>
                    </a:lnTo>
                    <a:lnTo>
                      <a:pt x="1720" y="1343"/>
                    </a:lnTo>
                    <a:lnTo>
                      <a:pt x="1722" y="1343"/>
                    </a:lnTo>
                    <a:lnTo>
                      <a:pt x="1724" y="1343"/>
                    </a:lnTo>
                    <a:lnTo>
                      <a:pt x="1726" y="1344"/>
                    </a:lnTo>
                    <a:lnTo>
                      <a:pt x="1728" y="1344"/>
                    </a:lnTo>
                    <a:lnTo>
                      <a:pt x="1730" y="1343"/>
                    </a:lnTo>
                    <a:lnTo>
                      <a:pt x="1733" y="1344"/>
                    </a:lnTo>
                    <a:lnTo>
                      <a:pt x="1735" y="1344"/>
                    </a:lnTo>
                    <a:lnTo>
                      <a:pt x="1737" y="1344"/>
                    </a:lnTo>
                    <a:lnTo>
                      <a:pt x="1739" y="1344"/>
                    </a:lnTo>
                    <a:lnTo>
                      <a:pt x="1741" y="1344"/>
                    </a:lnTo>
                    <a:lnTo>
                      <a:pt x="1743" y="1344"/>
                    </a:lnTo>
                    <a:lnTo>
                      <a:pt x="1746" y="1343"/>
                    </a:lnTo>
                    <a:lnTo>
                      <a:pt x="1748" y="1344"/>
                    </a:lnTo>
                    <a:lnTo>
                      <a:pt x="1750" y="1344"/>
                    </a:lnTo>
                    <a:lnTo>
                      <a:pt x="1752" y="1344"/>
                    </a:lnTo>
                    <a:lnTo>
                      <a:pt x="1754" y="1343"/>
                    </a:lnTo>
                    <a:lnTo>
                      <a:pt x="1756" y="1343"/>
                    </a:lnTo>
                    <a:lnTo>
                      <a:pt x="1758" y="1343"/>
                    </a:lnTo>
                    <a:lnTo>
                      <a:pt x="1761" y="1343"/>
                    </a:lnTo>
                    <a:lnTo>
                      <a:pt x="1763" y="1344"/>
                    </a:lnTo>
                    <a:lnTo>
                      <a:pt x="1765" y="1344"/>
                    </a:lnTo>
                    <a:lnTo>
                      <a:pt x="1767" y="1344"/>
                    </a:lnTo>
                    <a:lnTo>
                      <a:pt x="1769" y="1344"/>
                    </a:lnTo>
                    <a:lnTo>
                      <a:pt x="1771" y="1343"/>
                    </a:lnTo>
                    <a:lnTo>
                      <a:pt x="1773" y="1344"/>
                    </a:lnTo>
                    <a:lnTo>
                      <a:pt x="1776" y="1344"/>
                    </a:lnTo>
                    <a:lnTo>
                      <a:pt x="1778" y="1344"/>
                    </a:lnTo>
                    <a:lnTo>
                      <a:pt x="1780" y="1344"/>
                    </a:lnTo>
                    <a:lnTo>
                      <a:pt x="1782" y="1344"/>
                    </a:lnTo>
                    <a:lnTo>
                      <a:pt x="1784" y="1344"/>
                    </a:lnTo>
                    <a:lnTo>
                      <a:pt x="1786" y="1343"/>
                    </a:lnTo>
                    <a:lnTo>
                      <a:pt x="1789" y="1343"/>
                    </a:lnTo>
                    <a:lnTo>
                      <a:pt x="1791" y="1344"/>
                    </a:lnTo>
                    <a:lnTo>
                      <a:pt x="1793" y="1344"/>
                    </a:lnTo>
                    <a:lnTo>
                      <a:pt x="1795" y="1344"/>
                    </a:lnTo>
                    <a:lnTo>
                      <a:pt x="1797" y="1344"/>
                    </a:lnTo>
                    <a:lnTo>
                      <a:pt x="1799" y="1343"/>
                    </a:lnTo>
                    <a:lnTo>
                      <a:pt x="1801" y="1343"/>
                    </a:lnTo>
                    <a:lnTo>
                      <a:pt x="1804" y="1344"/>
                    </a:lnTo>
                    <a:lnTo>
                      <a:pt x="1806" y="1344"/>
                    </a:lnTo>
                    <a:lnTo>
                      <a:pt x="1808" y="1344"/>
                    </a:lnTo>
                    <a:lnTo>
                      <a:pt x="1810" y="1344"/>
                    </a:lnTo>
                    <a:lnTo>
                      <a:pt x="1812" y="1343"/>
                    </a:lnTo>
                    <a:lnTo>
                      <a:pt x="1814" y="1344"/>
                    </a:lnTo>
                    <a:lnTo>
                      <a:pt x="1816" y="1344"/>
                    </a:lnTo>
                    <a:lnTo>
                      <a:pt x="1819" y="1344"/>
                    </a:lnTo>
                    <a:lnTo>
                      <a:pt x="1821" y="1344"/>
                    </a:lnTo>
                    <a:lnTo>
                      <a:pt x="1823" y="1344"/>
                    </a:lnTo>
                    <a:lnTo>
                      <a:pt x="1825" y="1344"/>
                    </a:lnTo>
                    <a:lnTo>
                      <a:pt x="1827" y="1344"/>
                    </a:lnTo>
                    <a:lnTo>
                      <a:pt x="1829" y="1344"/>
                    </a:lnTo>
                    <a:lnTo>
                      <a:pt x="1832" y="1344"/>
                    </a:lnTo>
                    <a:lnTo>
                      <a:pt x="1834" y="1344"/>
                    </a:lnTo>
                    <a:lnTo>
                      <a:pt x="1836" y="1344"/>
                    </a:lnTo>
                    <a:lnTo>
                      <a:pt x="1838" y="1344"/>
                    </a:lnTo>
                    <a:lnTo>
                      <a:pt x="1840" y="1344"/>
                    </a:lnTo>
                    <a:lnTo>
                      <a:pt x="1842" y="1344"/>
                    </a:lnTo>
                    <a:lnTo>
                      <a:pt x="1844" y="1344"/>
                    </a:lnTo>
                    <a:lnTo>
                      <a:pt x="1847" y="1344"/>
                    </a:lnTo>
                    <a:lnTo>
                      <a:pt x="1849" y="1344"/>
                    </a:lnTo>
                    <a:lnTo>
                      <a:pt x="1851" y="1344"/>
                    </a:lnTo>
                    <a:lnTo>
                      <a:pt x="1853" y="1344"/>
                    </a:lnTo>
                    <a:lnTo>
                      <a:pt x="1855" y="1344"/>
                    </a:lnTo>
                    <a:lnTo>
                      <a:pt x="1857" y="1343"/>
                    </a:lnTo>
                    <a:lnTo>
                      <a:pt x="1859" y="1344"/>
                    </a:lnTo>
                    <a:lnTo>
                      <a:pt x="1862" y="1344"/>
                    </a:lnTo>
                    <a:lnTo>
                      <a:pt x="1864" y="1344"/>
                    </a:lnTo>
                    <a:lnTo>
                      <a:pt x="1866" y="1344"/>
                    </a:lnTo>
                    <a:lnTo>
                      <a:pt x="1868" y="1344"/>
                    </a:lnTo>
                    <a:lnTo>
                      <a:pt x="1870" y="1344"/>
                    </a:lnTo>
                    <a:lnTo>
                      <a:pt x="1872" y="1344"/>
                    </a:lnTo>
                    <a:lnTo>
                      <a:pt x="1875" y="1344"/>
                    </a:lnTo>
                    <a:lnTo>
                      <a:pt x="1877" y="1344"/>
                    </a:lnTo>
                    <a:lnTo>
                      <a:pt x="1879" y="1344"/>
                    </a:lnTo>
                    <a:lnTo>
                      <a:pt x="1881" y="1344"/>
                    </a:lnTo>
                    <a:lnTo>
                      <a:pt x="1883" y="1344"/>
                    </a:lnTo>
                    <a:lnTo>
                      <a:pt x="1885" y="1344"/>
                    </a:lnTo>
                    <a:lnTo>
                      <a:pt x="1887" y="1344"/>
                    </a:lnTo>
                    <a:lnTo>
                      <a:pt x="1890" y="1344"/>
                    </a:lnTo>
                    <a:lnTo>
                      <a:pt x="1892" y="1344"/>
                    </a:lnTo>
                    <a:lnTo>
                      <a:pt x="1894" y="1344"/>
                    </a:lnTo>
                    <a:lnTo>
                      <a:pt x="1896" y="1344"/>
                    </a:lnTo>
                    <a:lnTo>
                      <a:pt x="1898" y="1344"/>
                    </a:lnTo>
                    <a:lnTo>
                      <a:pt x="1900" y="1344"/>
                    </a:lnTo>
                    <a:lnTo>
                      <a:pt x="1902" y="1344"/>
                    </a:lnTo>
                    <a:lnTo>
                      <a:pt x="1905" y="1344"/>
                    </a:lnTo>
                    <a:lnTo>
                      <a:pt x="1907" y="1344"/>
                    </a:lnTo>
                    <a:lnTo>
                      <a:pt x="1909" y="1344"/>
                    </a:lnTo>
                    <a:lnTo>
                      <a:pt x="1911" y="1344"/>
                    </a:lnTo>
                    <a:lnTo>
                      <a:pt x="1913" y="1344"/>
                    </a:lnTo>
                    <a:lnTo>
                      <a:pt x="1915" y="1344"/>
                    </a:lnTo>
                    <a:lnTo>
                      <a:pt x="1918" y="1344"/>
                    </a:lnTo>
                    <a:lnTo>
                      <a:pt x="1920" y="1344"/>
                    </a:lnTo>
                    <a:lnTo>
                      <a:pt x="1922" y="1344"/>
                    </a:lnTo>
                    <a:lnTo>
                      <a:pt x="1924" y="1344"/>
                    </a:lnTo>
                    <a:lnTo>
                      <a:pt x="1926" y="1344"/>
                    </a:lnTo>
                    <a:lnTo>
                      <a:pt x="1928" y="1344"/>
                    </a:lnTo>
                    <a:lnTo>
                      <a:pt x="1930" y="1344"/>
                    </a:lnTo>
                    <a:lnTo>
                      <a:pt x="1933" y="1344"/>
                    </a:lnTo>
                    <a:lnTo>
                      <a:pt x="1935" y="1344"/>
                    </a:lnTo>
                    <a:lnTo>
                      <a:pt x="1937" y="1344"/>
                    </a:lnTo>
                    <a:lnTo>
                      <a:pt x="1939" y="1344"/>
                    </a:lnTo>
                    <a:lnTo>
                      <a:pt x="1941" y="1344"/>
                    </a:lnTo>
                    <a:lnTo>
                      <a:pt x="1943" y="1344"/>
                    </a:lnTo>
                    <a:lnTo>
                      <a:pt x="1946" y="1344"/>
                    </a:lnTo>
                    <a:lnTo>
                      <a:pt x="1948" y="1344"/>
                    </a:lnTo>
                    <a:lnTo>
                      <a:pt x="1950" y="1344"/>
                    </a:lnTo>
                    <a:lnTo>
                      <a:pt x="1952" y="1344"/>
                    </a:lnTo>
                    <a:lnTo>
                      <a:pt x="1954" y="1344"/>
                    </a:lnTo>
                    <a:lnTo>
                      <a:pt x="1956" y="1344"/>
                    </a:lnTo>
                    <a:lnTo>
                      <a:pt x="1958" y="1344"/>
                    </a:lnTo>
                    <a:lnTo>
                      <a:pt x="1961" y="1344"/>
                    </a:lnTo>
                    <a:lnTo>
                      <a:pt x="1963" y="1344"/>
                    </a:lnTo>
                    <a:lnTo>
                      <a:pt x="1965" y="1344"/>
                    </a:lnTo>
                    <a:lnTo>
                      <a:pt x="1967" y="1344"/>
                    </a:lnTo>
                    <a:lnTo>
                      <a:pt x="1969" y="1344"/>
                    </a:lnTo>
                    <a:lnTo>
                      <a:pt x="1971" y="1344"/>
                    </a:lnTo>
                    <a:lnTo>
                      <a:pt x="1973" y="1344"/>
                    </a:lnTo>
                    <a:lnTo>
                      <a:pt x="1976" y="1344"/>
                    </a:lnTo>
                    <a:lnTo>
                      <a:pt x="1978" y="1344"/>
                    </a:lnTo>
                    <a:lnTo>
                      <a:pt x="1980" y="1344"/>
                    </a:lnTo>
                    <a:lnTo>
                      <a:pt x="1982" y="1344"/>
                    </a:lnTo>
                    <a:lnTo>
                      <a:pt x="1984" y="1344"/>
                    </a:lnTo>
                    <a:lnTo>
                      <a:pt x="1986" y="1344"/>
                    </a:lnTo>
                    <a:lnTo>
                      <a:pt x="1989" y="1344"/>
                    </a:lnTo>
                    <a:lnTo>
                      <a:pt x="1991" y="1344"/>
                    </a:lnTo>
                    <a:lnTo>
                      <a:pt x="1993" y="1344"/>
                    </a:lnTo>
                    <a:lnTo>
                      <a:pt x="1995" y="1344"/>
                    </a:lnTo>
                    <a:lnTo>
                      <a:pt x="1997" y="1344"/>
                    </a:lnTo>
                    <a:lnTo>
                      <a:pt x="1999" y="1344"/>
                    </a:lnTo>
                    <a:lnTo>
                      <a:pt x="2001" y="1344"/>
                    </a:lnTo>
                    <a:lnTo>
                      <a:pt x="2004" y="1344"/>
                    </a:lnTo>
                    <a:lnTo>
                      <a:pt x="2006" y="1344"/>
                    </a:lnTo>
                    <a:lnTo>
                      <a:pt x="2008" y="1344"/>
                    </a:lnTo>
                    <a:lnTo>
                      <a:pt x="2010" y="1344"/>
                    </a:lnTo>
                    <a:lnTo>
                      <a:pt x="2012" y="1344"/>
                    </a:lnTo>
                    <a:lnTo>
                      <a:pt x="2014" y="1344"/>
                    </a:lnTo>
                    <a:lnTo>
                      <a:pt x="2016" y="1344"/>
                    </a:lnTo>
                    <a:lnTo>
                      <a:pt x="2019" y="1344"/>
                    </a:lnTo>
                    <a:lnTo>
                      <a:pt x="2021" y="1344"/>
                    </a:lnTo>
                    <a:lnTo>
                      <a:pt x="2023" y="1344"/>
                    </a:lnTo>
                    <a:lnTo>
                      <a:pt x="2025" y="1344"/>
                    </a:lnTo>
                    <a:lnTo>
                      <a:pt x="2027" y="1344"/>
                    </a:lnTo>
                    <a:lnTo>
                      <a:pt x="2029" y="1344"/>
                    </a:lnTo>
                    <a:lnTo>
                      <a:pt x="2032" y="1344"/>
                    </a:lnTo>
                    <a:lnTo>
                      <a:pt x="2034" y="1344"/>
                    </a:lnTo>
                    <a:lnTo>
                      <a:pt x="2036" y="1344"/>
                    </a:lnTo>
                    <a:lnTo>
                      <a:pt x="2038" y="1344"/>
                    </a:lnTo>
                    <a:lnTo>
                      <a:pt x="2040" y="1344"/>
                    </a:lnTo>
                    <a:lnTo>
                      <a:pt x="2042" y="1344"/>
                    </a:lnTo>
                    <a:lnTo>
                      <a:pt x="2044" y="1344"/>
                    </a:lnTo>
                    <a:lnTo>
                      <a:pt x="2047" y="1344"/>
                    </a:lnTo>
                    <a:lnTo>
                      <a:pt x="2049" y="1344"/>
                    </a:lnTo>
                    <a:lnTo>
                      <a:pt x="2051" y="1344"/>
                    </a:lnTo>
                    <a:lnTo>
                      <a:pt x="2053" y="1344"/>
                    </a:lnTo>
                    <a:lnTo>
                      <a:pt x="2055" y="1344"/>
                    </a:lnTo>
                    <a:lnTo>
                      <a:pt x="2057" y="1344"/>
                    </a:lnTo>
                    <a:lnTo>
                      <a:pt x="2059" y="1344"/>
                    </a:lnTo>
                    <a:lnTo>
                      <a:pt x="2062" y="1344"/>
                    </a:lnTo>
                    <a:lnTo>
                      <a:pt x="2064" y="1344"/>
                    </a:lnTo>
                    <a:lnTo>
                      <a:pt x="2066" y="1344"/>
                    </a:lnTo>
                    <a:lnTo>
                      <a:pt x="2068" y="1344"/>
                    </a:lnTo>
                    <a:lnTo>
                      <a:pt x="2070" y="1344"/>
                    </a:lnTo>
                    <a:lnTo>
                      <a:pt x="2072" y="1344"/>
                    </a:lnTo>
                    <a:lnTo>
                      <a:pt x="2075" y="1344"/>
                    </a:lnTo>
                    <a:lnTo>
                      <a:pt x="2077" y="1344"/>
                    </a:lnTo>
                    <a:lnTo>
                      <a:pt x="2079" y="1344"/>
                    </a:lnTo>
                    <a:lnTo>
                      <a:pt x="2081" y="1344"/>
                    </a:lnTo>
                    <a:lnTo>
                      <a:pt x="2083" y="1344"/>
                    </a:lnTo>
                    <a:lnTo>
                      <a:pt x="2085" y="1344"/>
                    </a:lnTo>
                    <a:lnTo>
                      <a:pt x="2087" y="1344"/>
                    </a:lnTo>
                    <a:lnTo>
                      <a:pt x="2090" y="1344"/>
                    </a:lnTo>
                    <a:lnTo>
                      <a:pt x="2092" y="1344"/>
                    </a:lnTo>
                    <a:lnTo>
                      <a:pt x="2094" y="1344"/>
                    </a:lnTo>
                    <a:lnTo>
                      <a:pt x="2096" y="1344"/>
                    </a:lnTo>
                    <a:lnTo>
                      <a:pt x="2098" y="1344"/>
                    </a:lnTo>
                    <a:lnTo>
                      <a:pt x="2100" y="1344"/>
                    </a:lnTo>
                    <a:lnTo>
                      <a:pt x="2102" y="1344"/>
                    </a:lnTo>
                    <a:lnTo>
                      <a:pt x="2105" y="1344"/>
                    </a:lnTo>
                    <a:lnTo>
                      <a:pt x="2107" y="1344"/>
                    </a:lnTo>
                    <a:lnTo>
                      <a:pt x="2109" y="1344"/>
                    </a:lnTo>
                    <a:lnTo>
                      <a:pt x="2111" y="1344"/>
                    </a:lnTo>
                    <a:lnTo>
                      <a:pt x="2113" y="1344"/>
                    </a:lnTo>
                    <a:lnTo>
                      <a:pt x="2115" y="1344"/>
                    </a:lnTo>
                    <a:lnTo>
                      <a:pt x="2118" y="1344"/>
                    </a:lnTo>
                    <a:lnTo>
                      <a:pt x="2120" y="1344"/>
                    </a:lnTo>
                    <a:lnTo>
                      <a:pt x="2122" y="1344"/>
                    </a:lnTo>
                    <a:lnTo>
                      <a:pt x="2124" y="1344"/>
                    </a:lnTo>
                    <a:lnTo>
                      <a:pt x="2126" y="1344"/>
                    </a:lnTo>
                    <a:lnTo>
                      <a:pt x="2128" y="1344"/>
                    </a:lnTo>
                    <a:lnTo>
                      <a:pt x="2130" y="1344"/>
                    </a:lnTo>
                    <a:lnTo>
                      <a:pt x="2133" y="1344"/>
                    </a:lnTo>
                    <a:lnTo>
                      <a:pt x="2135" y="1344"/>
                    </a:lnTo>
                    <a:lnTo>
                      <a:pt x="2137" y="1344"/>
                    </a:lnTo>
                    <a:lnTo>
                      <a:pt x="2139" y="1344"/>
                    </a:lnTo>
                    <a:lnTo>
                      <a:pt x="2141" y="1344"/>
                    </a:lnTo>
                    <a:lnTo>
                      <a:pt x="2143" y="1344"/>
                    </a:lnTo>
                    <a:lnTo>
                      <a:pt x="2145" y="1344"/>
                    </a:lnTo>
                    <a:lnTo>
                      <a:pt x="2148" y="1344"/>
                    </a:lnTo>
                    <a:lnTo>
                      <a:pt x="2150" y="1344"/>
                    </a:lnTo>
                    <a:lnTo>
                      <a:pt x="2152" y="1344"/>
                    </a:lnTo>
                    <a:lnTo>
                      <a:pt x="2154" y="1344"/>
                    </a:lnTo>
                    <a:lnTo>
                      <a:pt x="2156" y="1344"/>
                    </a:lnTo>
                    <a:lnTo>
                      <a:pt x="2158" y="1344"/>
                    </a:lnTo>
                    <a:lnTo>
                      <a:pt x="2161" y="1344"/>
                    </a:lnTo>
                    <a:lnTo>
                      <a:pt x="2163" y="1344"/>
                    </a:lnTo>
                    <a:lnTo>
                      <a:pt x="2165" y="1344"/>
                    </a:lnTo>
                    <a:lnTo>
                      <a:pt x="2167" y="1344"/>
                    </a:lnTo>
                    <a:lnTo>
                      <a:pt x="2169" y="1344"/>
                    </a:lnTo>
                    <a:lnTo>
                      <a:pt x="2171" y="1344"/>
                    </a:lnTo>
                    <a:lnTo>
                      <a:pt x="2173" y="1344"/>
                    </a:lnTo>
                    <a:lnTo>
                      <a:pt x="2176" y="1344"/>
                    </a:lnTo>
                    <a:lnTo>
                      <a:pt x="2178" y="1344"/>
                    </a:lnTo>
                    <a:lnTo>
                      <a:pt x="2180" y="1344"/>
                    </a:lnTo>
                    <a:lnTo>
                      <a:pt x="2182" y="1344"/>
                    </a:lnTo>
                    <a:lnTo>
                      <a:pt x="2184" y="1344"/>
                    </a:lnTo>
                    <a:lnTo>
                      <a:pt x="2186" y="1344"/>
                    </a:lnTo>
                    <a:lnTo>
                      <a:pt x="2188" y="1344"/>
                    </a:lnTo>
                    <a:lnTo>
                      <a:pt x="2191" y="1344"/>
                    </a:lnTo>
                    <a:lnTo>
                      <a:pt x="2193" y="1344"/>
                    </a:lnTo>
                    <a:lnTo>
                      <a:pt x="2195" y="1344"/>
                    </a:lnTo>
                    <a:lnTo>
                      <a:pt x="2197" y="1344"/>
                    </a:lnTo>
                    <a:lnTo>
                      <a:pt x="2199" y="1344"/>
                    </a:lnTo>
                    <a:lnTo>
                      <a:pt x="2201" y="1344"/>
                    </a:lnTo>
                    <a:lnTo>
                      <a:pt x="2204" y="1344"/>
                    </a:lnTo>
                    <a:lnTo>
                      <a:pt x="2206" y="1344"/>
                    </a:lnTo>
                    <a:lnTo>
                      <a:pt x="2208" y="1344"/>
                    </a:lnTo>
                    <a:lnTo>
                      <a:pt x="2210" y="1344"/>
                    </a:lnTo>
                    <a:lnTo>
                      <a:pt x="2212" y="1344"/>
                    </a:lnTo>
                    <a:lnTo>
                      <a:pt x="2214" y="1344"/>
                    </a:lnTo>
                    <a:lnTo>
                      <a:pt x="2216" y="1344"/>
                    </a:lnTo>
                    <a:lnTo>
                      <a:pt x="2219" y="1344"/>
                    </a:lnTo>
                    <a:lnTo>
                      <a:pt x="2221" y="1344"/>
                    </a:lnTo>
                    <a:lnTo>
                      <a:pt x="2223" y="1344"/>
                    </a:lnTo>
                    <a:lnTo>
                      <a:pt x="2225" y="1344"/>
                    </a:lnTo>
                    <a:lnTo>
                      <a:pt x="2227" y="1344"/>
                    </a:lnTo>
                    <a:lnTo>
                      <a:pt x="2229" y="1344"/>
                    </a:lnTo>
                    <a:lnTo>
                      <a:pt x="2231" y="1344"/>
                    </a:lnTo>
                    <a:lnTo>
                      <a:pt x="2234" y="1344"/>
                    </a:lnTo>
                    <a:lnTo>
                      <a:pt x="2236" y="1344"/>
                    </a:lnTo>
                    <a:lnTo>
                      <a:pt x="2238" y="1344"/>
                    </a:lnTo>
                    <a:lnTo>
                      <a:pt x="2240" y="1344"/>
                    </a:lnTo>
                    <a:lnTo>
                      <a:pt x="2242" y="1344"/>
                    </a:lnTo>
                    <a:lnTo>
                      <a:pt x="2244" y="1344"/>
                    </a:lnTo>
                    <a:lnTo>
                      <a:pt x="2247" y="1344"/>
                    </a:lnTo>
                    <a:lnTo>
                      <a:pt x="2249" y="1344"/>
                    </a:lnTo>
                    <a:lnTo>
                      <a:pt x="2251" y="1344"/>
                    </a:lnTo>
                    <a:lnTo>
                      <a:pt x="2253" y="1344"/>
                    </a:lnTo>
                    <a:lnTo>
                      <a:pt x="2255" y="1344"/>
                    </a:lnTo>
                    <a:lnTo>
                      <a:pt x="2257" y="1344"/>
                    </a:lnTo>
                    <a:lnTo>
                      <a:pt x="2259" y="1344"/>
                    </a:lnTo>
                    <a:lnTo>
                      <a:pt x="2262" y="1344"/>
                    </a:lnTo>
                    <a:lnTo>
                      <a:pt x="2264" y="1344"/>
                    </a:lnTo>
                    <a:lnTo>
                      <a:pt x="2266" y="1344"/>
                    </a:lnTo>
                    <a:lnTo>
                      <a:pt x="2268" y="1344"/>
                    </a:lnTo>
                    <a:lnTo>
                      <a:pt x="2270" y="1344"/>
                    </a:lnTo>
                    <a:lnTo>
                      <a:pt x="2272" y="1344"/>
                    </a:lnTo>
                    <a:lnTo>
                      <a:pt x="2274" y="1344"/>
                    </a:lnTo>
                    <a:lnTo>
                      <a:pt x="2277" y="1344"/>
                    </a:lnTo>
                    <a:lnTo>
                      <a:pt x="2279" y="1344"/>
                    </a:lnTo>
                    <a:lnTo>
                      <a:pt x="2281" y="1344"/>
                    </a:lnTo>
                    <a:lnTo>
                      <a:pt x="2283" y="1344"/>
                    </a:lnTo>
                    <a:lnTo>
                      <a:pt x="2285" y="1344"/>
                    </a:lnTo>
                    <a:lnTo>
                      <a:pt x="2287" y="1344"/>
                    </a:lnTo>
                    <a:lnTo>
                      <a:pt x="2290" y="1344"/>
                    </a:lnTo>
                    <a:lnTo>
                      <a:pt x="2292" y="1344"/>
                    </a:lnTo>
                    <a:lnTo>
                      <a:pt x="2294" y="1344"/>
                    </a:lnTo>
                    <a:lnTo>
                      <a:pt x="2296" y="1344"/>
                    </a:lnTo>
                    <a:lnTo>
                      <a:pt x="2298" y="1344"/>
                    </a:lnTo>
                    <a:lnTo>
                      <a:pt x="2300" y="1344"/>
                    </a:lnTo>
                    <a:lnTo>
                      <a:pt x="2302" y="1344"/>
                    </a:lnTo>
                    <a:lnTo>
                      <a:pt x="2305" y="1344"/>
                    </a:lnTo>
                    <a:lnTo>
                      <a:pt x="2307" y="1344"/>
                    </a:lnTo>
                    <a:lnTo>
                      <a:pt x="2309" y="1344"/>
                    </a:lnTo>
                    <a:lnTo>
                      <a:pt x="2311" y="1344"/>
                    </a:lnTo>
                    <a:lnTo>
                      <a:pt x="2313" y="1344"/>
                    </a:lnTo>
                    <a:lnTo>
                      <a:pt x="2315" y="1344"/>
                    </a:lnTo>
                    <a:lnTo>
                      <a:pt x="2317" y="1344"/>
                    </a:lnTo>
                    <a:lnTo>
                      <a:pt x="2320" y="1344"/>
                    </a:lnTo>
                    <a:lnTo>
                      <a:pt x="2322" y="1344"/>
                    </a:lnTo>
                    <a:lnTo>
                      <a:pt x="2324" y="1344"/>
                    </a:lnTo>
                    <a:lnTo>
                      <a:pt x="2326" y="1344"/>
                    </a:lnTo>
                    <a:lnTo>
                      <a:pt x="2328" y="1344"/>
                    </a:lnTo>
                    <a:lnTo>
                      <a:pt x="2330" y="1344"/>
                    </a:lnTo>
                    <a:lnTo>
                      <a:pt x="2333" y="1344"/>
                    </a:lnTo>
                    <a:lnTo>
                      <a:pt x="2335" y="1344"/>
                    </a:lnTo>
                    <a:lnTo>
                      <a:pt x="2337" y="1344"/>
                    </a:lnTo>
                    <a:lnTo>
                      <a:pt x="2339" y="1344"/>
                    </a:lnTo>
                    <a:lnTo>
                      <a:pt x="2341" y="1344"/>
                    </a:lnTo>
                    <a:lnTo>
                      <a:pt x="2343" y="1344"/>
                    </a:lnTo>
                    <a:lnTo>
                      <a:pt x="2345" y="1344"/>
                    </a:lnTo>
                    <a:lnTo>
                      <a:pt x="2348" y="1344"/>
                    </a:lnTo>
                    <a:lnTo>
                      <a:pt x="2350" y="1344"/>
                    </a:lnTo>
                    <a:lnTo>
                      <a:pt x="2352" y="1344"/>
                    </a:lnTo>
                    <a:lnTo>
                      <a:pt x="2354" y="1344"/>
                    </a:lnTo>
                    <a:lnTo>
                      <a:pt x="2356" y="1344"/>
                    </a:lnTo>
                    <a:lnTo>
                      <a:pt x="2358" y="1344"/>
                    </a:lnTo>
                    <a:lnTo>
                      <a:pt x="2361" y="1344"/>
                    </a:lnTo>
                    <a:lnTo>
                      <a:pt x="2363" y="1344"/>
                    </a:lnTo>
                    <a:lnTo>
                      <a:pt x="2365" y="1344"/>
                    </a:lnTo>
                    <a:lnTo>
                      <a:pt x="2367" y="1344"/>
                    </a:lnTo>
                    <a:lnTo>
                      <a:pt x="2369" y="1344"/>
                    </a:lnTo>
                    <a:lnTo>
                      <a:pt x="2371" y="1344"/>
                    </a:lnTo>
                    <a:lnTo>
                      <a:pt x="2373" y="1344"/>
                    </a:lnTo>
                    <a:lnTo>
                      <a:pt x="2376" y="1344"/>
                    </a:lnTo>
                    <a:lnTo>
                      <a:pt x="2378" y="1344"/>
                    </a:lnTo>
                    <a:lnTo>
                      <a:pt x="2380" y="1344"/>
                    </a:lnTo>
                    <a:lnTo>
                      <a:pt x="2382" y="1344"/>
                    </a:lnTo>
                    <a:lnTo>
                      <a:pt x="2384" y="1344"/>
                    </a:lnTo>
                    <a:lnTo>
                      <a:pt x="2386" y="1344"/>
                    </a:lnTo>
                    <a:lnTo>
                      <a:pt x="2388" y="1344"/>
                    </a:lnTo>
                    <a:lnTo>
                      <a:pt x="2391" y="1344"/>
                    </a:lnTo>
                    <a:lnTo>
                      <a:pt x="2393" y="1344"/>
                    </a:lnTo>
                    <a:lnTo>
                      <a:pt x="2395" y="1344"/>
                    </a:lnTo>
                    <a:lnTo>
                      <a:pt x="2397" y="1344"/>
                    </a:lnTo>
                    <a:lnTo>
                      <a:pt x="2399" y="1344"/>
                    </a:lnTo>
                    <a:lnTo>
                      <a:pt x="2401" y="1344"/>
                    </a:lnTo>
                    <a:lnTo>
                      <a:pt x="2404" y="1344"/>
                    </a:lnTo>
                    <a:lnTo>
                      <a:pt x="2406" y="1344"/>
                    </a:lnTo>
                    <a:lnTo>
                      <a:pt x="2408" y="1344"/>
                    </a:lnTo>
                    <a:lnTo>
                      <a:pt x="2410" y="1344"/>
                    </a:lnTo>
                    <a:lnTo>
                      <a:pt x="2412" y="1344"/>
                    </a:lnTo>
                    <a:lnTo>
                      <a:pt x="2414" y="1344"/>
                    </a:lnTo>
                    <a:lnTo>
                      <a:pt x="2416" y="1344"/>
                    </a:lnTo>
                    <a:lnTo>
                      <a:pt x="2419" y="1344"/>
                    </a:lnTo>
                    <a:lnTo>
                      <a:pt x="2421" y="1344"/>
                    </a:lnTo>
                    <a:lnTo>
                      <a:pt x="2423" y="1344"/>
                    </a:lnTo>
                    <a:lnTo>
                      <a:pt x="2425" y="1344"/>
                    </a:lnTo>
                    <a:lnTo>
                      <a:pt x="2427" y="1344"/>
                    </a:lnTo>
                    <a:lnTo>
                      <a:pt x="2429" y="1344"/>
                    </a:lnTo>
                    <a:lnTo>
                      <a:pt x="2431" y="1344"/>
                    </a:lnTo>
                    <a:lnTo>
                      <a:pt x="2434" y="1344"/>
                    </a:lnTo>
                    <a:lnTo>
                      <a:pt x="2436" y="1344"/>
                    </a:lnTo>
                    <a:lnTo>
                      <a:pt x="2438" y="1344"/>
                    </a:lnTo>
                    <a:lnTo>
                      <a:pt x="2440" y="1344"/>
                    </a:lnTo>
                    <a:lnTo>
                      <a:pt x="2442" y="1344"/>
                    </a:lnTo>
                    <a:lnTo>
                      <a:pt x="2444" y="1344"/>
                    </a:lnTo>
                    <a:lnTo>
                      <a:pt x="2447" y="1344"/>
                    </a:lnTo>
                    <a:lnTo>
                      <a:pt x="2449" y="1344"/>
                    </a:lnTo>
                    <a:lnTo>
                      <a:pt x="2451" y="1344"/>
                    </a:lnTo>
                    <a:lnTo>
                      <a:pt x="2453" y="1344"/>
                    </a:lnTo>
                    <a:lnTo>
                      <a:pt x="2455" y="1344"/>
                    </a:lnTo>
                    <a:lnTo>
                      <a:pt x="2457" y="1344"/>
                    </a:lnTo>
                    <a:lnTo>
                      <a:pt x="2459" y="1344"/>
                    </a:lnTo>
                    <a:lnTo>
                      <a:pt x="2462" y="1344"/>
                    </a:lnTo>
                    <a:lnTo>
                      <a:pt x="2464" y="1344"/>
                    </a:lnTo>
                    <a:lnTo>
                      <a:pt x="2466" y="1344"/>
                    </a:lnTo>
                    <a:lnTo>
                      <a:pt x="2468" y="1344"/>
                    </a:lnTo>
                    <a:lnTo>
                      <a:pt x="2470" y="1344"/>
                    </a:lnTo>
                    <a:lnTo>
                      <a:pt x="2472" y="1344"/>
                    </a:lnTo>
                    <a:lnTo>
                      <a:pt x="2474" y="1344"/>
                    </a:lnTo>
                    <a:lnTo>
                      <a:pt x="2477" y="1344"/>
                    </a:lnTo>
                    <a:lnTo>
                      <a:pt x="2479" y="1344"/>
                    </a:lnTo>
                    <a:lnTo>
                      <a:pt x="2481" y="1344"/>
                    </a:lnTo>
                    <a:lnTo>
                      <a:pt x="2483" y="1344"/>
                    </a:lnTo>
                    <a:lnTo>
                      <a:pt x="2485" y="1344"/>
                    </a:lnTo>
                    <a:lnTo>
                      <a:pt x="2487" y="1344"/>
                    </a:lnTo>
                    <a:lnTo>
                      <a:pt x="2490" y="1344"/>
                    </a:lnTo>
                    <a:lnTo>
                      <a:pt x="2492" y="1344"/>
                    </a:lnTo>
                    <a:lnTo>
                      <a:pt x="2494" y="1344"/>
                    </a:lnTo>
                    <a:lnTo>
                      <a:pt x="2496" y="1344"/>
                    </a:lnTo>
                    <a:lnTo>
                      <a:pt x="2498" y="1344"/>
                    </a:lnTo>
                    <a:lnTo>
                      <a:pt x="2500" y="1344"/>
                    </a:lnTo>
                    <a:lnTo>
                      <a:pt x="2502" y="1344"/>
                    </a:lnTo>
                    <a:lnTo>
                      <a:pt x="2505" y="1344"/>
                    </a:lnTo>
                    <a:lnTo>
                      <a:pt x="2507" y="1344"/>
                    </a:lnTo>
                    <a:lnTo>
                      <a:pt x="2509" y="1344"/>
                    </a:lnTo>
                    <a:lnTo>
                      <a:pt x="2511" y="1344"/>
                    </a:lnTo>
                    <a:lnTo>
                      <a:pt x="2513" y="1344"/>
                    </a:lnTo>
                    <a:lnTo>
                      <a:pt x="2515" y="1344"/>
                    </a:lnTo>
                    <a:lnTo>
                      <a:pt x="2517" y="1344"/>
                    </a:lnTo>
                    <a:lnTo>
                      <a:pt x="2520" y="1343"/>
                    </a:lnTo>
                    <a:lnTo>
                      <a:pt x="2522" y="1343"/>
                    </a:lnTo>
                    <a:lnTo>
                      <a:pt x="2524" y="1343"/>
                    </a:lnTo>
                    <a:lnTo>
                      <a:pt x="2526" y="1343"/>
                    </a:lnTo>
                    <a:lnTo>
                      <a:pt x="2528" y="1343"/>
                    </a:lnTo>
                    <a:lnTo>
                      <a:pt x="2530" y="1343"/>
                    </a:lnTo>
                    <a:lnTo>
                      <a:pt x="2533" y="1343"/>
                    </a:lnTo>
                    <a:lnTo>
                      <a:pt x="2535" y="1343"/>
                    </a:lnTo>
                    <a:lnTo>
                      <a:pt x="2537" y="1343"/>
                    </a:lnTo>
                    <a:lnTo>
                      <a:pt x="2539" y="1343"/>
                    </a:lnTo>
                    <a:lnTo>
                      <a:pt x="2541" y="1343"/>
                    </a:lnTo>
                    <a:lnTo>
                      <a:pt x="2543" y="1343"/>
                    </a:lnTo>
                    <a:lnTo>
                      <a:pt x="2545" y="1343"/>
                    </a:lnTo>
                    <a:lnTo>
                      <a:pt x="2548" y="1343"/>
                    </a:lnTo>
                    <a:lnTo>
                      <a:pt x="2550" y="1342"/>
                    </a:lnTo>
                    <a:lnTo>
                      <a:pt x="2552" y="1341"/>
                    </a:lnTo>
                    <a:lnTo>
                      <a:pt x="2554" y="1340"/>
                    </a:lnTo>
                    <a:lnTo>
                      <a:pt x="2556" y="1339"/>
                    </a:lnTo>
                    <a:lnTo>
                      <a:pt x="2558" y="1337"/>
                    </a:lnTo>
                    <a:lnTo>
                      <a:pt x="2560" y="1334"/>
                    </a:lnTo>
                    <a:lnTo>
                      <a:pt x="2563" y="1330"/>
                    </a:lnTo>
                    <a:lnTo>
                      <a:pt x="2565" y="1324"/>
                    </a:lnTo>
                    <a:lnTo>
                      <a:pt x="2567" y="1317"/>
                    </a:lnTo>
                    <a:lnTo>
                      <a:pt x="2569" y="1307"/>
                    </a:lnTo>
                    <a:lnTo>
                      <a:pt x="2571" y="1294"/>
                    </a:lnTo>
                    <a:lnTo>
                      <a:pt x="2573" y="1277"/>
                    </a:lnTo>
                    <a:lnTo>
                      <a:pt x="2576" y="1255"/>
                    </a:lnTo>
                    <a:lnTo>
                      <a:pt x="2578" y="1228"/>
                    </a:lnTo>
                    <a:lnTo>
                      <a:pt x="2580" y="1194"/>
                    </a:lnTo>
                    <a:lnTo>
                      <a:pt x="2582" y="1154"/>
                    </a:lnTo>
                    <a:lnTo>
                      <a:pt x="2584" y="1105"/>
                    </a:lnTo>
                    <a:lnTo>
                      <a:pt x="2586" y="1048"/>
                    </a:lnTo>
                    <a:lnTo>
                      <a:pt x="2588" y="983"/>
                    </a:lnTo>
                    <a:lnTo>
                      <a:pt x="2591" y="910"/>
                    </a:lnTo>
                    <a:lnTo>
                      <a:pt x="2593" y="830"/>
                    </a:lnTo>
                    <a:lnTo>
                      <a:pt x="2595" y="744"/>
                    </a:lnTo>
                    <a:lnTo>
                      <a:pt x="2597" y="653"/>
                    </a:lnTo>
                    <a:lnTo>
                      <a:pt x="2599" y="560"/>
                    </a:lnTo>
                    <a:lnTo>
                      <a:pt x="2601" y="467"/>
                    </a:lnTo>
                    <a:lnTo>
                      <a:pt x="2603" y="376"/>
                    </a:lnTo>
                    <a:lnTo>
                      <a:pt x="2606" y="291"/>
                    </a:lnTo>
                    <a:lnTo>
                      <a:pt x="2608" y="214"/>
                    </a:lnTo>
                    <a:lnTo>
                      <a:pt x="2610" y="147"/>
                    </a:lnTo>
                    <a:lnTo>
                      <a:pt x="2612" y="91"/>
                    </a:lnTo>
                    <a:lnTo>
                      <a:pt x="2614" y="48"/>
                    </a:lnTo>
                    <a:lnTo>
                      <a:pt x="2616" y="19"/>
                    </a:lnTo>
                    <a:lnTo>
                      <a:pt x="2619" y="3"/>
                    </a:lnTo>
                    <a:lnTo>
                      <a:pt x="2621" y="0"/>
                    </a:lnTo>
                    <a:lnTo>
                      <a:pt x="2623" y="9"/>
                    </a:lnTo>
                    <a:lnTo>
                      <a:pt x="2625" y="31"/>
                    </a:lnTo>
                    <a:lnTo>
                      <a:pt x="2627" y="63"/>
                    </a:lnTo>
                    <a:lnTo>
                      <a:pt x="2629" y="104"/>
                    </a:lnTo>
                    <a:lnTo>
                      <a:pt x="2631" y="153"/>
                    </a:lnTo>
                    <a:lnTo>
                      <a:pt x="2634" y="208"/>
                    </a:lnTo>
                    <a:lnTo>
                      <a:pt x="2636" y="268"/>
                    </a:lnTo>
                    <a:lnTo>
                      <a:pt x="2638" y="332"/>
                    </a:lnTo>
                    <a:lnTo>
                      <a:pt x="2640" y="399"/>
                    </a:lnTo>
                    <a:lnTo>
                      <a:pt x="2642" y="466"/>
                    </a:lnTo>
                    <a:lnTo>
                      <a:pt x="2644" y="534"/>
                    </a:lnTo>
                    <a:lnTo>
                      <a:pt x="2646" y="602"/>
                    </a:lnTo>
                    <a:lnTo>
                      <a:pt x="2649" y="667"/>
                    </a:lnTo>
                    <a:lnTo>
                      <a:pt x="2651" y="731"/>
                    </a:lnTo>
                    <a:lnTo>
                      <a:pt x="2653" y="792"/>
                    </a:lnTo>
                    <a:lnTo>
                      <a:pt x="2655" y="849"/>
                    </a:lnTo>
                    <a:lnTo>
                      <a:pt x="2657" y="903"/>
                    </a:lnTo>
                    <a:lnTo>
                      <a:pt x="2659" y="954"/>
                    </a:lnTo>
                    <a:lnTo>
                      <a:pt x="2662" y="1000"/>
                    </a:lnTo>
                    <a:lnTo>
                      <a:pt x="2664" y="1043"/>
                    </a:lnTo>
                    <a:lnTo>
                      <a:pt x="2666" y="1081"/>
                    </a:lnTo>
                    <a:lnTo>
                      <a:pt x="2668" y="1116"/>
                    </a:lnTo>
                    <a:lnTo>
                      <a:pt x="2670" y="1147"/>
                    </a:lnTo>
                    <a:lnTo>
                      <a:pt x="2672" y="1174"/>
                    </a:lnTo>
                    <a:lnTo>
                      <a:pt x="2674" y="1198"/>
                    </a:lnTo>
                    <a:lnTo>
                      <a:pt x="2677" y="1219"/>
                    </a:lnTo>
                    <a:lnTo>
                      <a:pt x="2679" y="1237"/>
                    </a:lnTo>
                    <a:lnTo>
                      <a:pt x="2681" y="1253"/>
                    </a:lnTo>
                    <a:lnTo>
                      <a:pt x="2683" y="1267"/>
                    </a:lnTo>
                    <a:lnTo>
                      <a:pt x="2685" y="1279"/>
                    </a:lnTo>
                    <a:lnTo>
                      <a:pt x="2687" y="1288"/>
                    </a:lnTo>
                    <a:lnTo>
                      <a:pt x="2689" y="1297"/>
                    </a:lnTo>
                    <a:lnTo>
                      <a:pt x="2692" y="1304"/>
                    </a:lnTo>
                    <a:lnTo>
                      <a:pt x="2694" y="1310"/>
                    </a:lnTo>
                    <a:lnTo>
                      <a:pt x="2696" y="1315"/>
                    </a:lnTo>
                    <a:lnTo>
                      <a:pt x="2698" y="1319"/>
                    </a:lnTo>
                    <a:lnTo>
                      <a:pt x="2700" y="1323"/>
                    </a:lnTo>
                    <a:lnTo>
                      <a:pt x="2702" y="1326"/>
                    </a:lnTo>
                    <a:lnTo>
                      <a:pt x="2705" y="1328"/>
                    </a:lnTo>
                    <a:lnTo>
                      <a:pt x="2707" y="1330"/>
                    </a:lnTo>
                    <a:lnTo>
                      <a:pt x="2709" y="1332"/>
                    </a:lnTo>
                    <a:lnTo>
                      <a:pt x="2711" y="1333"/>
                    </a:lnTo>
                    <a:lnTo>
                      <a:pt x="2713" y="1335"/>
                    </a:lnTo>
                    <a:lnTo>
                      <a:pt x="2715" y="1336"/>
                    </a:lnTo>
                    <a:lnTo>
                      <a:pt x="2717" y="1336"/>
                    </a:lnTo>
                    <a:lnTo>
                      <a:pt x="2720" y="1337"/>
                    </a:lnTo>
                    <a:lnTo>
                      <a:pt x="2722" y="1338"/>
                    </a:lnTo>
                    <a:lnTo>
                      <a:pt x="2724" y="1338"/>
                    </a:lnTo>
                    <a:lnTo>
                      <a:pt x="2726" y="1339"/>
                    </a:lnTo>
                    <a:lnTo>
                      <a:pt x="2728" y="1339"/>
                    </a:lnTo>
                    <a:lnTo>
                      <a:pt x="2730" y="1340"/>
                    </a:lnTo>
                    <a:lnTo>
                      <a:pt x="2733" y="1340"/>
                    </a:lnTo>
                    <a:lnTo>
                      <a:pt x="2735" y="1340"/>
                    </a:lnTo>
                    <a:lnTo>
                      <a:pt x="2737" y="1340"/>
                    </a:lnTo>
                    <a:lnTo>
                      <a:pt x="2739" y="1341"/>
                    </a:lnTo>
                    <a:lnTo>
                      <a:pt x="2741" y="1341"/>
                    </a:lnTo>
                    <a:lnTo>
                      <a:pt x="2743" y="1341"/>
                    </a:lnTo>
                    <a:lnTo>
                      <a:pt x="2745" y="1341"/>
                    </a:lnTo>
                    <a:lnTo>
                      <a:pt x="2748" y="1341"/>
                    </a:lnTo>
                    <a:lnTo>
                      <a:pt x="2750" y="1341"/>
                    </a:lnTo>
                    <a:lnTo>
                      <a:pt x="2752" y="1341"/>
                    </a:lnTo>
                    <a:lnTo>
                      <a:pt x="2754" y="1341"/>
                    </a:lnTo>
                    <a:lnTo>
                      <a:pt x="2756" y="1342"/>
                    </a:lnTo>
                    <a:lnTo>
                      <a:pt x="2758" y="1342"/>
                    </a:lnTo>
                    <a:lnTo>
                      <a:pt x="2760" y="1342"/>
                    </a:lnTo>
                    <a:lnTo>
                      <a:pt x="2763" y="1342"/>
                    </a:lnTo>
                    <a:lnTo>
                      <a:pt x="2765" y="1342"/>
                    </a:lnTo>
                    <a:lnTo>
                      <a:pt x="2767" y="1342"/>
                    </a:lnTo>
                    <a:lnTo>
                      <a:pt x="2769" y="1342"/>
                    </a:lnTo>
                    <a:lnTo>
                      <a:pt x="2771" y="1342"/>
                    </a:lnTo>
                    <a:lnTo>
                      <a:pt x="2773" y="1342"/>
                    </a:lnTo>
                    <a:lnTo>
                      <a:pt x="2776" y="1342"/>
                    </a:lnTo>
                    <a:lnTo>
                      <a:pt x="2778" y="1342"/>
                    </a:lnTo>
                    <a:lnTo>
                      <a:pt x="2780" y="1342"/>
                    </a:lnTo>
                    <a:lnTo>
                      <a:pt x="2782" y="1342"/>
                    </a:lnTo>
                    <a:lnTo>
                      <a:pt x="2784" y="1342"/>
                    </a:lnTo>
                    <a:lnTo>
                      <a:pt x="2786" y="1342"/>
                    </a:lnTo>
                    <a:lnTo>
                      <a:pt x="2788" y="1342"/>
                    </a:lnTo>
                    <a:lnTo>
                      <a:pt x="2791" y="1342"/>
                    </a:lnTo>
                    <a:lnTo>
                      <a:pt x="2793" y="1342"/>
                    </a:lnTo>
                    <a:lnTo>
                      <a:pt x="2795" y="1342"/>
                    </a:lnTo>
                    <a:lnTo>
                      <a:pt x="2797" y="1342"/>
                    </a:lnTo>
                    <a:lnTo>
                      <a:pt x="2799" y="1343"/>
                    </a:lnTo>
                    <a:lnTo>
                      <a:pt x="2801" y="1343"/>
                    </a:lnTo>
                    <a:lnTo>
                      <a:pt x="2803" y="1343"/>
                    </a:lnTo>
                    <a:lnTo>
                      <a:pt x="2806" y="1343"/>
                    </a:lnTo>
                    <a:lnTo>
                      <a:pt x="2808" y="1343"/>
                    </a:lnTo>
                    <a:lnTo>
                      <a:pt x="2810" y="1343"/>
                    </a:lnTo>
                    <a:lnTo>
                      <a:pt x="2812" y="1343"/>
                    </a:lnTo>
                    <a:lnTo>
                      <a:pt x="2814" y="1343"/>
                    </a:lnTo>
                    <a:lnTo>
                      <a:pt x="2816" y="1343"/>
                    </a:lnTo>
                    <a:lnTo>
                      <a:pt x="2819" y="1343"/>
                    </a:lnTo>
                    <a:lnTo>
                      <a:pt x="2821" y="1343"/>
                    </a:lnTo>
                    <a:lnTo>
                      <a:pt x="2823" y="1343"/>
                    </a:lnTo>
                    <a:lnTo>
                      <a:pt x="2825" y="1343"/>
                    </a:lnTo>
                    <a:lnTo>
                      <a:pt x="2827" y="1343"/>
                    </a:lnTo>
                    <a:lnTo>
                      <a:pt x="2829" y="1343"/>
                    </a:lnTo>
                    <a:lnTo>
                      <a:pt x="2831" y="1343"/>
                    </a:lnTo>
                    <a:lnTo>
                      <a:pt x="2834" y="1343"/>
                    </a:lnTo>
                    <a:lnTo>
                      <a:pt x="2836" y="1343"/>
                    </a:lnTo>
                    <a:lnTo>
                      <a:pt x="2838" y="1343"/>
                    </a:lnTo>
                    <a:lnTo>
                      <a:pt x="2840" y="1343"/>
                    </a:lnTo>
                    <a:lnTo>
                      <a:pt x="2842" y="1343"/>
                    </a:lnTo>
                    <a:lnTo>
                      <a:pt x="2844" y="1343"/>
                    </a:lnTo>
                    <a:lnTo>
                      <a:pt x="2846" y="1343"/>
                    </a:lnTo>
                    <a:lnTo>
                      <a:pt x="2849" y="1343"/>
                    </a:lnTo>
                    <a:lnTo>
                      <a:pt x="2851" y="1343"/>
                    </a:lnTo>
                    <a:lnTo>
                      <a:pt x="2853" y="1343"/>
                    </a:lnTo>
                    <a:lnTo>
                      <a:pt x="2855" y="1343"/>
                    </a:lnTo>
                    <a:lnTo>
                      <a:pt x="2857" y="1343"/>
                    </a:lnTo>
                    <a:lnTo>
                      <a:pt x="2859" y="1343"/>
                    </a:lnTo>
                    <a:lnTo>
                      <a:pt x="2862" y="1343"/>
                    </a:lnTo>
                    <a:lnTo>
                      <a:pt x="2864" y="1343"/>
                    </a:lnTo>
                    <a:lnTo>
                      <a:pt x="2866" y="1343"/>
                    </a:lnTo>
                    <a:lnTo>
                      <a:pt x="2868" y="1343"/>
                    </a:lnTo>
                    <a:lnTo>
                      <a:pt x="2870" y="1343"/>
                    </a:lnTo>
                    <a:lnTo>
                      <a:pt x="2872" y="1343"/>
                    </a:lnTo>
                    <a:lnTo>
                      <a:pt x="2874" y="1343"/>
                    </a:lnTo>
                    <a:lnTo>
                      <a:pt x="2877" y="1343"/>
                    </a:lnTo>
                    <a:lnTo>
                      <a:pt x="2879" y="1343"/>
                    </a:lnTo>
                    <a:lnTo>
                      <a:pt x="2881" y="1343"/>
                    </a:lnTo>
                    <a:lnTo>
                      <a:pt x="2883" y="1343"/>
                    </a:lnTo>
                    <a:lnTo>
                      <a:pt x="2885" y="1343"/>
                    </a:lnTo>
                    <a:lnTo>
                      <a:pt x="2887" y="1343"/>
                    </a:lnTo>
                    <a:lnTo>
                      <a:pt x="2889" y="1343"/>
                    </a:lnTo>
                    <a:lnTo>
                      <a:pt x="2892" y="1343"/>
                    </a:lnTo>
                    <a:lnTo>
                      <a:pt x="2894" y="1343"/>
                    </a:lnTo>
                    <a:lnTo>
                      <a:pt x="2896" y="1343"/>
                    </a:lnTo>
                    <a:lnTo>
                      <a:pt x="2898" y="1343"/>
                    </a:lnTo>
                    <a:lnTo>
                      <a:pt x="2900" y="1343"/>
                    </a:lnTo>
                    <a:lnTo>
                      <a:pt x="2902" y="1343"/>
                    </a:lnTo>
                    <a:lnTo>
                      <a:pt x="2905" y="1343"/>
                    </a:lnTo>
                    <a:lnTo>
                      <a:pt x="2907" y="1343"/>
                    </a:lnTo>
                    <a:lnTo>
                      <a:pt x="2909" y="1343"/>
                    </a:lnTo>
                    <a:lnTo>
                      <a:pt x="2911" y="1343"/>
                    </a:lnTo>
                    <a:lnTo>
                      <a:pt x="2913" y="1343"/>
                    </a:lnTo>
                    <a:lnTo>
                      <a:pt x="2915" y="1343"/>
                    </a:lnTo>
                    <a:lnTo>
                      <a:pt x="2917" y="1343"/>
                    </a:lnTo>
                    <a:lnTo>
                      <a:pt x="2920" y="1343"/>
                    </a:lnTo>
                    <a:lnTo>
                      <a:pt x="2922" y="1343"/>
                    </a:lnTo>
                    <a:lnTo>
                      <a:pt x="2924" y="1343"/>
                    </a:lnTo>
                    <a:lnTo>
                      <a:pt x="2926" y="1343"/>
                    </a:lnTo>
                    <a:lnTo>
                      <a:pt x="2928" y="1343"/>
                    </a:lnTo>
                    <a:lnTo>
                      <a:pt x="2930" y="1343"/>
                    </a:lnTo>
                    <a:lnTo>
                      <a:pt x="2932" y="1343"/>
                    </a:lnTo>
                    <a:lnTo>
                      <a:pt x="2935" y="1343"/>
                    </a:lnTo>
                    <a:lnTo>
                      <a:pt x="2937" y="1343"/>
                    </a:lnTo>
                    <a:lnTo>
                      <a:pt x="2939" y="1343"/>
                    </a:lnTo>
                    <a:lnTo>
                      <a:pt x="2941" y="1343"/>
                    </a:lnTo>
                    <a:lnTo>
                      <a:pt x="2943" y="1343"/>
                    </a:lnTo>
                    <a:lnTo>
                      <a:pt x="2945" y="1343"/>
                    </a:lnTo>
                    <a:lnTo>
                      <a:pt x="2948" y="1343"/>
                    </a:lnTo>
                    <a:lnTo>
                      <a:pt x="2950" y="1343"/>
                    </a:lnTo>
                    <a:lnTo>
                      <a:pt x="2952" y="1343"/>
                    </a:lnTo>
                    <a:lnTo>
                      <a:pt x="2954" y="1343"/>
                    </a:lnTo>
                    <a:lnTo>
                      <a:pt x="2956" y="1343"/>
                    </a:lnTo>
                    <a:lnTo>
                      <a:pt x="2958" y="1343"/>
                    </a:lnTo>
                    <a:lnTo>
                      <a:pt x="2960" y="1343"/>
                    </a:lnTo>
                    <a:lnTo>
                      <a:pt x="2963" y="1343"/>
                    </a:lnTo>
                    <a:lnTo>
                      <a:pt x="2965" y="1343"/>
                    </a:lnTo>
                    <a:lnTo>
                      <a:pt x="2967" y="1343"/>
                    </a:lnTo>
                    <a:lnTo>
                      <a:pt x="2969" y="1343"/>
                    </a:lnTo>
                    <a:lnTo>
                      <a:pt x="2971" y="1343"/>
                    </a:lnTo>
                    <a:lnTo>
                      <a:pt x="2973" y="1343"/>
                    </a:lnTo>
                    <a:lnTo>
                      <a:pt x="2975" y="1343"/>
                    </a:lnTo>
                    <a:lnTo>
                      <a:pt x="2978" y="1343"/>
                    </a:lnTo>
                    <a:lnTo>
                      <a:pt x="2980" y="1343"/>
                    </a:lnTo>
                    <a:lnTo>
                      <a:pt x="2982" y="1343"/>
                    </a:lnTo>
                    <a:lnTo>
                      <a:pt x="2984" y="1343"/>
                    </a:lnTo>
                    <a:lnTo>
                      <a:pt x="2986" y="1343"/>
                    </a:lnTo>
                    <a:lnTo>
                      <a:pt x="2988" y="1343"/>
                    </a:lnTo>
                    <a:lnTo>
                      <a:pt x="2991" y="1343"/>
                    </a:lnTo>
                    <a:lnTo>
                      <a:pt x="2993" y="1343"/>
                    </a:lnTo>
                    <a:lnTo>
                      <a:pt x="2995" y="1343"/>
                    </a:lnTo>
                    <a:lnTo>
                      <a:pt x="2997" y="1343"/>
                    </a:lnTo>
                    <a:lnTo>
                      <a:pt x="2999" y="1343"/>
                    </a:lnTo>
                    <a:lnTo>
                      <a:pt x="3001" y="1343"/>
                    </a:lnTo>
                    <a:lnTo>
                      <a:pt x="3003" y="1343"/>
                    </a:lnTo>
                    <a:lnTo>
                      <a:pt x="3006" y="1343"/>
                    </a:lnTo>
                    <a:lnTo>
                      <a:pt x="3008" y="1343"/>
                    </a:lnTo>
                    <a:lnTo>
                      <a:pt x="3010" y="1343"/>
                    </a:lnTo>
                    <a:lnTo>
                      <a:pt x="3012" y="1343"/>
                    </a:lnTo>
                    <a:lnTo>
                      <a:pt x="3014" y="1343"/>
                    </a:lnTo>
                    <a:lnTo>
                      <a:pt x="3016" y="1343"/>
                    </a:lnTo>
                    <a:lnTo>
                      <a:pt x="3018" y="1343"/>
                    </a:lnTo>
                    <a:lnTo>
                      <a:pt x="3021" y="1343"/>
                    </a:lnTo>
                    <a:lnTo>
                      <a:pt x="3023" y="1343"/>
                    </a:lnTo>
                    <a:lnTo>
                      <a:pt x="3025" y="1343"/>
                    </a:lnTo>
                    <a:lnTo>
                      <a:pt x="3027" y="1343"/>
                    </a:lnTo>
                    <a:lnTo>
                      <a:pt x="3029" y="1343"/>
                    </a:lnTo>
                    <a:lnTo>
                      <a:pt x="3031" y="1343"/>
                    </a:lnTo>
                    <a:lnTo>
                      <a:pt x="3034" y="1343"/>
                    </a:lnTo>
                    <a:lnTo>
                      <a:pt x="3036" y="1343"/>
                    </a:lnTo>
                    <a:lnTo>
                      <a:pt x="3038" y="1343"/>
                    </a:lnTo>
                    <a:lnTo>
                      <a:pt x="3040" y="1343"/>
                    </a:lnTo>
                    <a:lnTo>
                      <a:pt x="3042" y="1343"/>
                    </a:lnTo>
                    <a:lnTo>
                      <a:pt x="3044" y="1343"/>
                    </a:lnTo>
                    <a:lnTo>
                      <a:pt x="3046" y="1343"/>
                    </a:lnTo>
                    <a:lnTo>
                      <a:pt x="3049" y="1343"/>
                    </a:lnTo>
                    <a:lnTo>
                      <a:pt x="3051" y="1343"/>
                    </a:lnTo>
                    <a:lnTo>
                      <a:pt x="3053" y="1343"/>
                    </a:lnTo>
                    <a:lnTo>
                      <a:pt x="3055" y="1343"/>
                    </a:lnTo>
                    <a:lnTo>
                      <a:pt x="3057" y="1343"/>
                    </a:lnTo>
                    <a:lnTo>
                      <a:pt x="3059" y="1343"/>
                    </a:lnTo>
                    <a:lnTo>
                      <a:pt x="3061" y="1343"/>
                    </a:lnTo>
                    <a:lnTo>
                      <a:pt x="3064" y="1343"/>
                    </a:lnTo>
                    <a:lnTo>
                      <a:pt x="3066" y="1343"/>
                    </a:lnTo>
                    <a:lnTo>
                      <a:pt x="3068" y="1343"/>
                    </a:lnTo>
                    <a:lnTo>
                      <a:pt x="3070" y="1343"/>
                    </a:lnTo>
                    <a:lnTo>
                      <a:pt x="3072" y="1343"/>
                    </a:lnTo>
                    <a:lnTo>
                      <a:pt x="3074" y="1343"/>
                    </a:lnTo>
                    <a:lnTo>
                      <a:pt x="3077" y="1343"/>
                    </a:lnTo>
                    <a:lnTo>
                      <a:pt x="3079" y="1343"/>
                    </a:lnTo>
                    <a:lnTo>
                      <a:pt x="3081" y="1343"/>
                    </a:lnTo>
                    <a:lnTo>
                      <a:pt x="3083" y="1343"/>
                    </a:lnTo>
                    <a:lnTo>
                      <a:pt x="3085" y="1343"/>
                    </a:lnTo>
                    <a:lnTo>
                      <a:pt x="3087" y="1343"/>
                    </a:lnTo>
                    <a:lnTo>
                      <a:pt x="3089" y="1343"/>
                    </a:lnTo>
                    <a:lnTo>
                      <a:pt x="3092" y="1343"/>
                    </a:lnTo>
                    <a:lnTo>
                      <a:pt x="3094" y="1343"/>
                    </a:lnTo>
                    <a:lnTo>
                      <a:pt x="3096" y="1343"/>
                    </a:lnTo>
                    <a:lnTo>
                      <a:pt x="3098" y="1343"/>
                    </a:lnTo>
                    <a:lnTo>
                      <a:pt x="3100" y="1343"/>
                    </a:lnTo>
                    <a:lnTo>
                      <a:pt x="3102" y="1343"/>
                    </a:lnTo>
                    <a:lnTo>
                      <a:pt x="3104" y="1343"/>
                    </a:lnTo>
                  </a:path>
                </a:pathLst>
              </a:custGeom>
              <a:noFill/>
              <a:ln w="12700">
                <a:solidFill>
                  <a:srgbClr val="003300"/>
                </a:solidFill>
                <a:prstDash val="solid"/>
                <a:round/>
                <a:headEnd/>
                <a:tailEnd/>
              </a:ln>
            </p:spPr>
            <p:txBody>
              <a:bodyPr/>
              <a:lstStyle/>
              <a:p>
                <a:endParaRPr lang="ja-JP" altLang="en-US"/>
              </a:p>
            </p:txBody>
          </p:sp>
          <p:sp>
            <p:nvSpPr>
              <p:cNvPr id="33925" name="Text Box 241"/>
              <p:cNvSpPr txBox="1">
                <a:spLocks noChangeArrowheads="1"/>
              </p:cNvSpPr>
              <p:nvPr/>
            </p:nvSpPr>
            <p:spPr bwMode="auto">
              <a:xfrm>
                <a:off x="3283" y="1463"/>
                <a:ext cx="180"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1</a:t>
                </a:r>
                <a:endParaRPr lang="en-US" altLang="ja-JP" sz="2000"/>
              </a:p>
            </p:txBody>
          </p:sp>
          <p:sp>
            <p:nvSpPr>
              <p:cNvPr id="33926" name="Text Box 242"/>
              <p:cNvSpPr txBox="1">
                <a:spLocks noChangeArrowheads="1"/>
              </p:cNvSpPr>
              <p:nvPr/>
            </p:nvSpPr>
            <p:spPr bwMode="auto">
              <a:xfrm>
                <a:off x="3817" y="1414"/>
                <a:ext cx="174"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2</a:t>
                </a:r>
                <a:endParaRPr lang="en-US" altLang="ja-JP" sz="2000"/>
              </a:p>
            </p:txBody>
          </p:sp>
          <p:sp>
            <p:nvSpPr>
              <p:cNvPr id="33927" name="Text Box 243"/>
              <p:cNvSpPr txBox="1">
                <a:spLocks noChangeArrowheads="1"/>
              </p:cNvSpPr>
              <p:nvPr/>
            </p:nvSpPr>
            <p:spPr bwMode="auto">
              <a:xfrm>
                <a:off x="3564" y="1314"/>
                <a:ext cx="1134" cy="144"/>
              </a:xfrm>
              <a:prstGeom prst="rect">
                <a:avLst/>
              </a:prstGeom>
              <a:noFill/>
              <a:ln w="9525">
                <a:noFill/>
                <a:miter lim="800000"/>
                <a:headEnd/>
                <a:tailEnd/>
              </a:ln>
            </p:spPr>
            <p:txBody>
              <a:bodyPr>
                <a:spAutoFit/>
              </a:bodyPr>
              <a:lstStyle/>
              <a:p>
                <a:pPr defTabSz="1014413">
                  <a:spcBef>
                    <a:spcPct val="50000"/>
                  </a:spcBef>
                </a:pPr>
                <a:r>
                  <a:rPr lang="ja-JP" altLang="en-US" sz="900">
                    <a:latin typeface="Times New Roman" pitchFamily="18" charset="0"/>
                    <a:ea typeface="ＭＳ Ｐ明朝" pitchFamily="18" charset="-128"/>
                  </a:rPr>
                  <a:t>分離係数</a:t>
                </a:r>
                <a:r>
                  <a:rPr lang="ja-JP" altLang="en-US" sz="700">
                    <a:latin typeface="Times New Roman" pitchFamily="18" charset="0"/>
                    <a:ea typeface="ＭＳ Ｐ明朝" pitchFamily="18" charset="-128"/>
                  </a:rPr>
                  <a:t>（</a:t>
                </a:r>
                <a:r>
                  <a:rPr lang="en-US" altLang="ja-JP" sz="700">
                    <a:latin typeface="Times New Roman" pitchFamily="18" charset="0"/>
                    <a:ea typeface="ＭＳ Ｐ明朝" pitchFamily="18" charset="-128"/>
                  </a:rPr>
                  <a:t>Pyridine/Phenol</a:t>
                </a:r>
                <a:r>
                  <a:rPr lang="ja-JP" altLang="en-US" sz="700">
                    <a:latin typeface="Times New Roman" pitchFamily="18" charset="0"/>
                    <a:ea typeface="ＭＳ Ｐ明朝" pitchFamily="18" charset="-128"/>
                  </a:rPr>
                  <a:t>）</a:t>
                </a:r>
                <a:r>
                  <a:rPr lang="ja-JP" altLang="en-US" sz="900">
                    <a:latin typeface="Times New Roman" pitchFamily="18" charset="0"/>
                    <a:ea typeface="ＭＳ Ｐ明朝" pitchFamily="18" charset="-128"/>
                  </a:rPr>
                  <a:t> </a:t>
                </a:r>
                <a:r>
                  <a:rPr lang="en-US" altLang="ja-JP" sz="900">
                    <a:latin typeface="Times New Roman" pitchFamily="18" charset="0"/>
                    <a:ea typeface="ＭＳ Ｐ明朝" pitchFamily="18" charset="-128"/>
                  </a:rPr>
                  <a:t>= 0.40</a:t>
                </a:r>
              </a:p>
            </p:txBody>
          </p:sp>
          <p:sp>
            <p:nvSpPr>
              <p:cNvPr id="33928" name="Text Box 244"/>
              <p:cNvSpPr txBox="1">
                <a:spLocks noChangeArrowheads="1"/>
              </p:cNvSpPr>
              <p:nvPr/>
            </p:nvSpPr>
            <p:spPr bwMode="auto">
              <a:xfrm>
                <a:off x="4573" y="1302"/>
                <a:ext cx="174"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3</a:t>
                </a:r>
                <a:endParaRPr lang="en-US" altLang="ja-JP" sz="2000"/>
              </a:p>
            </p:txBody>
          </p:sp>
        </p:grpSp>
        <p:grpSp>
          <p:nvGrpSpPr>
            <p:cNvPr id="11" name="Group 250"/>
            <p:cNvGrpSpPr>
              <a:grpSpLocks/>
            </p:cNvGrpSpPr>
            <p:nvPr/>
          </p:nvGrpSpPr>
          <p:grpSpPr bwMode="auto">
            <a:xfrm>
              <a:off x="3027" y="2253"/>
              <a:ext cx="2733" cy="350"/>
              <a:chOff x="2491" y="1770"/>
              <a:chExt cx="2733" cy="350"/>
            </a:xfrm>
          </p:grpSpPr>
          <p:sp>
            <p:nvSpPr>
              <p:cNvPr id="33920" name="Freeform 251"/>
              <p:cNvSpPr>
                <a:spLocks/>
              </p:cNvSpPr>
              <p:nvPr/>
            </p:nvSpPr>
            <p:spPr bwMode="auto">
              <a:xfrm>
                <a:off x="2491" y="1770"/>
                <a:ext cx="2719" cy="314"/>
              </a:xfrm>
              <a:custGeom>
                <a:avLst/>
                <a:gdLst>
                  <a:gd name="T0" fmla="*/ 24 w 3104"/>
                  <a:gd name="T1" fmla="*/ 4 h 1345"/>
                  <a:gd name="T2" fmla="*/ 48 w 3104"/>
                  <a:gd name="T3" fmla="*/ 4 h 1345"/>
                  <a:gd name="T4" fmla="*/ 73 w 3104"/>
                  <a:gd name="T5" fmla="*/ 4 h 1345"/>
                  <a:gd name="T6" fmla="*/ 97 w 3104"/>
                  <a:gd name="T7" fmla="*/ 4 h 1345"/>
                  <a:gd name="T8" fmla="*/ 122 w 3104"/>
                  <a:gd name="T9" fmla="*/ 4 h 1345"/>
                  <a:gd name="T10" fmla="*/ 146 w 3104"/>
                  <a:gd name="T11" fmla="*/ 4 h 1345"/>
                  <a:gd name="T12" fmla="*/ 171 w 3104"/>
                  <a:gd name="T13" fmla="*/ 4 h 1345"/>
                  <a:gd name="T14" fmla="*/ 196 w 3104"/>
                  <a:gd name="T15" fmla="*/ 4 h 1345"/>
                  <a:gd name="T16" fmla="*/ 220 w 3104"/>
                  <a:gd name="T17" fmla="*/ 4 h 1345"/>
                  <a:gd name="T18" fmla="*/ 244 w 3104"/>
                  <a:gd name="T19" fmla="*/ 4 h 1345"/>
                  <a:gd name="T20" fmla="*/ 269 w 3104"/>
                  <a:gd name="T21" fmla="*/ 4 h 1345"/>
                  <a:gd name="T22" fmla="*/ 294 w 3104"/>
                  <a:gd name="T23" fmla="*/ 4 h 1345"/>
                  <a:gd name="T24" fmla="*/ 319 w 3104"/>
                  <a:gd name="T25" fmla="*/ 4 h 1345"/>
                  <a:gd name="T26" fmla="*/ 343 w 3104"/>
                  <a:gd name="T27" fmla="*/ 4 h 1345"/>
                  <a:gd name="T28" fmla="*/ 368 w 3104"/>
                  <a:gd name="T29" fmla="*/ 4 h 1345"/>
                  <a:gd name="T30" fmla="*/ 392 w 3104"/>
                  <a:gd name="T31" fmla="*/ 4 h 1345"/>
                  <a:gd name="T32" fmla="*/ 418 w 3104"/>
                  <a:gd name="T33" fmla="*/ 4 h 1345"/>
                  <a:gd name="T34" fmla="*/ 442 w 3104"/>
                  <a:gd name="T35" fmla="*/ 4 h 1345"/>
                  <a:gd name="T36" fmla="*/ 467 w 3104"/>
                  <a:gd name="T37" fmla="*/ 4 h 1345"/>
                  <a:gd name="T38" fmla="*/ 491 w 3104"/>
                  <a:gd name="T39" fmla="*/ 4 h 1345"/>
                  <a:gd name="T40" fmla="*/ 517 w 3104"/>
                  <a:gd name="T41" fmla="*/ 4 h 1345"/>
                  <a:gd name="T42" fmla="*/ 540 w 3104"/>
                  <a:gd name="T43" fmla="*/ 4 h 1345"/>
                  <a:gd name="T44" fmla="*/ 566 w 3104"/>
                  <a:gd name="T45" fmla="*/ 4 h 1345"/>
                  <a:gd name="T46" fmla="*/ 590 w 3104"/>
                  <a:gd name="T47" fmla="*/ 4 h 1345"/>
                  <a:gd name="T48" fmla="*/ 616 w 3104"/>
                  <a:gd name="T49" fmla="*/ 4 h 1345"/>
                  <a:gd name="T50" fmla="*/ 639 w 3104"/>
                  <a:gd name="T51" fmla="*/ 4 h 1345"/>
                  <a:gd name="T52" fmla="*/ 664 w 3104"/>
                  <a:gd name="T53" fmla="*/ 4 h 1345"/>
                  <a:gd name="T54" fmla="*/ 689 w 3104"/>
                  <a:gd name="T55" fmla="*/ 4 h 1345"/>
                  <a:gd name="T56" fmla="*/ 713 w 3104"/>
                  <a:gd name="T57" fmla="*/ 4 h 1345"/>
                  <a:gd name="T58" fmla="*/ 738 w 3104"/>
                  <a:gd name="T59" fmla="*/ 4 h 1345"/>
                  <a:gd name="T60" fmla="*/ 762 w 3104"/>
                  <a:gd name="T61" fmla="*/ 4 h 1345"/>
                  <a:gd name="T62" fmla="*/ 787 w 3104"/>
                  <a:gd name="T63" fmla="*/ 4 h 1345"/>
                  <a:gd name="T64" fmla="*/ 812 w 3104"/>
                  <a:gd name="T65" fmla="*/ 4 h 1345"/>
                  <a:gd name="T66" fmla="*/ 837 w 3104"/>
                  <a:gd name="T67" fmla="*/ 4 h 1345"/>
                  <a:gd name="T68" fmla="*/ 861 w 3104"/>
                  <a:gd name="T69" fmla="*/ 4 h 1345"/>
                  <a:gd name="T70" fmla="*/ 886 w 3104"/>
                  <a:gd name="T71" fmla="*/ 4 h 1345"/>
                  <a:gd name="T72" fmla="*/ 910 w 3104"/>
                  <a:gd name="T73" fmla="*/ 4 h 1345"/>
                  <a:gd name="T74" fmla="*/ 935 w 3104"/>
                  <a:gd name="T75" fmla="*/ 4 h 1345"/>
                  <a:gd name="T76" fmla="*/ 960 w 3104"/>
                  <a:gd name="T77" fmla="*/ 4 h 1345"/>
                  <a:gd name="T78" fmla="*/ 985 w 3104"/>
                  <a:gd name="T79" fmla="*/ 4 h 1345"/>
                  <a:gd name="T80" fmla="*/ 1009 w 3104"/>
                  <a:gd name="T81" fmla="*/ 4 h 1345"/>
                  <a:gd name="T82" fmla="*/ 1033 w 3104"/>
                  <a:gd name="T83" fmla="*/ 0 h 1345"/>
                  <a:gd name="T84" fmla="*/ 1058 w 3104"/>
                  <a:gd name="T85" fmla="*/ 4 h 1345"/>
                  <a:gd name="T86" fmla="*/ 1083 w 3104"/>
                  <a:gd name="T87" fmla="*/ 4 h 1345"/>
                  <a:gd name="T88" fmla="*/ 1108 w 3104"/>
                  <a:gd name="T89" fmla="*/ 4 h 1345"/>
                  <a:gd name="T90" fmla="*/ 1132 w 3104"/>
                  <a:gd name="T91" fmla="*/ 4 h 1345"/>
                  <a:gd name="T92" fmla="*/ 1156 w 3104"/>
                  <a:gd name="T93" fmla="*/ 4 h 1345"/>
                  <a:gd name="T94" fmla="*/ 1181 w 3104"/>
                  <a:gd name="T95" fmla="*/ 4 h 1345"/>
                  <a:gd name="T96" fmla="*/ 1205 w 3104"/>
                  <a:gd name="T97" fmla="*/ 4 h 1345"/>
                  <a:gd name="T98" fmla="*/ 1231 w 3104"/>
                  <a:gd name="T99" fmla="*/ 4 h 1345"/>
                  <a:gd name="T100" fmla="*/ 1255 w 3104"/>
                  <a:gd name="T101" fmla="*/ 4 h 1345"/>
                  <a:gd name="T102" fmla="*/ 1280 w 3104"/>
                  <a:gd name="T103" fmla="*/ 4 h 1345"/>
                  <a:gd name="T104" fmla="*/ 1303 w 3104"/>
                  <a:gd name="T105" fmla="*/ 4 h 1345"/>
                  <a:gd name="T106" fmla="*/ 1339 w 3104"/>
                  <a:gd name="T107" fmla="*/ 4 h 1345"/>
                  <a:gd name="T108" fmla="*/ 1388 w 3104"/>
                  <a:gd name="T109" fmla="*/ 4 h 1345"/>
                  <a:gd name="T110" fmla="*/ 1437 w 3104"/>
                  <a:gd name="T111" fmla="*/ 4 h 1345"/>
                  <a:gd name="T112" fmla="*/ 1487 w 3104"/>
                  <a:gd name="T113" fmla="*/ 4 h 1345"/>
                  <a:gd name="T114" fmla="*/ 1536 w 3104"/>
                  <a:gd name="T115" fmla="*/ 4 h 1345"/>
                  <a:gd name="T116" fmla="*/ 1585 w 3104"/>
                  <a:gd name="T117" fmla="*/ 4 h 1345"/>
                  <a:gd name="T118" fmla="*/ 1635 w 3104"/>
                  <a:gd name="T119" fmla="*/ 4 h 1345"/>
                  <a:gd name="T120" fmla="*/ 1683 w 3104"/>
                  <a:gd name="T121" fmla="*/ 4 h 1345"/>
                  <a:gd name="T122" fmla="*/ 1733 w 3104"/>
                  <a:gd name="T123" fmla="*/ 4 h 1345"/>
                  <a:gd name="T124" fmla="*/ 1783 w 3104"/>
                  <a:gd name="T125" fmla="*/ 4 h 13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04"/>
                  <a:gd name="T190" fmla="*/ 0 h 1345"/>
                  <a:gd name="T191" fmla="*/ 3104 w 3104"/>
                  <a:gd name="T192" fmla="*/ 1345 h 134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04" h="1345">
                    <a:moveTo>
                      <a:pt x="0" y="1345"/>
                    </a:moveTo>
                    <a:lnTo>
                      <a:pt x="1" y="1345"/>
                    </a:lnTo>
                    <a:lnTo>
                      <a:pt x="2" y="1345"/>
                    </a:lnTo>
                    <a:lnTo>
                      <a:pt x="4" y="1345"/>
                    </a:lnTo>
                    <a:lnTo>
                      <a:pt x="5" y="1345"/>
                    </a:lnTo>
                    <a:lnTo>
                      <a:pt x="7" y="1345"/>
                    </a:lnTo>
                    <a:lnTo>
                      <a:pt x="8" y="1345"/>
                    </a:lnTo>
                    <a:lnTo>
                      <a:pt x="10" y="1345"/>
                    </a:lnTo>
                    <a:lnTo>
                      <a:pt x="11" y="1345"/>
                    </a:lnTo>
                    <a:lnTo>
                      <a:pt x="13" y="1345"/>
                    </a:lnTo>
                    <a:lnTo>
                      <a:pt x="14" y="1345"/>
                    </a:lnTo>
                    <a:lnTo>
                      <a:pt x="16" y="1345"/>
                    </a:lnTo>
                    <a:lnTo>
                      <a:pt x="17" y="1345"/>
                    </a:lnTo>
                    <a:lnTo>
                      <a:pt x="19" y="1345"/>
                    </a:lnTo>
                    <a:lnTo>
                      <a:pt x="20" y="1345"/>
                    </a:lnTo>
                    <a:lnTo>
                      <a:pt x="22" y="1345"/>
                    </a:lnTo>
                    <a:lnTo>
                      <a:pt x="23" y="1345"/>
                    </a:lnTo>
                    <a:lnTo>
                      <a:pt x="25" y="1345"/>
                    </a:lnTo>
                    <a:lnTo>
                      <a:pt x="26" y="1345"/>
                    </a:lnTo>
                    <a:lnTo>
                      <a:pt x="28" y="1345"/>
                    </a:lnTo>
                    <a:lnTo>
                      <a:pt x="29" y="1345"/>
                    </a:lnTo>
                    <a:lnTo>
                      <a:pt x="31" y="1345"/>
                    </a:lnTo>
                    <a:lnTo>
                      <a:pt x="32" y="1345"/>
                    </a:lnTo>
                    <a:lnTo>
                      <a:pt x="34" y="1345"/>
                    </a:lnTo>
                    <a:lnTo>
                      <a:pt x="35" y="1345"/>
                    </a:lnTo>
                    <a:lnTo>
                      <a:pt x="37" y="1345"/>
                    </a:lnTo>
                    <a:lnTo>
                      <a:pt x="38" y="1345"/>
                    </a:lnTo>
                    <a:lnTo>
                      <a:pt x="40" y="1345"/>
                    </a:lnTo>
                    <a:lnTo>
                      <a:pt x="41" y="1345"/>
                    </a:lnTo>
                    <a:lnTo>
                      <a:pt x="43" y="1345"/>
                    </a:lnTo>
                    <a:lnTo>
                      <a:pt x="44" y="1345"/>
                    </a:lnTo>
                    <a:lnTo>
                      <a:pt x="46" y="1345"/>
                    </a:lnTo>
                    <a:lnTo>
                      <a:pt x="47" y="1345"/>
                    </a:lnTo>
                    <a:lnTo>
                      <a:pt x="49" y="1345"/>
                    </a:lnTo>
                    <a:lnTo>
                      <a:pt x="50" y="1345"/>
                    </a:lnTo>
                    <a:lnTo>
                      <a:pt x="52" y="1345"/>
                    </a:lnTo>
                    <a:lnTo>
                      <a:pt x="53" y="1345"/>
                    </a:lnTo>
                    <a:lnTo>
                      <a:pt x="55" y="1345"/>
                    </a:lnTo>
                    <a:lnTo>
                      <a:pt x="56" y="1345"/>
                    </a:lnTo>
                    <a:lnTo>
                      <a:pt x="58" y="1345"/>
                    </a:lnTo>
                    <a:lnTo>
                      <a:pt x="59" y="1345"/>
                    </a:lnTo>
                    <a:lnTo>
                      <a:pt x="61" y="1345"/>
                    </a:lnTo>
                    <a:lnTo>
                      <a:pt x="62" y="1345"/>
                    </a:lnTo>
                    <a:lnTo>
                      <a:pt x="64" y="1345"/>
                    </a:lnTo>
                    <a:lnTo>
                      <a:pt x="65" y="1345"/>
                    </a:lnTo>
                    <a:lnTo>
                      <a:pt x="67" y="1345"/>
                    </a:lnTo>
                    <a:lnTo>
                      <a:pt x="68" y="1345"/>
                    </a:lnTo>
                    <a:lnTo>
                      <a:pt x="70" y="1345"/>
                    </a:lnTo>
                    <a:lnTo>
                      <a:pt x="71" y="1345"/>
                    </a:lnTo>
                    <a:lnTo>
                      <a:pt x="73" y="1345"/>
                    </a:lnTo>
                    <a:lnTo>
                      <a:pt x="74" y="1345"/>
                    </a:lnTo>
                    <a:lnTo>
                      <a:pt x="76" y="1345"/>
                    </a:lnTo>
                    <a:lnTo>
                      <a:pt x="77" y="1345"/>
                    </a:lnTo>
                    <a:lnTo>
                      <a:pt x="79" y="1345"/>
                    </a:lnTo>
                    <a:lnTo>
                      <a:pt x="80" y="1345"/>
                    </a:lnTo>
                    <a:lnTo>
                      <a:pt x="82" y="1345"/>
                    </a:lnTo>
                    <a:lnTo>
                      <a:pt x="83" y="1345"/>
                    </a:lnTo>
                    <a:lnTo>
                      <a:pt x="85" y="1345"/>
                    </a:lnTo>
                    <a:lnTo>
                      <a:pt x="86" y="1345"/>
                    </a:lnTo>
                    <a:lnTo>
                      <a:pt x="88" y="1345"/>
                    </a:lnTo>
                    <a:lnTo>
                      <a:pt x="89" y="1345"/>
                    </a:lnTo>
                    <a:lnTo>
                      <a:pt x="91" y="1345"/>
                    </a:lnTo>
                    <a:lnTo>
                      <a:pt x="92" y="1345"/>
                    </a:lnTo>
                    <a:lnTo>
                      <a:pt x="94" y="1345"/>
                    </a:lnTo>
                    <a:lnTo>
                      <a:pt x="95" y="1345"/>
                    </a:lnTo>
                    <a:lnTo>
                      <a:pt x="97" y="1345"/>
                    </a:lnTo>
                    <a:lnTo>
                      <a:pt x="98" y="1345"/>
                    </a:lnTo>
                    <a:lnTo>
                      <a:pt x="100" y="1345"/>
                    </a:lnTo>
                    <a:lnTo>
                      <a:pt x="101" y="1345"/>
                    </a:lnTo>
                    <a:lnTo>
                      <a:pt x="103" y="1345"/>
                    </a:lnTo>
                    <a:lnTo>
                      <a:pt x="104" y="1345"/>
                    </a:lnTo>
                    <a:lnTo>
                      <a:pt x="106" y="1345"/>
                    </a:lnTo>
                    <a:lnTo>
                      <a:pt x="107" y="1345"/>
                    </a:lnTo>
                    <a:lnTo>
                      <a:pt x="109" y="1345"/>
                    </a:lnTo>
                    <a:lnTo>
                      <a:pt x="110" y="1345"/>
                    </a:lnTo>
                    <a:lnTo>
                      <a:pt x="112" y="1345"/>
                    </a:lnTo>
                    <a:lnTo>
                      <a:pt x="113" y="1345"/>
                    </a:lnTo>
                    <a:lnTo>
                      <a:pt x="115" y="1345"/>
                    </a:lnTo>
                    <a:lnTo>
                      <a:pt x="116" y="1345"/>
                    </a:lnTo>
                    <a:lnTo>
                      <a:pt x="118" y="1345"/>
                    </a:lnTo>
                    <a:lnTo>
                      <a:pt x="119" y="1345"/>
                    </a:lnTo>
                    <a:lnTo>
                      <a:pt x="121" y="1345"/>
                    </a:lnTo>
                    <a:lnTo>
                      <a:pt x="122" y="1345"/>
                    </a:lnTo>
                    <a:lnTo>
                      <a:pt x="124" y="1345"/>
                    </a:lnTo>
                    <a:lnTo>
                      <a:pt x="125" y="1345"/>
                    </a:lnTo>
                    <a:lnTo>
                      <a:pt x="127" y="1345"/>
                    </a:lnTo>
                    <a:lnTo>
                      <a:pt x="128" y="1345"/>
                    </a:lnTo>
                    <a:lnTo>
                      <a:pt x="129" y="1345"/>
                    </a:lnTo>
                    <a:lnTo>
                      <a:pt x="131" y="1345"/>
                    </a:lnTo>
                    <a:lnTo>
                      <a:pt x="132" y="1345"/>
                    </a:lnTo>
                    <a:lnTo>
                      <a:pt x="134" y="1345"/>
                    </a:lnTo>
                    <a:lnTo>
                      <a:pt x="135" y="1345"/>
                    </a:lnTo>
                    <a:lnTo>
                      <a:pt x="137" y="1345"/>
                    </a:lnTo>
                    <a:lnTo>
                      <a:pt x="138" y="1345"/>
                    </a:lnTo>
                    <a:lnTo>
                      <a:pt x="140" y="1345"/>
                    </a:lnTo>
                    <a:lnTo>
                      <a:pt x="141" y="1345"/>
                    </a:lnTo>
                    <a:lnTo>
                      <a:pt x="143" y="1345"/>
                    </a:lnTo>
                    <a:lnTo>
                      <a:pt x="144" y="1345"/>
                    </a:lnTo>
                    <a:lnTo>
                      <a:pt x="146" y="1345"/>
                    </a:lnTo>
                    <a:lnTo>
                      <a:pt x="147" y="1345"/>
                    </a:lnTo>
                    <a:lnTo>
                      <a:pt x="149" y="1345"/>
                    </a:lnTo>
                    <a:lnTo>
                      <a:pt x="150" y="1345"/>
                    </a:lnTo>
                    <a:lnTo>
                      <a:pt x="152" y="1345"/>
                    </a:lnTo>
                    <a:lnTo>
                      <a:pt x="153" y="1345"/>
                    </a:lnTo>
                    <a:lnTo>
                      <a:pt x="155" y="1345"/>
                    </a:lnTo>
                    <a:lnTo>
                      <a:pt x="156" y="1345"/>
                    </a:lnTo>
                    <a:lnTo>
                      <a:pt x="158" y="1345"/>
                    </a:lnTo>
                    <a:lnTo>
                      <a:pt x="159" y="1345"/>
                    </a:lnTo>
                    <a:lnTo>
                      <a:pt x="161" y="1345"/>
                    </a:lnTo>
                    <a:lnTo>
                      <a:pt x="162" y="1345"/>
                    </a:lnTo>
                    <a:lnTo>
                      <a:pt x="164" y="1345"/>
                    </a:lnTo>
                    <a:lnTo>
                      <a:pt x="165" y="1345"/>
                    </a:lnTo>
                    <a:lnTo>
                      <a:pt x="167" y="1345"/>
                    </a:lnTo>
                    <a:lnTo>
                      <a:pt x="168" y="1345"/>
                    </a:lnTo>
                    <a:lnTo>
                      <a:pt x="170" y="1345"/>
                    </a:lnTo>
                    <a:lnTo>
                      <a:pt x="171" y="1345"/>
                    </a:lnTo>
                    <a:lnTo>
                      <a:pt x="173" y="1345"/>
                    </a:lnTo>
                    <a:lnTo>
                      <a:pt x="174" y="1345"/>
                    </a:lnTo>
                    <a:lnTo>
                      <a:pt x="176" y="1345"/>
                    </a:lnTo>
                    <a:lnTo>
                      <a:pt x="177" y="1345"/>
                    </a:lnTo>
                    <a:lnTo>
                      <a:pt x="179" y="1345"/>
                    </a:lnTo>
                    <a:lnTo>
                      <a:pt x="180" y="1345"/>
                    </a:lnTo>
                    <a:lnTo>
                      <a:pt x="182" y="1345"/>
                    </a:lnTo>
                    <a:lnTo>
                      <a:pt x="183" y="1345"/>
                    </a:lnTo>
                    <a:lnTo>
                      <a:pt x="185" y="1345"/>
                    </a:lnTo>
                    <a:lnTo>
                      <a:pt x="186" y="1345"/>
                    </a:lnTo>
                    <a:lnTo>
                      <a:pt x="188" y="1345"/>
                    </a:lnTo>
                    <a:lnTo>
                      <a:pt x="189" y="1345"/>
                    </a:lnTo>
                    <a:lnTo>
                      <a:pt x="191" y="1345"/>
                    </a:lnTo>
                    <a:lnTo>
                      <a:pt x="192" y="1345"/>
                    </a:lnTo>
                    <a:lnTo>
                      <a:pt x="194" y="1345"/>
                    </a:lnTo>
                    <a:lnTo>
                      <a:pt x="195" y="1345"/>
                    </a:lnTo>
                    <a:lnTo>
                      <a:pt x="197" y="1345"/>
                    </a:lnTo>
                    <a:lnTo>
                      <a:pt x="198" y="1345"/>
                    </a:lnTo>
                    <a:lnTo>
                      <a:pt x="200" y="1345"/>
                    </a:lnTo>
                    <a:lnTo>
                      <a:pt x="201" y="1345"/>
                    </a:lnTo>
                    <a:lnTo>
                      <a:pt x="203" y="1345"/>
                    </a:lnTo>
                    <a:lnTo>
                      <a:pt x="204" y="1345"/>
                    </a:lnTo>
                    <a:lnTo>
                      <a:pt x="206" y="1345"/>
                    </a:lnTo>
                    <a:lnTo>
                      <a:pt x="207" y="1345"/>
                    </a:lnTo>
                    <a:lnTo>
                      <a:pt x="209" y="1345"/>
                    </a:lnTo>
                    <a:lnTo>
                      <a:pt x="210" y="1345"/>
                    </a:lnTo>
                    <a:lnTo>
                      <a:pt x="212" y="1345"/>
                    </a:lnTo>
                    <a:lnTo>
                      <a:pt x="213" y="1345"/>
                    </a:lnTo>
                    <a:lnTo>
                      <a:pt x="215" y="1345"/>
                    </a:lnTo>
                    <a:lnTo>
                      <a:pt x="216" y="1345"/>
                    </a:lnTo>
                    <a:lnTo>
                      <a:pt x="218" y="1345"/>
                    </a:lnTo>
                    <a:lnTo>
                      <a:pt x="219" y="1345"/>
                    </a:lnTo>
                    <a:lnTo>
                      <a:pt x="221" y="1345"/>
                    </a:lnTo>
                    <a:lnTo>
                      <a:pt x="222" y="1345"/>
                    </a:lnTo>
                    <a:lnTo>
                      <a:pt x="224" y="1345"/>
                    </a:lnTo>
                    <a:lnTo>
                      <a:pt x="225" y="1345"/>
                    </a:lnTo>
                    <a:lnTo>
                      <a:pt x="227" y="1345"/>
                    </a:lnTo>
                    <a:lnTo>
                      <a:pt x="228" y="1345"/>
                    </a:lnTo>
                    <a:lnTo>
                      <a:pt x="230" y="1345"/>
                    </a:lnTo>
                    <a:lnTo>
                      <a:pt x="231" y="1345"/>
                    </a:lnTo>
                    <a:lnTo>
                      <a:pt x="233" y="1345"/>
                    </a:lnTo>
                    <a:lnTo>
                      <a:pt x="234" y="1345"/>
                    </a:lnTo>
                    <a:lnTo>
                      <a:pt x="236" y="1345"/>
                    </a:lnTo>
                    <a:lnTo>
                      <a:pt x="237" y="1345"/>
                    </a:lnTo>
                    <a:lnTo>
                      <a:pt x="239" y="1345"/>
                    </a:lnTo>
                    <a:lnTo>
                      <a:pt x="240" y="1345"/>
                    </a:lnTo>
                    <a:lnTo>
                      <a:pt x="242" y="1345"/>
                    </a:lnTo>
                    <a:lnTo>
                      <a:pt x="243" y="1345"/>
                    </a:lnTo>
                    <a:lnTo>
                      <a:pt x="245" y="1345"/>
                    </a:lnTo>
                    <a:lnTo>
                      <a:pt x="246" y="1345"/>
                    </a:lnTo>
                    <a:lnTo>
                      <a:pt x="248" y="1345"/>
                    </a:lnTo>
                    <a:lnTo>
                      <a:pt x="249" y="1345"/>
                    </a:lnTo>
                    <a:lnTo>
                      <a:pt x="251" y="1345"/>
                    </a:lnTo>
                    <a:lnTo>
                      <a:pt x="252" y="1345"/>
                    </a:lnTo>
                    <a:lnTo>
                      <a:pt x="254" y="1345"/>
                    </a:lnTo>
                    <a:lnTo>
                      <a:pt x="255" y="1345"/>
                    </a:lnTo>
                    <a:lnTo>
                      <a:pt x="257" y="1345"/>
                    </a:lnTo>
                    <a:lnTo>
                      <a:pt x="258" y="1345"/>
                    </a:lnTo>
                    <a:lnTo>
                      <a:pt x="259" y="1345"/>
                    </a:lnTo>
                    <a:lnTo>
                      <a:pt x="261" y="1345"/>
                    </a:lnTo>
                    <a:lnTo>
                      <a:pt x="262" y="1345"/>
                    </a:lnTo>
                    <a:lnTo>
                      <a:pt x="264" y="1345"/>
                    </a:lnTo>
                    <a:lnTo>
                      <a:pt x="265" y="1345"/>
                    </a:lnTo>
                    <a:lnTo>
                      <a:pt x="267" y="1345"/>
                    </a:lnTo>
                    <a:lnTo>
                      <a:pt x="268" y="1345"/>
                    </a:lnTo>
                    <a:lnTo>
                      <a:pt x="270" y="1345"/>
                    </a:lnTo>
                    <a:lnTo>
                      <a:pt x="271" y="1345"/>
                    </a:lnTo>
                    <a:lnTo>
                      <a:pt x="273" y="1345"/>
                    </a:lnTo>
                    <a:lnTo>
                      <a:pt x="274" y="1345"/>
                    </a:lnTo>
                    <a:lnTo>
                      <a:pt x="276" y="1345"/>
                    </a:lnTo>
                    <a:lnTo>
                      <a:pt x="277" y="1345"/>
                    </a:lnTo>
                    <a:lnTo>
                      <a:pt x="279" y="1345"/>
                    </a:lnTo>
                    <a:lnTo>
                      <a:pt x="280" y="1345"/>
                    </a:lnTo>
                    <a:lnTo>
                      <a:pt x="282" y="1345"/>
                    </a:lnTo>
                    <a:lnTo>
                      <a:pt x="283" y="1345"/>
                    </a:lnTo>
                    <a:lnTo>
                      <a:pt x="285" y="1345"/>
                    </a:lnTo>
                    <a:lnTo>
                      <a:pt x="286" y="1345"/>
                    </a:lnTo>
                    <a:lnTo>
                      <a:pt x="288" y="1345"/>
                    </a:lnTo>
                    <a:lnTo>
                      <a:pt x="289" y="1345"/>
                    </a:lnTo>
                    <a:lnTo>
                      <a:pt x="291" y="1345"/>
                    </a:lnTo>
                    <a:lnTo>
                      <a:pt x="292" y="1345"/>
                    </a:lnTo>
                    <a:lnTo>
                      <a:pt x="294" y="1345"/>
                    </a:lnTo>
                    <a:lnTo>
                      <a:pt x="295" y="1345"/>
                    </a:lnTo>
                    <a:lnTo>
                      <a:pt x="297" y="1345"/>
                    </a:lnTo>
                    <a:lnTo>
                      <a:pt x="298" y="1345"/>
                    </a:lnTo>
                    <a:lnTo>
                      <a:pt x="300" y="1345"/>
                    </a:lnTo>
                    <a:lnTo>
                      <a:pt x="301" y="1344"/>
                    </a:lnTo>
                    <a:lnTo>
                      <a:pt x="303" y="1344"/>
                    </a:lnTo>
                    <a:lnTo>
                      <a:pt x="304" y="1344"/>
                    </a:lnTo>
                    <a:lnTo>
                      <a:pt x="306" y="1344"/>
                    </a:lnTo>
                    <a:lnTo>
                      <a:pt x="307" y="1344"/>
                    </a:lnTo>
                    <a:lnTo>
                      <a:pt x="309" y="1343"/>
                    </a:lnTo>
                    <a:lnTo>
                      <a:pt x="310" y="1343"/>
                    </a:lnTo>
                    <a:lnTo>
                      <a:pt x="312" y="1343"/>
                    </a:lnTo>
                    <a:lnTo>
                      <a:pt x="313" y="1342"/>
                    </a:lnTo>
                    <a:lnTo>
                      <a:pt x="315" y="1342"/>
                    </a:lnTo>
                    <a:lnTo>
                      <a:pt x="316" y="1341"/>
                    </a:lnTo>
                    <a:lnTo>
                      <a:pt x="318" y="1341"/>
                    </a:lnTo>
                    <a:lnTo>
                      <a:pt x="319" y="1341"/>
                    </a:lnTo>
                    <a:lnTo>
                      <a:pt x="321" y="1341"/>
                    </a:lnTo>
                    <a:lnTo>
                      <a:pt x="322" y="1341"/>
                    </a:lnTo>
                    <a:lnTo>
                      <a:pt x="324" y="1341"/>
                    </a:lnTo>
                    <a:lnTo>
                      <a:pt x="325" y="1341"/>
                    </a:lnTo>
                    <a:lnTo>
                      <a:pt x="327" y="1342"/>
                    </a:lnTo>
                    <a:lnTo>
                      <a:pt x="328" y="1342"/>
                    </a:lnTo>
                    <a:lnTo>
                      <a:pt x="330" y="1342"/>
                    </a:lnTo>
                    <a:lnTo>
                      <a:pt x="331" y="1342"/>
                    </a:lnTo>
                    <a:lnTo>
                      <a:pt x="333" y="1343"/>
                    </a:lnTo>
                    <a:lnTo>
                      <a:pt x="334" y="1343"/>
                    </a:lnTo>
                    <a:lnTo>
                      <a:pt x="336" y="1343"/>
                    </a:lnTo>
                    <a:lnTo>
                      <a:pt x="337" y="1344"/>
                    </a:lnTo>
                    <a:lnTo>
                      <a:pt x="339" y="1344"/>
                    </a:lnTo>
                    <a:lnTo>
                      <a:pt x="340" y="1344"/>
                    </a:lnTo>
                    <a:lnTo>
                      <a:pt x="342" y="1344"/>
                    </a:lnTo>
                    <a:lnTo>
                      <a:pt x="343" y="1345"/>
                    </a:lnTo>
                    <a:lnTo>
                      <a:pt x="345" y="1345"/>
                    </a:lnTo>
                    <a:lnTo>
                      <a:pt x="346" y="1345"/>
                    </a:lnTo>
                    <a:lnTo>
                      <a:pt x="348" y="1345"/>
                    </a:lnTo>
                    <a:lnTo>
                      <a:pt x="349" y="1345"/>
                    </a:lnTo>
                    <a:lnTo>
                      <a:pt x="351" y="1345"/>
                    </a:lnTo>
                    <a:lnTo>
                      <a:pt x="352" y="1345"/>
                    </a:lnTo>
                    <a:lnTo>
                      <a:pt x="354" y="1345"/>
                    </a:lnTo>
                    <a:lnTo>
                      <a:pt x="355" y="1345"/>
                    </a:lnTo>
                    <a:lnTo>
                      <a:pt x="357" y="1345"/>
                    </a:lnTo>
                    <a:lnTo>
                      <a:pt x="358" y="1345"/>
                    </a:lnTo>
                    <a:lnTo>
                      <a:pt x="360" y="1345"/>
                    </a:lnTo>
                    <a:lnTo>
                      <a:pt x="361" y="1345"/>
                    </a:lnTo>
                    <a:lnTo>
                      <a:pt x="363" y="1345"/>
                    </a:lnTo>
                    <a:lnTo>
                      <a:pt x="364" y="1345"/>
                    </a:lnTo>
                    <a:lnTo>
                      <a:pt x="366" y="1345"/>
                    </a:lnTo>
                    <a:lnTo>
                      <a:pt x="367" y="1345"/>
                    </a:lnTo>
                    <a:lnTo>
                      <a:pt x="369" y="1345"/>
                    </a:lnTo>
                    <a:lnTo>
                      <a:pt x="370" y="1345"/>
                    </a:lnTo>
                    <a:lnTo>
                      <a:pt x="372" y="1345"/>
                    </a:lnTo>
                    <a:lnTo>
                      <a:pt x="373" y="1345"/>
                    </a:lnTo>
                    <a:lnTo>
                      <a:pt x="375" y="1345"/>
                    </a:lnTo>
                    <a:lnTo>
                      <a:pt x="376" y="1345"/>
                    </a:lnTo>
                    <a:lnTo>
                      <a:pt x="378" y="1345"/>
                    </a:lnTo>
                    <a:lnTo>
                      <a:pt x="379" y="1345"/>
                    </a:lnTo>
                    <a:lnTo>
                      <a:pt x="381" y="1345"/>
                    </a:lnTo>
                    <a:lnTo>
                      <a:pt x="382" y="1345"/>
                    </a:lnTo>
                    <a:lnTo>
                      <a:pt x="384" y="1345"/>
                    </a:lnTo>
                    <a:lnTo>
                      <a:pt x="385" y="1345"/>
                    </a:lnTo>
                    <a:lnTo>
                      <a:pt x="387" y="1345"/>
                    </a:lnTo>
                    <a:lnTo>
                      <a:pt x="388" y="1345"/>
                    </a:lnTo>
                    <a:lnTo>
                      <a:pt x="389" y="1345"/>
                    </a:lnTo>
                    <a:lnTo>
                      <a:pt x="391" y="1345"/>
                    </a:lnTo>
                    <a:lnTo>
                      <a:pt x="392" y="1345"/>
                    </a:lnTo>
                    <a:lnTo>
                      <a:pt x="394" y="1345"/>
                    </a:lnTo>
                    <a:lnTo>
                      <a:pt x="395" y="1345"/>
                    </a:lnTo>
                    <a:lnTo>
                      <a:pt x="397" y="1345"/>
                    </a:lnTo>
                    <a:lnTo>
                      <a:pt x="398" y="1345"/>
                    </a:lnTo>
                    <a:lnTo>
                      <a:pt x="400" y="1345"/>
                    </a:lnTo>
                    <a:lnTo>
                      <a:pt x="401" y="1345"/>
                    </a:lnTo>
                    <a:lnTo>
                      <a:pt x="403" y="1345"/>
                    </a:lnTo>
                    <a:lnTo>
                      <a:pt x="404" y="1345"/>
                    </a:lnTo>
                    <a:lnTo>
                      <a:pt x="406" y="1345"/>
                    </a:lnTo>
                    <a:lnTo>
                      <a:pt x="407" y="1345"/>
                    </a:lnTo>
                    <a:lnTo>
                      <a:pt x="409" y="1345"/>
                    </a:lnTo>
                    <a:lnTo>
                      <a:pt x="410" y="1345"/>
                    </a:lnTo>
                    <a:lnTo>
                      <a:pt x="412" y="1344"/>
                    </a:lnTo>
                    <a:lnTo>
                      <a:pt x="413" y="1343"/>
                    </a:lnTo>
                    <a:lnTo>
                      <a:pt x="415" y="1341"/>
                    </a:lnTo>
                    <a:lnTo>
                      <a:pt x="416" y="1336"/>
                    </a:lnTo>
                    <a:lnTo>
                      <a:pt x="418" y="1324"/>
                    </a:lnTo>
                    <a:lnTo>
                      <a:pt x="419" y="1298"/>
                    </a:lnTo>
                    <a:lnTo>
                      <a:pt x="421" y="1249"/>
                    </a:lnTo>
                    <a:lnTo>
                      <a:pt x="422" y="1172"/>
                    </a:lnTo>
                    <a:lnTo>
                      <a:pt x="424" y="1072"/>
                    </a:lnTo>
                    <a:lnTo>
                      <a:pt x="425" y="961"/>
                    </a:lnTo>
                    <a:lnTo>
                      <a:pt x="427" y="864"/>
                    </a:lnTo>
                    <a:lnTo>
                      <a:pt x="428" y="803"/>
                    </a:lnTo>
                    <a:lnTo>
                      <a:pt x="430" y="789"/>
                    </a:lnTo>
                    <a:lnTo>
                      <a:pt x="431" y="820"/>
                    </a:lnTo>
                    <a:lnTo>
                      <a:pt x="433" y="884"/>
                    </a:lnTo>
                    <a:lnTo>
                      <a:pt x="434" y="965"/>
                    </a:lnTo>
                    <a:lnTo>
                      <a:pt x="436" y="1049"/>
                    </a:lnTo>
                    <a:lnTo>
                      <a:pt x="437" y="1124"/>
                    </a:lnTo>
                    <a:lnTo>
                      <a:pt x="439" y="1186"/>
                    </a:lnTo>
                    <a:lnTo>
                      <a:pt x="440" y="1234"/>
                    </a:lnTo>
                    <a:lnTo>
                      <a:pt x="442" y="1269"/>
                    </a:lnTo>
                    <a:lnTo>
                      <a:pt x="443" y="1293"/>
                    </a:lnTo>
                    <a:lnTo>
                      <a:pt x="445" y="1310"/>
                    </a:lnTo>
                    <a:lnTo>
                      <a:pt x="446" y="1321"/>
                    </a:lnTo>
                    <a:lnTo>
                      <a:pt x="448" y="1329"/>
                    </a:lnTo>
                    <a:lnTo>
                      <a:pt x="449" y="1334"/>
                    </a:lnTo>
                    <a:lnTo>
                      <a:pt x="451" y="1337"/>
                    </a:lnTo>
                    <a:lnTo>
                      <a:pt x="452" y="1339"/>
                    </a:lnTo>
                    <a:lnTo>
                      <a:pt x="454" y="1341"/>
                    </a:lnTo>
                    <a:lnTo>
                      <a:pt x="455" y="1342"/>
                    </a:lnTo>
                    <a:lnTo>
                      <a:pt x="457" y="1342"/>
                    </a:lnTo>
                    <a:lnTo>
                      <a:pt x="458" y="1343"/>
                    </a:lnTo>
                    <a:lnTo>
                      <a:pt x="460" y="1343"/>
                    </a:lnTo>
                    <a:lnTo>
                      <a:pt x="461" y="1344"/>
                    </a:lnTo>
                    <a:lnTo>
                      <a:pt x="463" y="1344"/>
                    </a:lnTo>
                    <a:lnTo>
                      <a:pt x="464" y="1344"/>
                    </a:lnTo>
                    <a:lnTo>
                      <a:pt x="466" y="1344"/>
                    </a:lnTo>
                    <a:lnTo>
                      <a:pt x="467" y="1344"/>
                    </a:lnTo>
                    <a:lnTo>
                      <a:pt x="469" y="1344"/>
                    </a:lnTo>
                    <a:lnTo>
                      <a:pt x="470" y="1344"/>
                    </a:lnTo>
                    <a:lnTo>
                      <a:pt x="472" y="1344"/>
                    </a:lnTo>
                    <a:lnTo>
                      <a:pt x="473" y="1344"/>
                    </a:lnTo>
                    <a:lnTo>
                      <a:pt x="475" y="1344"/>
                    </a:lnTo>
                    <a:lnTo>
                      <a:pt x="476" y="1344"/>
                    </a:lnTo>
                    <a:lnTo>
                      <a:pt x="478" y="1344"/>
                    </a:lnTo>
                    <a:lnTo>
                      <a:pt x="479" y="1344"/>
                    </a:lnTo>
                    <a:lnTo>
                      <a:pt x="481" y="1344"/>
                    </a:lnTo>
                    <a:lnTo>
                      <a:pt x="482" y="1344"/>
                    </a:lnTo>
                    <a:lnTo>
                      <a:pt x="484" y="1344"/>
                    </a:lnTo>
                    <a:lnTo>
                      <a:pt x="485" y="1344"/>
                    </a:lnTo>
                    <a:lnTo>
                      <a:pt x="487" y="1344"/>
                    </a:lnTo>
                    <a:lnTo>
                      <a:pt x="488" y="1344"/>
                    </a:lnTo>
                    <a:lnTo>
                      <a:pt x="490" y="1344"/>
                    </a:lnTo>
                    <a:lnTo>
                      <a:pt x="491" y="1344"/>
                    </a:lnTo>
                    <a:lnTo>
                      <a:pt x="493" y="1344"/>
                    </a:lnTo>
                    <a:lnTo>
                      <a:pt x="494" y="1344"/>
                    </a:lnTo>
                    <a:lnTo>
                      <a:pt x="496" y="1344"/>
                    </a:lnTo>
                    <a:lnTo>
                      <a:pt x="497" y="1345"/>
                    </a:lnTo>
                    <a:lnTo>
                      <a:pt x="499" y="1345"/>
                    </a:lnTo>
                    <a:lnTo>
                      <a:pt x="500" y="1345"/>
                    </a:lnTo>
                    <a:lnTo>
                      <a:pt x="502" y="1345"/>
                    </a:lnTo>
                    <a:lnTo>
                      <a:pt x="503" y="1345"/>
                    </a:lnTo>
                    <a:lnTo>
                      <a:pt x="505" y="1345"/>
                    </a:lnTo>
                    <a:lnTo>
                      <a:pt x="506" y="1345"/>
                    </a:lnTo>
                    <a:lnTo>
                      <a:pt x="508" y="1345"/>
                    </a:lnTo>
                    <a:lnTo>
                      <a:pt x="509" y="1345"/>
                    </a:lnTo>
                    <a:lnTo>
                      <a:pt x="511" y="1345"/>
                    </a:lnTo>
                    <a:lnTo>
                      <a:pt x="512" y="1345"/>
                    </a:lnTo>
                    <a:lnTo>
                      <a:pt x="514" y="1345"/>
                    </a:lnTo>
                    <a:lnTo>
                      <a:pt x="515" y="1345"/>
                    </a:lnTo>
                    <a:lnTo>
                      <a:pt x="517" y="1345"/>
                    </a:lnTo>
                    <a:lnTo>
                      <a:pt x="518" y="1345"/>
                    </a:lnTo>
                    <a:lnTo>
                      <a:pt x="519" y="1345"/>
                    </a:lnTo>
                    <a:lnTo>
                      <a:pt x="521" y="1345"/>
                    </a:lnTo>
                    <a:lnTo>
                      <a:pt x="522" y="1345"/>
                    </a:lnTo>
                    <a:lnTo>
                      <a:pt x="524" y="1345"/>
                    </a:lnTo>
                    <a:lnTo>
                      <a:pt x="525" y="1345"/>
                    </a:lnTo>
                    <a:lnTo>
                      <a:pt x="527" y="1345"/>
                    </a:lnTo>
                    <a:lnTo>
                      <a:pt x="528" y="1345"/>
                    </a:lnTo>
                    <a:lnTo>
                      <a:pt x="530" y="1345"/>
                    </a:lnTo>
                    <a:lnTo>
                      <a:pt x="531" y="1345"/>
                    </a:lnTo>
                    <a:lnTo>
                      <a:pt x="533" y="1345"/>
                    </a:lnTo>
                    <a:lnTo>
                      <a:pt x="534" y="1345"/>
                    </a:lnTo>
                    <a:lnTo>
                      <a:pt x="536" y="1345"/>
                    </a:lnTo>
                    <a:lnTo>
                      <a:pt x="537" y="1345"/>
                    </a:lnTo>
                    <a:lnTo>
                      <a:pt x="539" y="1345"/>
                    </a:lnTo>
                    <a:lnTo>
                      <a:pt x="540" y="1345"/>
                    </a:lnTo>
                    <a:lnTo>
                      <a:pt x="542" y="1345"/>
                    </a:lnTo>
                    <a:lnTo>
                      <a:pt x="543" y="1345"/>
                    </a:lnTo>
                    <a:lnTo>
                      <a:pt x="545" y="1345"/>
                    </a:lnTo>
                    <a:lnTo>
                      <a:pt x="546" y="1345"/>
                    </a:lnTo>
                    <a:lnTo>
                      <a:pt x="548" y="1345"/>
                    </a:lnTo>
                    <a:lnTo>
                      <a:pt x="549" y="1345"/>
                    </a:lnTo>
                    <a:lnTo>
                      <a:pt x="551" y="1345"/>
                    </a:lnTo>
                    <a:lnTo>
                      <a:pt x="552" y="1345"/>
                    </a:lnTo>
                    <a:lnTo>
                      <a:pt x="554" y="1345"/>
                    </a:lnTo>
                    <a:lnTo>
                      <a:pt x="555" y="1345"/>
                    </a:lnTo>
                    <a:lnTo>
                      <a:pt x="557" y="1345"/>
                    </a:lnTo>
                    <a:lnTo>
                      <a:pt x="558" y="1345"/>
                    </a:lnTo>
                    <a:lnTo>
                      <a:pt x="560" y="1345"/>
                    </a:lnTo>
                    <a:lnTo>
                      <a:pt x="561" y="1345"/>
                    </a:lnTo>
                    <a:lnTo>
                      <a:pt x="563" y="1345"/>
                    </a:lnTo>
                    <a:lnTo>
                      <a:pt x="564" y="1345"/>
                    </a:lnTo>
                    <a:lnTo>
                      <a:pt x="566" y="1345"/>
                    </a:lnTo>
                    <a:lnTo>
                      <a:pt x="567" y="1345"/>
                    </a:lnTo>
                    <a:lnTo>
                      <a:pt x="569" y="1345"/>
                    </a:lnTo>
                    <a:lnTo>
                      <a:pt x="570" y="1345"/>
                    </a:lnTo>
                    <a:lnTo>
                      <a:pt x="572" y="1345"/>
                    </a:lnTo>
                    <a:lnTo>
                      <a:pt x="573" y="1345"/>
                    </a:lnTo>
                    <a:lnTo>
                      <a:pt x="575" y="1344"/>
                    </a:lnTo>
                    <a:lnTo>
                      <a:pt x="576" y="1344"/>
                    </a:lnTo>
                    <a:lnTo>
                      <a:pt x="578" y="1344"/>
                    </a:lnTo>
                    <a:lnTo>
                      <a:pt x="579" y="1344"/>
                    </a:lnTo>
                    <a:lnTo>
                      <a:pt x="581" y="1344"/>
                    </a:lnTo>
                    <a:lnTo>
                      <a:pt x="582" y="1344"/>
                    </a:lnTo>
                    <a:lnTo>
                      <a:pt x="584" y="1344"/>
                    </a:lnTo>
                    <a:lnTo>
                      <a:pt x="585" y="1344"/>
                    </a:lnTo>
                    <a:lnTo>
                      <a:pt x="587" y="1344"/>
                    </a:lnTo>
                    <a:lnTo>
                      <a:pt x="588" y="1344"/>
                    </a:lnTo>
                    <a:lnTo>
                      <a:pt x="590" y="1344"/>
                    </a:lnTo>
                    <a:lnTo>
                      <a:pt x="591" y="1344"/>
                    </a:lnTo>
                    <a:lnTo>
                      <a:pt x="593" y="1343"/>
                    </a:lnTo>
                    <a:lnTo>
                      <a:pt x="594" y="1343"/>
                    </a:lnTo>
                    <a:lnTo>
                      <a:pt x="596" y="1343"/>
                    </a:lnTo>
                    <a:lnTo>
                      <a:pt x="597" y="1343"/>
                    </a:lnTo>
                    <a:lnTo>
                      <a:pt x="599" y="1343"/>
                    </a:lnTo>
                    <a:lnTo>
                      <a:pt x="600" y="1343"/>
                    </a:lnTo>
                    <a:lnTo>
                      <a:pt x="602" y="1343"/>
                    </a:lnTo>
                    <a:lnTo>
                      <a:pt x="603" y="1343"/>
                    </a:lnTo>
                    <a:lnTo>
                      <a:pt x="605" y="1343"/>
                    </a:lnTo>
                    <a:lnTo>
                      <a:pt x="606" y="1343"/>
                    </a:lnTo>
                    <a:lnTo>
                      <a:pt x="608" y="1343"/>
                    </a:lnTo>
                    <a:lnTo>
                      <a:pt x="609" y="1343"/>
                    </a:lnTo>
                    <a:lnTo>
                      <a:pt x="611" y="1343"/>
                    </a:lnTo>
                    <a:lnTo>
                      <a:pt x="612" y="1343"/>
                    </a:lnTo>
                    <a:lnTo>
                      <a:pt x="614" y="1343"/>
                    </a:lnTo>
                    <a:lnTo>
                      <a:pt x="615" y="1343"/>
                    </a:lnTo>
                    <a:lnTo>
                      <a:pt x="617" y="1343"/>
                    </a:lnTo>
                    <a:lnTo>
                      <a:pt x="618" y="1343"/>
                    </a:lnTo>
                    <a:lnTo>
                      <a:pt x="620" y="1343"/>
                    </a:lnTo>
                    <a:lnTo>
                      <a:pt x="621" y="1343"/>
                    </a:lnTo>
                    <a:lnTo>
                      <a:pt x="623" y="1343"/>
                    </a:lnTo>
                    <a:lnTo>
                      <a:pt x="624" y="1343"/>
                    </a:lnTo>
                    <a:lnTo>
                      <a:pt x="626" y="1344"/>
                    </a:lnTo>
                    <a:lnTo>
                      <a:pt x="627" y="1344"/>
                    </a:lnTo>
                    <a:lnTo>
                      <a:pt x="629" y="1344"/>
                    </a:lnTo>
                    <a:lnTo>
                      <a:pt x="630" y="1344"/>
                    </a:lnTo>
                    <a:lnTo>
                      <a:pt x="632" y="1344"/>
                    </a:lnTo>
                    <a:lnTo>
                      <a:pt x="633" y="1344"/>
                    </a:lnTo>
                    <a:lnTo>
                      <a:pt x="635" y="1344"/>
                    </a:lnTo>
                    <a:lnTo>
                      <a:pt x="636" y="1344"/>
                    </a:lnTo>
                    <a:lnTo>
                      <a:pt x="638" y="1344"/>
                    </a:lnTo>
                    <a:lnTo>
                      <a:pt x="639" y="1344"/>
                    </a:lnTo>
                    <a:lnTo>
                      <a:pt x="641" y="1344"/>
                    </a:lnTo>
                    <a:lnTo>
                      <a:pt x="642" y="1344"/>
                    </a:lnTo>
                    <a:lnTo>
                      <a:pt x="644" y="1344"/>
                    </a:lnTo>
                    <a:lnTo>
                      <a:pt x="645" y="1344"/>
                    </a:lnTo>
                    <a:lnTo>
                      <a:pt x="646" y="1344"/>
                    </a:lnTo>
                    <a:lnTo>
                      <a:pt x="648" y="1344"/>
                    </a:lnTo>
                    <a:lnTo>
                      <a:pt x="649" y="1344"/>
                    </a:lnTo>
                    <a:lnTo>
                      <a:pt x="651" y="1344"/>
                    </a:lnTo>
                    <a:lnTo>
                      <a:pt x="652" y="1344"/>
                    </a:lnTo>
                    <a:lnTo>
                      <a:pt x="654" y="1344"/>
                    </a:lnTo>
                    <a:lnTo>
                      <a:pt x="655" y="1344"/>
                    </a:lnTo>
                    <a:lnTo>
                      <a:pt x="657" y="1344"/>
                    </a:lnTo>
                    <a:lnTo>
                      <a:pt x="658" y="1344"/>
                    </a:lnTo>
                    <a:lnTo>
                      <a:pt x="660" y="1344"/>
                    </a:lnTo>
                    <a:lnTo>
                      <a:pt x="661" y="1344"/>
                    </a:lnTo>
                    <a:lnTo>
                      <a:pt x="663" y="1344"/>
                    </a:lnTo>
                    <a:lnTo>
                      <a:pt x="664" y="1344"/>
                    </a:lnTo>
                    <a:lnTo>
                      <a:pt x="666" y="1344"/>
                    </a:lnTo>
                    <a:lnTo>
                      <a:pt x="667" y="1344"/>
                    </a:lnTo>
                    <a:lnTo>
                      <a:pt x="669" y="1344"/>
                    </a:lnTo>
                    <a:lnTo>
                      <a:pt x="670" y="1344"/>
                    </a:lnTo>
                    <a:lnTo>
                      <a:pt x="672" y="1344"/>
                    </a:lnTo>
                    <a:lnTo>
                      <a:pt x="673" y="1344"/>
                    </a:lnTo>
                    <a:lnTo>
                      <a:pt x="675" y="1344"/>
                    </a:lnTo>
                    <a:lnTo>
                      <a:pt x="676" y="1344"/>
                    </a:lnTo>
                    <a:lnTo>
                      <a:pt x="678" y="1344"/>
                    </a:lnTo>
                    <a:lnTo>
                      <a:pt x="679" y="1344"/>
                    </a:lnTo>
                    <a:lnTo>
                      <a:pt x="681" y="1344"/>
                    </a:lnTo>
                    <a:lnTo>
                      <a:pt x="682" y="1344"/>
                    </a:lnTo>
                    <a:lnTo>
                      <a:pt x="684" y="1344"/>
                    </a:lnTo>
                    <a:lnTo>
                      <a:pt x="685" y="1344"/>
                    </a:lnTo>
                    <a:lnTo>
                      <a:pt x="687" y="1344"/>
                    </a:lnTo>
                    <a:lnTo>
                      <a:pt x="688" y="1344"/>
                    </a:lnTo>
                    <a:lnTo>
                      <a:pt x="690" y="1344"/>
                    </a:lnTo>
                    <a:lnTo>
                      <a:pt x="691" y="1344"/>
                    </a:lnTo>
                    <a:lnTo>
                      <a:pt x="693" y="1344"/>
                    </a:lnTo>
                    <a:lnTo>
                      <a:pt x="694" y="1344"/>
                    </a:lnTo>
                    <a:lnTo>
                      <a:pt x="696" y="1344"/>
                    </a:lnTo>
                    <a:lnTo>
                      <a:pt x="697" y="1344"/>
                    </a:lnTo>
                    <a:lnTo>
                      <a:pt x="699" y="1344"/>
                    </a:lnTo>
                    <a:lnTo>
                      <a:pt x="700" y="1344"/>
                    </a:lnTo>
                    <a:lnTo>
                      <a:pt x="702" y="1344"/>
                    </a:lnTo>
                    <a:lnTo>
                      <a:pt x="703" y="1344"/>
                    </a:lnTo>
                    <a:lnTo>
                      <a:pt x="705" y="1344"/>
                    </a:lnTo>
                    <a:lnTo>
                      <a:pt x="706" y="1344"/>
                    </a:lnTo>
                    <a:lnTo>
                      <a:pt x="708" y="1344"/>
                    </a:lnTo>
                    <a:lnTo>
                      <a:pt x="709" y="1344"/>
                    </a:lnTo>
                    <a:lnTo>
                      <a:pt x="711" y="1344"/>
                    </a:lnTo>
                    <a:lnTo>
                      <a:pt x="712" y="1344"/>
                    </a:lnTo>
                    <a:lnTo>
                      <a:pt x="714" y="1344"/>
                    </a:lnTo>
                    <a:lnTo>
                      <a:pt x="715" y="1343"/>
                    </a:lnTo>
                    <a:lnTo>
                      <a:pt x="717" y="1343"/>
                    </a:lnTo>
                    <a:lnTo>
                      <a:pt x="718" y="1343"/>
                    </a:lnTo>
                    <a:lnTo>
                      <a:pt x="720" y="1343"/>
                    </a:lnTo>
                    <a:lnTo>
                      <a:pt x="721" y="1343"/>
                    </a:lnTo>
                    <a:lnTo>
                      <a:pt x="723" y="1343"/>
                    </a:lnTo>
                    <a:lnTo>
                      <a:pt x="724" y="1343"/>
                    </a:lnTo>
                    <a:lnTo>
                      <a:pt x="726" y="1343"/>
                    </a:lnTo>
                    <a:lnTo>
                      <a:pt x="727" y="1343"/>
                    </a:lnTo>
                    <a:lnTo>
                      <a:pt x="729" y="1343"/>
                    </a:lnTo>
                    <a:lnTo>
                      <a:pt x="730" y="1343"/>
                    </a:lnTo>
                    <a:lnTo>
                      <a:pt x="732" y="1343"/>
                    </a:lnTo>
                    <a:lnTo>
                      <a:pt x="733" y="1343"/>
                    </a:lnTo>
                    <a:lnTo>
                      <a:pt x="735" y="1343"/>
                    </a:lnTo>
                    <a:lnTo>
                      <a:pt x="736" y="1343"/>
                    </a:lnTo>
                    <a:lnTo>
                      <a:pt x="738" y="1343"/>
                    </a:lnTo>
                    <a:lnTo>
                      <a:pt x="739" y="1343"/>
                    </a:lnTo>
                    <a:lnTo>
                      <a:pt x="741" y="1343"/>
                    </a:lnTo>
                    <a:lnTo>
                      <a:pt x="742" y="1343"/>
                    </a:lnTo>
                    <a:lnTo>
                      <a:pt x="744" y="1343"/>
                    </a:lnTo>
                    <a:lnTo>
                      <a:pt x="745" y="1343"/>
                    </a:lnTo>
                    <a:lnTo>
                      <a:pt x="747" y="1343"/>
                    </a:lnTo>
                    <a:lnTo>
                      <a:pt x="748" y="1342"/>
                    </a:lnTo>
                    <a:lnTo>
                      <a:pt x="750" y="1342"/>
                    </a:lnTo>
                    <a:lnTo>
                      <a:pt x="751" y="1342"/>
                    </a:lnTo>
                    <a:lnTo>
                      <a:pt x="753" y="1342"/>
                    </a:lnTo>
                    <a:lnTo>
                      <a:pt x="754" y="1342"/>
                    </a:lnTo>
                    <a:lnTo>
                      <a:pt x="756" y="1342"/>
                    </a:lnTo>
                    <a:lnTo>
                      <a:pt x="757" y="1342"/>
                    </a:lnTo>
                    <a:lnTo>
                      <a:pt x="759" y="1342"/>
                    </a:lnTo>
                    <a:lnTo>
                      <a:pt x="760" y="1342"/>
                    </a:lnTo>
                    <a:lnTo>
                      <a:pt x="762" y="1342"/>
                    </a:lnTo>
                    <a:lnTo>
                      <a:pt x="763" y="1342"/>
                    </a:lnTo>
                    <a:lnTo>
                      <a:pt x="765" y="1342"/>
                    </a:lnTo>
                    <a:lnTo>
                      <a:pt x="766" y="1342"/>
                    </a:lnTo>
                    <a:lnTo>
                      <a:pt x="768" y="1342"/>
                    </a:lnTo>
                    <a:lnTo>
                      <a:pt x="769" y="1343"/>
                    </a:lnTo>
                    <a:lnTo>
                      <a:pt x="771" y="1343"/>
                    </a:lnTo>
                    <a:lnTo>
                      <a:pt x="772" y="1343"/>
                    </a:lnTo>
                    <a:lnTo>
                      <a:pt x="774" y="1343"/>
                    </a:lnTo>
                    <a:lnTo>
                      <a:pt x="775" y="1344"/>
                    </a:lnTo>
                    <a:lnTo>
                      <a:pt x="776" y="1344"/>
                    </a:lnTo>
                    <a:lnTo>
                      <a:pt x="778" y="1344"/>
                    </a:lnTo>
                    <a:lnTo>
                      <a:pt x="779" y="1344"/>
                    </a:lnTo>
                    <a:lnTo>
                      <a:pt x="781" y="1344"/>
                    </a:lnTo>
                    <a:lnTo>
                      <a:pt x="782" y="1344"/>
                    </a:lnTo>
                    <a:lnTo>
                      <a:pt x="784" y="1344"/>
                    </a:lnTo>
                    <a:lnTo>
                      <a:pt x="785" y="1344"/>
                    </a:lnTo>
                    <a:lnTo>
                      <a:pt x="787" y="1344"/>
                    </a:lnTo>
                    <a:lnTo>
                      <a:pt x="788" y="1344"/>
                    </a:lnTo>
                    <a:lnTo>
                      <a:pt x="790" y="1344"/>
                    </a:lnTo>
                    <a:lnTo>
                      <a:pt x="791" y="1344"/>
                    </a:lnTo>
                    <a:lnTo>
                      <a:pt x="793" y="1344"/>
                    </a:lnTo>
                    <a:lnTo>
                      <a:pt x="794" y="1344"/>
                    </a:lnTo>
                    <a:lnTo>
                      <a:pt x="796" y="1344"/>
                    </a:lnTo>
                    <a:lnTo>
                      <a:pt x="797" y="1344"/>
                    </a:lnTo>
                    <a:lnTo>
                      <a:pt x="799" y="1344"/>
                    </a:lnTo>
                    <a:lnTo>
                      <a:pt x="800" y="1344"/>
                    </a:lnTo>
                    <a:lnTo>
                      <a:pt x="802" y="1344"/>
                    </a:lnTo>
                    <a:lnTo>
                      <a:pt x="803" y="1344"/>
                    </a:lnTo>
                    <a:lnTo>
                      <a:pt x="805" y="1344"/>
                    </a:lnTo>
                    <a:lnTo>
                      <a:pt x="806" y="1344"/>
                    </a:lnTo>
                    <a:lnTo>
                      <a:pt x="808" y="1344"/>
                    </a:lnTo>
                    <a:lnTo>
                      <a:pt x="809" y="1344"/>
                    </a:lnTo>
                    <a:lnTo>
                      <a:pt x="811" y="1343"/>
                    </a:lnTo>
                    <a:lnTo>
                      <a:pt x="812" y="1343"/>
                    </a:lnTo>
                    <a:lnTo>
                      <a:pt x="814" y="1343"/>
                    </a:lnTo>
                    <a:lnTo>
                      <a:pt x="815" y="1342"/>
                    </a:lnTo>
                    <a:lnTo>
                      <a:pt x="817" y="1342"/>
                    </a:lnTo>
                    <a:lnTo>
                      <a:pt x="818" y="1342"/>
                    </a:lnTo>
                    <a:lnTo>
                      <a:pt x="820" y="1342"/>
                    </a:lnTo>
                    <a:lnTo>
                      <a:pt x="821" y="1342"/>
                    </a:lnTo>
                    <a:lnTo>
                      <a:pt x="823" y="1342"/>
                    </a:lnTo>
                    <a:lnTo>
                      <a:pt x="824" y="1342"/>
                    </a:lnTo>
                    <a:lnTo>
                      <a:pt x="826" y="1342"/>
                    </a:lnTo>
                    <a:lnTo>
                      <a:pt x="827" y="1342"/>
                    </a:lnTo>
                    <a:lnTo>
                      <a:pt x="829" y="1342"/>
                    </a:lnTo>
                    <a:lnTo>
                      <a:pt x="830" y="1343"/>
                    </a:lnTo>
                    <a:lnTo>
                      <a:pt x="832" y="1343"/>
                    </a:lnTo>
                    <a:lnTo>
                      <a:pt x="833" y="1343"/>
                    </a:lnTo>
                    <a:lnTo>
                      <a:pt x="835" y="1344"/>
                    </a:lnTo>
                    <a:lnTo>
                      <a:pt x="836" y="1344"/>
                    </a:lnTo>
                    <a:lnTo>
                      <a:pt x="838" y="1344"/>
                    </a:lnTo>
                    <a:lnTo>
                      <a:pt x="839" y="1344"/>
                    </a:lnTo>
                    <a:lnTo>
                      <a:pt x="841" y="1344"/>
                    </a:lnTo>
                    <a:lnTo>
                      <a:pt x="842" y="1344"/>
                    </a:lnTo>
                    <a:lnTo>
                      <a:pt x="844" y="1345"/>
                    </a:lnTo>
                    <a:lnTo>
                      <a:pt x="845" y="1345"/>
                    </a:lnTo>
                    <a:lnTo>
                      <a:pt x="847" y="1344"/>
                    </a:lnTo>
                    <a:lnTo>
                      <a:pt x="848" y="1345"/>
                    </a:lnTo>
                    <a:lnTo>
                      <a:pt x="850" y="1345"/>
                    </a:lnTo>
                    <a:lnTo>
                      <a:pt x="851" y="1345"/>
                    </a:lnTo>
                    <a:lnTo>
                      <a:pt x="853" y="1345"/>
                    </a:lnTo>
                    <a:lnTo>
                      <a:pt x="854" y="1345"/>
                    </a:lnTo>
                    <a:lnTo>
                      <a:pt x="856" y="1345"/>
                    </a:lnTo>
                    <a:lnTo>
                      <a:pt x="857" y="1345"/>
                    </a:lnTo>
                    <a:lnTo>
                      <a:pt x="859" y="1345"/>
                    </a:lnTo>
                    <a:lnTo>
                      <a:pt x="860" y="1345"/>
                    </a:lnTo>
                    <a:lnTo>
                      <a:pt x="862" y="1344"/>
                    </a:lnTo>
                    <a:lnTo>
                      <a:pt x="863" y="1344"/>
                    </a:lnTo>
                    <a:lnTo>
                      <a:pt x="865" y="1344"/>
                    </a:lnTo>
                    <a:lnTo>
                      <a:pt x="866" y="1344"/>
                    </a:lnTo>
                    <a:lnTo>
                      <a:pt x="868" y="1344"/>
                    </a:lnTo>
                    <a:lnTo>
                      <a:pt x="869" y="1344"/>
                    </a:lnTo>
                    <a:lnTo>
                      <a:pt x="871" y="1344"/>
                    </a:lnTo>
                    <a:lnTo>
                      <a:pt x="872" y="1344"/>
                    </a:lnTo>
                    <a:lnTo>
                      <a:pt x="874" y="1344"/>
                    </a:lnTo>
                    <a:lnTo>
                      <a:pt x="875" y="1344"/>
                    </a:lnTo>
                    <a:lnTo>
                      <a:pt x="877" y="1344"/>
                    </a:lnTo>
                    <a:lnTo>
                      <a:pt x="878" y="1344"/>
                    </a:lnTo>
                    <a:lnTo>
                      <a:pt x="880" y="1344"/>
                    </a:lnTo>
                    <a:lnTo>
                      <a:pt x="881" y="1344"/>
                    </a:lnTo>
                    <a:lnTo>
                      <a:pt x="883" y="1344"/>
                    </a:lnTo>
                    <a:lnTo>
                      <a:pt x="884" y="1344"/>
                    </a:lnTo>
                    <a:lnTo>
                      <a:pt x="886" y="1344"/>
                    </a:lnTo>
                    <a:lnTo>
                      <a:pt x="887" y="1344"/>
                    </a:lnTo>
                    <a:lnTo>
                      <a:pt x="889" y="1344"/>
                    </a:lnTo>
                    <a:lnTo>
                      <a:pt x="890" y="1344"/>
                    </a:lnTo>
                    <a:lnTo>
                      <a:pt x="892" y="1344"/>
                    </a:lnTo>
                    <a:lnTo>
                      <a:pt x="893" y="1344"/>
                    </a:lnTo>
                    <a:lnTo>
                      <a:pt x="895" y="1344"/>
                    </a:lnTo>
                    <a:lnTo>
                      <a:pt x="896" y="1344"/>
                    </a:lnTo>
                    <a:lnTo>
                      <a:pt x="898" y="1344"/>
                    </a:lnTo>
                    <a:lnTo>
                      <a:pt x="899" y="1344"/>
                    </a:lnTo>
                    <a:lnTo>
                      <a:pt x="901" y="1344"/>
                    </a:lnTo>
                    <a:lnTo>
                      <a:pt x="902" y="1344"/>
                    </a:lnTo>
                    <a:lnTo>
                      <a:pt x="904" y="1344"/>
                    </a:lnTo>
                    <a:lnTo>
                      <a:pt x="905" y="1344"/>
                    </a:lnTo>
                    <a:lnTo>
                      <a:pt x="906" y="1344"/>
                    </a:lnTo>
                    <a:lnTo>
                      <a:pt x="908" y="1344"/>
                    </a:lnTo>
                    <a:lnTo>
                      <a:pt x="909" y="1344"/>
                    </a:lnTo>
                    <a:lnTo>
                      <a:pt x="911" y="1344"/>
                    </a:lnTo>
                    <a:lnTo>
                      <a:pt x="912" y="1344"/>
                    </a:lnTo>
                    <a:lnTo>
                      <a:pt x="914" y="1344"/>
                    </a:lnTo>
                    <a:lnTo>
                      <a:pt x="915" y="1344"/>
                    </a:lnTo>
                    <a:lnTo>
                      <a:pt x="917" y="1344"/>
                    </a:lnTo>
                    <a:lnTo>
                      <a:pt x="918" y="1344"/>
                    </a:lnTo>
                    <a:lnTo>
                      <a:pt x="920" y="1344"/>
                    </a:lnTo>
                    <a:lnTo>
                      <a:pt x="921" y="1344"/>
                    </a:lnTo>
                    <a:lnTo>
                      <a:pt x="923" y="1344"/>
                    </a:lnTo>
                    <a:lnTo>
                      <a:pt x="924" y="1344"/>
                    </a:lnTo>
                    <a:lnTo>
                      <a:pt x="926" y="1344"/>
                    </a:lnTo>
                    <a:lnTo>
                      <a:pt x="927" y="1344"/>
                    </a:lnTo>
                    <a:lnTo>
                      <a:pt x="929" y="1344"/>
                    </a:lnTo>
                    <a:lnTo>
                      <a:pt x="930" y="1344"/>
                    </a:lnTo>
                    <a:lnTo>
                      <a:pt x="932" y="1344"/>
                    </a:lnTo>
                    <a:lnTo>
                      <a:pt x="933" y="1343"/>
                    </a:lnTo>
                    <a:lnTo>
                      <a:pt x="935" y="1343"/>
                    </a:lnTo>
                    <a:lnTo>
                      <a:pt x="936" y="1343"/>
                    </a:lnTo>
                    <a:lnTo>
                      <a:pt x="938" y="1343"/>
                    </a:lnTo>
                    <a:lnTo>
                      <a:pt x="939" y="1343"/>
                    </a:lnTo>
                    <a:lnTo>
                      <a:pt x="941" y="1343"/>
                    </a:lnTo>
                    <a:lnTo>
                      <a:pt x="942" y="1343"/>
                    </a:lnTo>
                    <a:lnTo>
                      <a:pt x="944" y="1343"/>
                    </a:lnTo>
                    <a:lnTo>
                      <a:pt x="945" y="1342"/>
                    </a:lnTo>
                    <a:lnTo>
                      <a:pt x="947" y="1341"/>
                    </a:lnTo>
                    <a:lnTo>
                      <a:pt x="948" y="1340"/>
                    </a:lnTo>
                    <a:lnTo>
                      <a:pt x="950" y="1338"/>
                    </a:lnTo>
                    <a:lnTo>
                      <a:pt x="951" y="1335"/>
                    </a:lnTo>
                    <a:lnTo>
                      <a:pt x="953" y="1331"/>
                    </a:lnTo>
                    <a:lnTo>
                      <a:pt x="954" y="1325"/>
                    </a:lnTo>
                    <a:lnTo>
                      <a:pt x="956" y="1316"/>
                    </a:lnTo>
                    <a:lnTo>
                      <a:pt x="957" y="1302"/>
                    </a:lnTo>
                    <a:lnTo>
                      <a:pt x="959" y="1284"/>
                    </a:lnTo>
                    <a:lnTo>
                      <a:pt x="960" y="1257"/>
                    </a:lnTo>
                    <a:lnTo>
                      <a:pt x="962" y="1221"/>
                    </a:lnTo>
                    <a:lnTo>
                      <a:pt x="963" y="1172"/>
                    </a:lnTo>
                    <a:lnTo>
                      <a:pt x="965" y="1109"/>
                    </a:lnTo>
                    <a:lnTo>
                      <a:pt x="966" y="1032"/>
                    </a:lnTo>
                    <a:lnTo>
                      <a:pt x="968" y="939"/>
                    </a:lnTo>
                    <a:lnTo>
                      <a:pt x="969" y="834"/>
                    </a:lnTo>
                    <a:lnTo>
                      <a:pt x="971" y="721"/>
                    </a:lnTo>
                    <a:lnTo>
                      <a:pt x="972" y="606"/>
                    </a:lnTo>
                    <a:lnTo>
                      <a:pt x="974" y="498"/>
                    </a:lnTo>
                    <a:lnTo>
                      <a:pt x="975" y="406"/>
                    </a:lnTo>
                    <a:lnTo>
                      <a:pt x="977" y="336"/>
                    </a:lnTo>
                    <a:lnTo>
                      <a:pt x="978" y="295"/>
                    </a:lnTo>
                    <a:lnTo>
                      <a:pt x="980" y="285"/>
                    </a:lnTo>
                    <a:lnTo>
                      <a:pt x="981" y="307"/>
                    </a:lnTo>
                    <a:lnTo>
                      <a:pt x="983" y="358"/>
                    </a:lnTo>
                    <a:lnTo>
                      <a:pt x="984" y="432"/>
                    </a:lnTo>
                    <a:lnTo>
                      <a:pt x="986" y="523"/>
                    </a:lnTo>
                    <a:lnTo>
                      <a:pt x="987" y="623"/>
                    </a:lnTo>
                    <a:lnTo>
                      <a:pt x="989" y="726"/>
                    </a:lnTo>
                    <a:lnTo>
                      <a:pt x="990" y="826"/>
                    </a:lnTo>
                    <a:lnTo>
                      <a:pt x="992" y="919"/>
                    </a:lnTo>
                    <a:lnTo>
                      <a:pt x="993" y="1001"/>
                    </a:lnTo>
                    <a:lnTo>
                      <a:pt x="995" y="1072"/>
                    </a:lnTo>
                    <a:lnTo>
                      <a:pt x="996" y="1131"/>
                    </a:lnTo>
                    <a:lnTo>
                      <a:pt x="998" y="1180"/>
                    </a:lnTo>
                    <a:lnTo>
                      <a:pt x="999" y="1218"/>
                    </a:lnTo>
                    <a:lnTo>
                      <a:pt x="1001" y="1247"/>
                    </a:lnTo>
                    <a:lnTo>
                      <a:pt x="1002" y="1270"/>
                    </a:lnTo>
                    <a:lnTo>
                      <a:pt x="1004" y="1287"/>
                    </a:lnTo>
                    <a:lnTo>
                      <a:pt x="1005" y="1300"/>
                    </a:lnTo>
                    <a:lnTo>
                      <a:pt x="1007" y="1309"/>
                    </a:lnTo>
                    <a:lnTo>
                      <a:pt x="1008" y="1317"/>
                    </a:lnTo>
                    <a:lnTo>
                      <a:pt x="1010" y="1322"/>
                    </a:lnTo>
                    <a:lnTo>
                      <a:pt x="1011" y="1326"/>
                    </a:lnTo>
                    <a:lnTo>
                      <a:pt x="1013" y="1329"/>
                    </a:lnTo>
                    <a:lnTo>
                      <a:pt x="1014" y="1331"/>
                    </a:lnTo>
                    <a:lnTo>
                      <a:pt x="1016" y="1333"/>
                    </a:lnTo>
                    <a:lnTo>
                      <a:pt x="1017" y="1334"/>
                    </a:lnTo>
                    <a:lnTo>
                      <a:pt x="1019" y="1336"/>
                    </a:lnTo>
                    <a:lnTo>
                      <a:pt x="1020" y="1336"/>
                    </a:lnTo>
                    <a:lnTo>
                      <a:pt x="1022" y="1337"/>
                    </a:lnTo>
                    <a:lnTo>
                      <a:pt x="1023" y="1338"/>
                    </a:lnTo>
                    <a:lnTo>
                      <a:pt x="1025" y="1338"/>
                    </a:lnTo>
                    <a:lnTo>
                      <a:pt x="1026" y="1339"/>
                    </a:lnTo>
                    <a:lnTo>
                      <a:pt x="1028" y="1339"/>
                    </a:lnTo>
                    <a:lnTo>
                      <a:pt x="1029" y="1340"/>
                    </a:lnTo>
                    <a:lnTo>
                      <a:pt x="1031" y="1340"/>
                    </a:lnTo>
                    <a:lnTo>
                      <a:pt x="1032" y="1341"/>
                    </a:lnTo>
                    <a:lnTo>
                      <a:pt x="1034" y="1341"/>
                    </a:lnTo>
                    <a:lnTo>
                      <a:pt x="1035" y="1341"/>
                    </a:lnTo>
                    <a:lnTo>
                      <a:pt x="1036" y="1341"/>
                    </a:lnTo>
                    <a:lnTo>
                      <a:pt x="1038" y="1341"/>
                    </a:lnTo>
                    <a:lnTo>
                      <a:pt x="1039" y="1342"/>
                    </a:lnTo>
                    <a:lnTo>
                      <a:pt x="1041" y="1342"/>
                    </a:lnTo>
                    <a:lnTo>
                      <a:pt x="1042" y="1342"/>
                    </a:lnTo>
                    <a:lnTo>
                      <a:pt x="1044" y="1342"/>
                    </a:lnTo>
                    <a:lnTo>
                      <a:pt x="1045" y="1342"/>
                    </a:lnTo>
                    <a:lnTo>
                      <a:pt x="1047" y="1342"/>
                    </a:lnTo>
                    <a:lnTo>
                      <a:pt x="1048" y="1343"/>
                    </a:lnTo>
                    <a:lnTo>
                      <a:pt x="1050" y="1343"/>
                    </a:lnTo>
                    <a:lnTo>
                      <a:pt x="1051" y="1343"/>
                    </a:lnTo>
                    <a:lnTo>
                      <a:pt x="1053" y="1343"/>
                    </a:lnTo>
                    <a:lnTo>
                      <a:pt x="1054" y="1343"/>
                    </a:lnTo>
                    <a:lnTo>
                      <a:pt x="1056" y="1343"/>
                    </a:lnTo>
                    <a:lnTo>
                      <a:pt x="1057" y="1343"/>
                    </a:lnTo>
                    <a:lnTo>
                      <a:pt x="1059" y="1343"/>
                    </a:lnTo>
                    <a:lnTo>
                      <a:pt x="1060" y="1343"/>
                    </a:lnTo>
                    <a:lnTo>
                      <a:pt x="1062" y="1343"/>
                    </a:lnTo>
                    <a:lnTo>
                      <a:pt x="1063" y="1343"/>
                    </a:lnTo>
                    <a:lnTo>
                      <a:pt x="1065" y="1343"/>
                    </a:lnTo>
                    <a:lnTo>
                      <a:pt x="1066" y="1343"/>
                    </a:lnTo>
                    <a:lnTo>
                      <a:pt x="1068" y="1343"/>
                    </a:lnTo>
                    <a:lnTo>
                      <a:pt x="1069" y="1343"/>
                    </a:lnTo>
                    <a:lnTo>
                      <a:pt x="1071" y="1344"/>
                    </a:lnTo>
                    <a:lnTo>
                      <a:pt x="1072" y="1344"/>
                    </a:lnTo>
                    <a:lnTo>
                      <a:pt x="1074" y="1344"/>
                    </a:lnTo>
                    <a:lnTo>
                      <a:pt x="1075" y="1344"/>
                    </a:lnTo>
                    <a:lnTo>
                      <a:pt x="1077" y="1344"/>
                    </a:lnTo>
                    <a:lnTo>
                      <a:pt x="1078" y="1344"/>
                    </a:lnTo>
                    <a:lnTo>
                      <a:pt x="1080" y="1344"/>
                    </a:lnTo>
                    <a:lnTo>
                      <a:pt x="1081" y="1344"/>
                    </a:lnTo>
                    <a:lnTo>
                      <a:pt x="1083" y="1344"/>
                    </a:lnTo>
                    <a:lnTo>
                      <a:pt x="1084" y="1344"/>
                    </a:lnTo>
                    <a:lnTo>
                      <a:pt x="1086" y="1344"/>
                    </a:lnTo>
                    <a:lnTo>
                      <a:pt x="1087" y="1344"/>
                    </a:lnTo>
                    <a:lnTo>
                      <a:pt x="1089" y="1344"/>
                    </a:lnTo>
                    <a:lnTo>
                      <a:pt x="1090" y="1344"/>
                    </a:lnTo>
                    <a:lnTo>
                      <a:pt x="1092" y="1344"/>
                    </a:lnTo>
                    <a:lnTo>
                      <a:pt x="1093" y="1344"/>
                    </a:lnTo>
                    <a:lnTo>
                      <a:pt x="1095" y="1344"/>
                    </a:lnTo>
                    <a:lnTo>
                      <a:pt x="1096" y="1344"/>
                    </a:lnTo>
                    <a:lnTo>
                      <a:pt x="1098" y="1344"/>
                    </a:lnTo>
                    <a:lnTo>
                      <a:pt x="1099" y="1344"/>
                    </a:lnTo>
                    <a:lnTo>
                      <a:pt x="1101" y="1344"/>
                    </a:lnTo>
                    <a:lnTo>
                      <a:pt x="1102" y="1344"/>
                    </a:lnTo>
                    <a:lnTo>
                      <a:pt x="1104" y="1344"/>
                    </a:lnTo>
                    <a:lnTo>
                      <a:pt x="1105" y="1344"/>
                    </a:lnTo>
                    <a:lnTo>
                      <a:pt x="1107" y="1344"/>
                    </a:lnTo>
                    <a:lnTo>
                      <a:pt x="1108" y="1344"/>
                    </a:lnTo>
                    <a:lnTo>
                      <a:pt x="1110" y="1344"/>
                    </a:lnTo>
                    <a:lnTo>
                      <a:pt x="1111" y="1344"/>
                    </a:lnTo>
                    <a:lnTo>
                      <a:pt x="1113" y="1344"/>
                    </a:lnTo>
                    <a:lnTo>
                      <a:pt x="1114" y="1344"/>
                    </a:lnTo>
                    <a:lnTo>
                      <a:pt x="1116" y="1344"/>
                    </a:lnTo>
                    <a:lnTo>
                      <a:pt x="1117" y="1344"/>
                    </a:lnTo>
                    <a:lnTo>
                      <a:pt x="1119" y="1344"/>
                    </a:lnTo>
                    <a:lnTo>
                      <a:pt x="1120" y="1344"/>
                    </a:lnTo>
                    <a:lnTo>
                      <a:pt x="1122" y="1344"/>
                    </a:lnTo>
                    <a:lnTo>
                      <a:pt x="1123" y="1344"/>
                    </a:lnTo>
                    <a:lnTo>
                      <a:pt x="1125" y="1344"/>
                    </a:lnTo>
                    <a:lnTo>
                      <a:pt x="1126" y="1344"/>
                    </a:lnTo>
                    <a:lnTo>
                      <a:pt x="1128" y="1344"/>
                    </a:lnTo>
                    <a:lnTo>
                      <a:pt x="1129" y="1344"/>
                    </a:lnTo>
                    <a:lnTo>
                      <a:pt x="1131" y="1344"/>
                    </a:lnTo>
                    <a:lnTo>
                      <a:pt x="1132" y="1344"/>
                    </a:lnTo>
                    <a:lnTo>
                      <a:pt x="1134" y="1344"/>
                    </a:lnTo>
                    <a:lnTo>
                      <a:pt x="1135" y="1344"/>
                    </a:lnTo>
                    <a:lnTo>
                      <a:pt x="1137" y="1344"/>
                    </a:lnTo>
                    <a:lnTo>
                      <a:pt x="1138" y="1344"/>
                    </a:lnTo>
                    <a:lnTo>
                      <a:pt x="1140" y="1344"/>
                    </a:lnTo>
                    <a:lnTo>
                      <a:pt x="1141" y="1345"/>
                    </a:lnTo>
                    <a:lnTo>
                      <a:pt x="1143" y="1345"/>
                    </a:lnTo>
                    <a:lnTo>
                      <a:pt x="1144" y="1345"/>
                    </a:lnTo>
                    <a:lnTo>
                      <a:pt x="1146" y="1345"/>
                    </a:lnTo>
                    <a:lnTo>
                      <a:pt x="1147" y="1345"/>
                    </a:lnTo>
                    <a:lnTo>
                      <a:pt x="1149" y="1344"/>
                    </a:lnTo>
                    <a:lnTo>
                      <a:pt x="1150" y="1344"/>
                    </a:lnTo>
                    <a:lnTo>
                      <a:pt x="1152" y="1345"/>
                    </a:lnTo>
                    <a:lnTo>
                      <a:pt x="1153" y="1345"/>
                    </a:lnTo>
                    <a:lnTo>
                      <a:pt x="1155" y="1344"/>
                    </a:lnTo>
                    <a:lnTo>
                      <a:pt x="1156" y="1344"/>
                    </a:lnTo>
                    <a:lnTo>
                      <a:pt x="1158" y="1344"/>
                    </a:lnTo>
                    <a:lnTo>
                      <a:pt x="1159" y="1344"/>
                    </a:lnTo>
                    <a:lnTo>
                      <a:pt x="1161" y="1344"/>
                    </a:lnTo>
                    <a:lnTo>
                      <a:pt x="1162" y="1344"/>
                    </a:lnTo>
                    <a:lnTo>
                      <a:pt x="1164" y="1344"/>
                    </a:lnTo>
                    <a:lnTo>
                      <a:pt x="1165" y="1344"/>
                    </a:lnTo>
                    <a:lnTo>
                      <a:pt x="1166" y="1344"/>
                    </a:lnTo>
                    <a:lnTo>
                      <a:pt x="1168" y="1344"/>
                    </a:lnTo>
                    <a:lnTo>
                      <a:pt x="1169" y="1344"/>
                    </a:lnTo>
                    <a:lnTo>
                      <a:pt x="1171" y="1344"/>
                    </a:lnTo>
                    <a:lnTo>
                      <a:pt x="1172" y="1344"/>
                    </a:lnTo>
                    <a:lnTo>
                      <a:pt x="1174" y="1344"/>
                    </a:lnTo>
                    <a:lnTo>
                      <a:pt x="1175" y="1344"/>
                    </a:lnTo>
                    <a:lnTo>
                      <a:pt x="1177" y="1344"/>
                    </a:lnTo>
                    <a:lnTo>
                      <a:pt x="1178" y="1345"/>
                    </a:lnTo>
                    <a:lnTo>
                      <a:pt x="1180" y="1345"/>
                    </a:lnTo>
                    <a:lnTo>
                      <a:pt x="1181" y="1345"/>
                    </a:lnTo>
                    <a:lnTo>
                      <a:pt x="1183" y="1345"/>
                    </a:lnTo>
                    <a:lnTo>
                      <a:pt x="1184" y="1345"/>
                    </a:lnTo>
                    <a:lnTo>
                      <a:pt x="1186" y="1345"/>
                    </a:lnTo>
                    <a:lnTo>
                      <a:pt x="1187" y="1345"/>
                    </a:lnTo>
                    <a:lnTo>
                      <a:pt x="1189" y="1345"/>
                    </a:lnTo>
                    <a:lnTo>
                      <a:pt x="1190" y="1345"/>
                    </a:lnTo>
                    <a:lnTo>
                      <a:pt x="1192" y="1345"/>
                    </a:lnTo>
                    <a:lnTo>
                      <a:pt x="1193" y="1345"/>
                    </a:lnTo>
                    <a:lnTo>
                      <a:pt x="1195" y="1345"/>
                    </a:lnTo>
                    <a:lnTo>
                      <a:pt x="1196" y="1345"/>
                    </a:lnTo>
                    <a:lnTo>
                      <a:pt x="1198" y="1345"/>
                    </a:lnTo>
                    <a:lnTo>
                      <a:pt x="1199" y="1345"/>
                    </a:lnTo>
                    <a:lnTo>
                      <a:pt x="1201" y="1345"/>
                    </a:lnTo>
                    <a:lnTo>
                      <a:pt x="1202" y="1345"/>
                    </a:lnTo>
                    <a:lnTo>
                      <a:pt x="1204" y="1345"/>
                    </a:lnTo>
                    <a:lnTo>
                      <a:pt x="1205" y="1345"/>
                    </a:lnTo>
                    <a:lnTo>
                      <a:pt x="1207" y="1345"/>
                    </a:lnTo>
                    <a:lnTo>
                      <a:pt x="1208" y="1345"/>
                    </a:lnTo>
                    <a:lnTo>
                      <a:pt x="1210" y="1345"/>
                    </a:lnTo>
                    <a:lnTo>
                      <a:pt x="1211" y="1345"/>
                    </a:lnTo>
                    <a:lnTo>
                      <a:pt x="1213" y="1345"/>
                    </a:lnTo>
                    <a:lnTo>
                      <a:pt x="1214" y="1345"/>
                    </a:lnTo>
                    <a:lnTo>
                      <a:pt x="1216" y="1345"/>
                    </a:lnTo>
                    <a:lnTo>
                      <a:pt x="1217" y="1345"/>
                    </a:lnTo>
                    <a:lnTo>
                      <a:pt x="1219" y="1345"/>
                    </a:lnTo>
                    <a:lnTo>
                      <a:pt x="1220" y="1345"/>
                    </a:lnTo>
                    <a:lnTo>
                      <a:pt x="1222" y="1345"/>
                    </a:lnTo>
                    <a:lnTo>
                      <a:pt x="1223" y="1345"/>
                    </a:lnTo>
                    <a:lnTo>
                      <a:pt x="1225" y="1345"/>
                    </a:lnTo>
                    <a:lnTo>
                      <a:pt x="1226" y="1345"/>
                    </a:lnTo>
                    <a:lnTo>
                      <a:pt x="1228" y="1345"/>
                    </a:lnTo>
                    <a:lnTo>
                      <a:pt x="1229" y="1345"/>
                    </a:lnTo>
                    <a:lnTo>
                      <a:pt x="1231" y="1345"/>
                    </a:lnTo>
                    <a:lnTo>
                      <a:pt x="1232" y="1345"/>
                    </a:lnTo>
                    <a:lnTo>
                      <a:pt x="1234" y="1345"/>
                    </a:lnTo>
                    <a:lnTo>
                      <a:pt x="1235" y="1345"/>
                    </a:lnTo>
                    <a:lnTo>
                      <a:pt x="1237" y="1345"/>
                    </a:lnTo>
                    <a:lnTo>
                      <a:pt x="1238" y="1345"/>
                    </a:lnTo>
                    <a:lnTo>
                      <a:pt x="1240" y="1345"/>
                    </a:lnTo>
                    <a:lnTo>
                      <a:pt x="1241" y="1345"/>
                    </a:lnTo>
                    <a:lnTo>
                      <a:pt x="1243" y="1345"/>
                    </a:lnTo>
                    <a:lnTo>
                      <a:pt x="1244" y="1345"/>
                    </a:lnTo>
                    <a:lnTo>
                      <a:pt x="1246" y="1345"/>
                    </a:lnTo>
                    <a:lnTo>
                      <a:pt x="1247" y="1345"/>
                    </a:lnTo>
                    <a:lnTo>
                      <a:pt x="1249" y="1345"/>
                    </a:lnTo>
                    <a:lnTo>
                      <a:pt x="1250" y="1345"/>
                    </a:lnTo>
                    <a:lnTo>
                      <a:pt x="1252" y="1345"/>
                    </a:lnTo>
                    <a:lnTo>
                      <a:pt x="1253" y="1345"/>
                    </a:lnTo>
                    <a:lnTo>
                      <a:pt x="1255" y="1345"/>
                    </a:lnTo>
                    <a:lnTo>
                      <a:pt x="1256" y="1345"/>
                    </a:lnTo>
                    <a:lnTo>
                      <a:pt x="1258" y="1345"/>
                    </a:lnTo>
                    <a:lnTo>
                      <a:pt x="1259" y="1345"/>
                    </a:lnTo>
                    <a:lnTo>
                      <a:pt x="1261" y="1345"/>
                    </a:lnTo>
                    <a:lnTo>
                      <a:pt x="1262" y="1345"/>
                    </a:lnTo>
                    <a:lnTo>
                      <a:pt x="1264" y="1345"/>
                    </a:lnTo>
                    <a:lnTo>
                      <a:pt x="1265" y="1345"/>
                    </a:lnTo>
                    <a:lnTo>
                      <a:pt x="1267" y="1345"/>
                    </a:lnTo>
                    <a:lnTo>
                      <a:pt x="1268" y="1345"/>
                    </a:lnTo>
                    <a:lnTo>
                      <a:pt x="1270" y="1345"/>
                    </a:lnTo>
                    <a:lnTo>
                      <a:pt x="1271" y="1345"/>
                    </a:lnTo>
                    <a:lnTo>
                      <a:pt x="1273" y="1345"/>
                    </a:lnTo>
                    <a:lnTo>
                      <a:pt x="1274" y="1345"/>
                    </a:lnTo>
                    <a:lnTo>
                      <a:pt x="1276" y="1345"/>
                    </a:lnTo>
                    <a:lnTo>
                      <a:pt x="1277" y="1345"/>
                    </a:lnTo>
                    <a:lnTo>
                      <a:pt x="1279" y="1345"/>
                    </a:lnTo>
                    <a:lnTo>
                      <a:pt x="1280" y="1345"/>
                    </a:lnTo>
                    <a:lnTo>
                      <a:pt x="1282" y="1345"/>
                    </a:lnTo>
                    <a:lnTo>
                      <a:pt x="1283" y="1345"/>
                    </a:lnTo>
                    <a:lnTo>
                      <a:pt x="1285" y="1345"/>
                    </a:lnTo>
                    <a:lnTo>
                      <a:pt x="1286" y="1345"/>
                    </a:lnTo>
                    <a:lnTo>
                      <a:pt x="1288" y="1345"/>
                    </a:lnTo>
                    <a:lnTo>
                      <a:pt x="1289" y="1345"/>
                    </a:lnTo>
                    <a:lnTo>
                      <a:pt x="1291" y="1345"/>
                    </a:lnTo>
                    <a:lnTo>
                      <a:pt x="1292" y="1345"/>
                    </a:lnTo>
                    <a:lnTo>
                      <a:pt x="1293" y="1345"/>
                    </a:lnTo>
                    <a:lnTo>
                      <a:pt x="1295" y="1345"/>
                    </a:lnTo>
                    <a:lnTo>
                      <a:pt x="1296" y="1345"/>
                    </a:lnTo>
                    <a:lnTo>
                      <a:pt x="1298" y="1345"/>
                    </a:lnTo>
                    <a:lnTo>
                      <a:pt x="1299" y="1345"/>
                    </a:lnTo>
                    <a:lnTo>
                      <a:pt x="1301" y="1345"/>
                    </a:lnTo>
                    <a:lnTo>
                      <a:pt x="1302" y="1345"/>
                    </a:lnTo>
                    <a:lnTo>
                      <a:pt x="1304" y="1345"/>
                    </a:lnTo>
                    <a:lnTo>
                      <a:pt x="1305" y="1345"/>
                    </a:lnTo>
                    <a:lnTo>
                      <a:pt x="1307" y="1345"/>
                    </a:lnTo>
                    <a:lnTo>
                      <a:pt x="1308" y="1345"/>
                    </a:lnTo>
                    <a:lnTo>
                      <a:pt x="1310" y="1345"/>
                    </a:lnTo>
                    <a:lnTo>
                      <a:pt x="1311" y="1345"/>
                    </a:lnTo>
                    <a:lnTo>
                      <a:pt x="1313" y="1345"/>
                    </a:lnTo>
                    <a:lnTo>
                      <a:pt x="1314" y="1345"/>
                    </a:lnTo>
                    <a:lnTo>
                      <a:pt x="1316" y="1345"/>
                    </a:lnTo>
                    <a:lnTo>
                      <a:pt x="1317" y="1345"/>
                    </a:lnTo>
                    <a:lnTo>
                      <a:pt x="1319" y="1345"/>
                    </a:lnTo>
                    <a:lnTo>
                      <a:pt x="1320" y="1345"/>
                    </a:lnTo>
                    <a:lnTo>
                      <a:pt x="1322" y="1345"/>
                    </a:lnTo>
                    <a:lnTo>
                      <a:pt x="1323" y="1345"/>
                    </a:lnTo>
                    <a:lnTo>
                      <a:pt x="1325" y="1345"/>
                    </a:lnTo>
                    <a:lnTo>
                      <a:pt x="1326" y="1345"/>
                    </a:lnTo>
                    <a:lnTo>
                      <a:pt x="1328" y="1345"/>
                    </a:lnTo>
                    <a:lnTo>
                      <a:pt x="1329" y="1345"/>
                    </a:lnTo>
                    <a:lnTo>
                      <a:pt x="1331" y="1345"/>
                    </a:lnTo>
                    <a:lnTo>
                      <a:pt x="1332" y="1345"/>
                    </a:lnTo>
                    <a:lnTo>
                      <a:pt x="1334" y="1345"/>
                    </a:lnTo>
                    <a:lnTo>
                      <a:pt x="1335" y="1345"/>
                    </a:lnTo>
                    <a:lnTo>
                      <a:pt x="1337" y="1345"/>
                    </a:lnTo>
                    <a:lnTo>
                      <a:pt x="1338" y="1345"/>
                    </a:lnTo>
                    <a:lnTo>
                      <a:pt x="1340" y="1345"/>
                    </a:lnTo>
                    <a:lnTo>
                      <a:pt x="1341" y="1345"/>
                    </a:lnTo>
                    <a:lnTo>
                      <a:pt x="1343" y="1345"/>
                    </a:lnTo>
                    <a:lnTo>
                      <a:pt x="1344" y="1345"/>
                    </a:lnTo>
                    <a:lnTo>
                      <a:pt x="1346" y="1345"/>
                    </a:lnTo>
                    <a:lnTo>
                      <a:pt x="1347" y="1345"/>
                    </a:lnTo>
                    <a:lnTo>
                      <a:pt x="1349" y="1345"/>
                    </a:lnTo>
                    <a:lnTo>
                      <a:pt x="1350" y="1345"/>
                    </a:lnTo>
                    <a:lnTo>
                      <a:pt x="1352" y="1345"/>
                    </a:lnTo>
                    <a:lnTo>
                      <a:pt x="1353" y="1345"/>
                    </a:lnTo>
                    <a:lnTo>
                      <a:pt x="1355" y="1345"/>
                    </a:lnTo>
                    <a:lnTo>
                      <a:pt x="1356" y="1345"/>
                    </a:lnTo>
                    <a:lnTo>
                      <a:pt x="1358" y="1345"/>
                    </a:lnTo>
                    <a:lnTo>
                      <a:pt x="1359" y="1345"/>
                    </a:lnTo>
                    <a:lnTo>
                      <a:pt x="1361" y="1345"/>
                    </a:lnTo>
                    <a:lnTo>
                      <a:pt x="1362" y="1345"/>
                    </a:lnTo>
                    <a:lnTo>
                      <a:pt x="1364" y="1345"/>
                    </a:lnTo>
                    <a:lnTo>
                      <a:pt x="1365" y="1345"/>
                    </a:lnTo>
                    <a:lnTo>
                      <a:pt x="1367" y="1345"/>
                    </a:lnTo>
                    <a:lnTo>
                      <a:pt x="1368" y="1345"/>
                    </a:lnTo>
                    <a:lnTo>
                      <a:pt x="1370" y="1345"/>
                    </a:lnTo>
                    <a:lnTo>
                      <a:pt x="1371" y="1345"/>
                    </a:lnTo>
                    <a:lnTo>
                      <a:pt x="1373" y="1345"/>
                    </a:lnTo>
                    <a:lnTo>
                      <a:pt x="1374" y="1345"/>
                    </a:lnTo>
                    <a:lnTo>
                      <a:pt x="1376" y="1345"/>
                    </a:lnTo>
                    <a:lnTo>
                      <a:pt x="1377" y="1345"/>
                    </a:lnTo>
                    <a:lnTo>
                      <a:pt x="1379" y="1345"/>
                    </a:lnTo>
                    <a:lnTo>
                      <a:pt x="1380" y="1345"/>
                    </a:lnTo>
                    <a:lnTo>
                      <a:pt x="1382" y="1345"/>
                    </a:lnTo>
                    <a:lnTo>
                      <a:pt x="1383" y="1345"/>
                    </a:lnTo>
                    <a:lnTo>
                      <a:pt x="1385" y="1345"/>
                    </a:lnTo>
                    <a:lnTo>
                      <a:pt x="1386" y="1345"/>
                    </a:lnTo>
                    <a:lnTo>
                      <a:pt x="1388" y="1345"/>
                    </a:lnTo>
                    <a:lnTo>
                      <a:pt x="1389" y="1345"/>
                    </a:lnTo>
                    <a:lnTo>
                      <a:pt x="1391" y="1345"/>
                    </a:lnTo>
                    <a:lnTo>
                      <a:pt x="1392" y="1345"/>
                    </a:lnTo>
                    <a:lnTo>
                      <a:pt x="1394" y="1345"/>
                    </a:lnTo>
                    <a:lnTo>
                      <a:pt x="1395" y="1345"/>
                    </a:lnTo>
                    <a:lnTo>
                      <a:pt x="1397" y="1345"/>
                    </a:lnTo>
                    <a:lnTo>
                      <a:pt x="1398" y="1345"/>
                    </a:lnTo>
                    <a:lnTo>
                      <a:pt x="1400" y="1345"/>
                    </a:lnTo>
                    <a:lnTo>
                      <a:pt x="1401" y="1345"/>
                    </a:lnTo>
                    <a:lnTo>
                      <a:pt x="1403" y="1345"/>
                    </a:lnTo>
                    <a:lnTo>
                      <a:pt x="1404" y="1345"/>
                    </a:lnTo>
                    <a:lnTo>
                      <a:pt x="1406" y="1345"/>
                    </a:lnTo>
                    <a:lnTo>
                      <a:pt x="1407" y="1345"/>
                    </a:lnTo>
                    <a:lnTo>
                      <a:pt x="1409" y="1345"/>
                    </a:lnTo>
                    <a:lnTo>
                      <a:pt x="1410" y="1345"/>
                    </a:lnTo>
                    <a:lnTo>
                      <a:pt x="1412" y="1345"/>
                    </a:lnTo>
                    <a:lnTo>
                      <a:pt x="1413" y="1345"/>
                    </a:lnTo>
                    <a:lnTo>
                      <a:pt x="1415" y="1345"/>
                    </a:lnTo>
                    <a:lnTo>
                      <a:pt x="1416" y="1345"/>
                    </a:lnTo>
                    <a:lnTo>
                      <a:pt x="1418" y="1345"/>
                    </a:lnTo>
                    <a:lnTo>
                      <a:pt x="1419" y="1345"/>
                    </a:lnTo>
                    <a:lnTo>
                      <a:pt x="1421" y="1345"/>
                    </a:lnTo>
                    <a:lnTo>
                      <a:pt x="1422" y="1345"/>
                    </a:lnTo>
                    <a:lnTo>
                      <a:pt x="1423" y="1345"/>
                    </a:lnTo>
                    <a:lnTo>
                      <a:pt x="1425" y="1345"/>
                    </a:lnTo>
                    <a:lnTo>
                      <a:pt x="1426" y="1345"/>
                    </a:lnTo>
                    <a:lnTo>
                      <a:pt x="1428" y="1345"/>
                    </a:lnTo>
                    <a:lnTo>
                      <a:pt x="1429" y="1345"/>
                    </a:lnTo>
                    <a:lnTo>
                      <a:pt x="1431" y="1345"/>
                    </a:lnTo>
                    <a:lnTo>
                      <a:pt x="1432" y="1345"/>
                    </a:lnTo>
                    <a:lnTo>
                      <a:pt x="1434" y="1345"/>
                    </a:lnTo>
                    <a:lnTo>
                      <a:pt x="1435" y="1345"/>
                    </a:lnTo>
                    <a:lnTo>
                      <a:pt x="1437" y="1345"/>
                    </a:lnTo>
                    <a:lnTo>
                      <a:pt x="1438" y="1345"/>
                    </a:lnTo>
                    <a:lnTo>
                      <a:pt x="1440" y="1345"/>
                    </a:lnTo>
                    <a:lnTo>
                      <a:pt x="1441" y="1345"/>
                    </a:lnTo>
                    <a:lnTo>
                      <a:pt x="1443" y="1345"/>
                    </a:lnTo>
                    <a:lnTo>
                      <a:pt x="1444" y="1345"/>
                    </a:lnTo>
                    <a:lnTo>
                      <a:pt x="1446" y="1345"/>
                    </a:lnTo>
                    <a:lnTo>
                      <a:pt x="1447" y="1345"/>
                    </a:lnTo>
                    <a:lnTo>
                      <a:pt x="1449" y="1345"/>
                    </a:lnTo>
                    <a:lnTo>
                      <a:pt x="1450" y="1345"/>
                    </a:lnTo>
                    <a:lnTo>
                      <a:pt x="1452" y="1345"/>
                    </a:lnTo>
                    <a:lnTo>
                      <a:pt x="1453" y="1345"/>
                    </a:lnTo>
                    <a:lnTo>
                      <a:pt x="1455" y="1345"/>
                    </a:lnTo>
                    <a:lnTo>
                      <a:pt x="1456" y="1345"/>
                    </a:lnTo>
                    <a:lnTo>
                      <a:pt x="1458" y="1345"/>
                    </a:lnTo>
                    <a:lnTo>
                      <a:pt x="1459" y="1345"/>
                    </a:lnTo>
                    <a:lnTo>
                      <a:pt x="1461" y="1345"/>
                    </a:lnTo>
                    <a:lnTo>
                      <a:pt x="1462" y="1345"/>
                    </a:lnTo>
                    <a:lnTo>
                      <a:pt x="1464" y="1345"/>
                    </a:lnTo>
                    <a:lnTo>
                      <a:pt x="1465" y="1345"/>
                    </a:lnTo>
                    <a:lnTo>
                      <a:pt x="1467" y="1345"/>
                    </a:lnTo>
                    <a:lnTo>
                      <a:pt x="1468" y="1345"/>
                    </a:lnTo>
                    <a:lnTo>
                      <a:pt x="1470" y="1345"/>
                    </a:lnTo>
                    <a:lnTo>
                      <a:pt x="1471" y="1345"/>
                    </a:lnTo>
                    <a:lnTo>
                      <a:pt x="1473" y="1345"/>
                    </a:lnTo>
                    <a:lnTo>
                      <a:pt x="1474" y="1345"/>
                    </a:lnTo>
                    <a:lnTo>
                      <a:pt x="1476" y="1345"/>
                    </a:lnTo>
                    <a:lnTo>
                      <a:pt x="1477" y="1345"/>
                    </a:lnTo>
                    <a:lnTo>
                      <a:pt x="1479" y="1345"/>
                    </a:lnTo>
                    <a:lnTo>
                      <a:pt x="1480" y="1345"/>
                    </a:lnTo>
                    <a:lnTo>
                      <a:pt x="1482" y="1345"/>
                    </a:lnTo>
                    <a:lnTo>
                      <a:pt x="1483" y="1345"/>
                    </a:lnTo>
                    <a:lnTo>
                      <a:pt x="1485" y="1345"/>
                    </a:lnTo>
                    <a:lnTo>
                      <a:pt x="1486" y="1345"/>
                    </a:lnTo>
                    <a:lnTo>
                      <a:pt x="1488" y="1345"/>
                    </a:lnTo>
                    <a:lnTo>
                      <a:pt x="1489" y="1345"/>
                    </a:lnTo>
                    <a:lnTo>
                      <a:pt x="1491" y="1345"/>
                    </a:lnTo>
                    <a:lnTo>
                      <a:pt x="1492" y="1345"/>
                    </a:lnTo>
                    <a:lnTo>
                      <a:pt x="1494" y="1345"/>
                    </a:lnTo>
                    <a:lnTo>
                      <a:pt x="1495" y="1345"/>
                    </a:lnTo>
                    <a:lnTo>
                      <a:pt x="1497" y="1345"/>
                    </a:lnTo>
                    <a:lnTo>
                      <a:pt x="1498" y="1345"/>
                    </a:lnTo>
                    <a:lnTo>
                      <a:pt x="1500" y="1345"/>
                    </a:lnTo>
                    <a:lnTo>
                      <a:pt x="1501" y="1345"/>
                    </a:lnTo>
                    <a:lnTo>
                      <a:pt x="1503" y="1345"/>
                    </a:lnTo>
                    <a:lnTo>
                      <a:pt x="1504" y="1345"/>
                    </a:lnTo>
                    <a:lnTo>
                      <a:pt x="1506" y="1345"/>
                    </a:lnTo>
                    <a:lnTo>
                      <a:pt x="1507" y="1345"/>
                    </a:lnTo>
                    <a:lnTo>
                      <a:pt x="1509" y="1345"/>
                    </a:lnTo>
                    <a:lnTo>
                      <a:pt x="1510" y="1345"/>
                    </a:lnTo>
                    <a:lnTo>
                      <a:pt x="1512" y="1345"/>
                    </a:lnTo>
                    <a:lnTo>
                      <a:pt x="1513" y="1345"/>
                    </a:lnTo>
                    <a:lnTo>
                      <a:pt x="1515" y="1345"/>
                    </a:lnTo>
                    <a:lnTo>
                      <a:pt x="1516" y="1345"/>
                    </a:lnTo>
                    <a:lnTo>
                      <a:pt x="1518" y="1345"/>
                    </a:lnTo>
                    <a:lnTo>
                      <a:pt x="1519" y="1345"/>
                    </a:lnTo>
                    <a:lnTo>
                      <a:pt x="1521" y="1345"/>
                    </a:lnTo>
                    <a:lnTo>
                      <a:pt x="1522" y="1345"/>
                    </a:lnTo>
                    <a:lnTo>
                      <a:pt x="1524" y="1345"/>
                    </a:lnTo>
                    <a:lnTo>
                      <a:pt x="1525" y="1345"/>
                    </a:lnTo>
                    <a:lnTo>
                      <a:pt x="1527" y="1345"/>
                    </a:lnTo>
                    <a:lnTo>
                      <a:pt x="1528" y="1345"/>
                    </a:lnTo>
                    <a:lnTo>
                      <a:pt x="1530" y="1345"/>
                    </a:lnTo>
                    <a:lnTo>
                      <a:pt x="1531" y="1345"/>
                    </a:lnTo>
                    <a:lnTo>
                      <a:pt x="1533" y="1345"/>
                    </a:lnTo>
                    <a:lnTo>
                      <a:pt x="1534" y="1345"/>
                    </a:lnTo>
                    <a:lnTo>
                      <a:pt x="1536" y="1345"/>
                    </a:lnTo>
                    <a:lnTo>
                      <a:pt x="1537" y="1345"/>
                    </a:lnTo>
                    <a:lnTo>
                      <a:pt x="1539" y="1345"/>
                    </a:lnTo>
                    <a:lnTo>
                      <a:pt x="1540" y="1345"/>
                    </a:lnTo>
                    <a:lnTo>
                      <a:pt x="1542" y="1345"/>
                    </a:lnTo>
                    <a:lnTo>
                      <a:pt x="1543" y="1345"/>
                    </a:lnTo>
                    <a:lnTo>
                      <a:pt x="1545" y="1345"/>
                    </a:lnTo>
                    <a:lnTo>
                      <a:pt x="1546" y="1345"/>
                    </a:lnTo>
                    <a:lnTo>
                      <a:pt x="1548" y="1345"/>
                    </a:lnTo>
                    <a:lnTo>
                      <a:pt x="1549" y="1345"/>
                    </a:lnTo>
                    <a:lnTo>
                      <a:pt x="1551" y="1345"/>
                    </a:lnTo>
                    <a:lnTo>
                      <a:pt x="1552" y="1345"/>
                    </a:lnTo>
                    <a:lnTo>
                      <a:pt x="1553" y="1345"/>
                    </a:lnTo>
                    <a:lnTo>
                      <a:pt x="1555" y="1345"/>
                    </a:lnTo>
                    <a:lnTo>
                      <a:pt x="1556" y="1345"/>
                    </a:lnTo>
                    <a:lnTo>
                      <a:pt x="1558" y="1345"/>
                    </a:lnTo>
                    <a:lnTo>
                      <a:pt x="1559" y="1345"/>
                    </a:lnTo>
                    <a:lnTo>
                      <a:pt x="1561" y="1345"/>
                    </a:lnTo>
                    <a:lnTo>
                      <a:pt x="1562" y="1345"/>
                    </a:lnTo>
                    <a:lnTo>
                      <a:pt x="1564" y="1345"/>
                    </a:lnTo>
                    <a:lnTo>
                      <a:pt x="1565" y="1345"/>
                    </a:lnTo>
                    <a:lnTo>
                      <a:pt x="1567" y="1345"/>
                    </a:lnTo>
                    <a:lnTo>
                      <a:pt x="1568" y="1345"/>
                    </a:lnTo>
                    <a:lnTo>
                      <a:pt x="1570" y="1345"/>
                    </a:lnTo>
                    <a:lnTo>
                      <a:pt x="1571" y="1345"/>
                    </a:lnTo>
                    <a:lnTo>
                      <a:pt x="1573" y="1345"/>
                    </a:lnTo>
                    <a:lnTo>
                      <a:pt x="1574" y="1345"/>
                    </a:lnTo>
                    <a:lnTo>
                      <a:pt x="1576" y="1345"/>
                    </a:lnTo>
                    <a:lnTo>
                      <a:pt x="1577" y="1345"/>
                    </a:lnTo>
                    <a:lnTo>
                      <a:pt x="1579" y="1345"/>
                    </a:lnTo>
                    <a:lnTo>
                      <a:pt x="1580" y="1345"/>
                    </a:lnTo>
                    <a:lnTo>
                      <a:pt x="1582" y="1345"/>
                    </a:lnTo>
                    <a:lnTo>
                      <a:pt x="1583" y="1345"/>
                    </a:lnTo>
                    <a:lnTo>
                      <a:pt x="1585" y="1345"/>
                    </a:lnTo>
                    <a:lnTo>
                      <a:pt x="1586" y="1345"/>
                    </a:lnTo>
                    <a:lnTo>
                      <a:pt x="1588" y="1345"/>
                    </a:lnTo>
                    <a:lnTo>
                      <a:pt x="1589" y="1345"/>
                    </a:lnTo>
                    <a:lnTo>
                      <a:pt x="1591" y="1345"/>
                    </a:lnTo>
                    <a:lnTo>
                      <a:pt x="1592" y="1345"/>
                    </a:lnTo>
                    <a:lnTo>
                      <a:pt x="1594" y="1345"/>
                    </a:lnTo>
                    <a:lnTo>
                      <a:pt x="1595" y="1345"/>
                    </a:lnTo>
                    <a:lnTo>
                      <a:pt x="1597" y="1345"/>
                    </a:lnTo>
                    <a:lnTo>
                      <a:pt x="1598" y="1345"/>
                    </a:lnTo>
                    <a:lnTo>
                      <a:pt x="1600" y="1345"/>
                    </a:lnTo>
                    <a:lnTo>
                      <a:pt x="1601" y="1345"/>
                    </a:lnTo>
                    <a:lnTo>
                      <a:pt x="1603" y="1345"/>
                    </a:lnTo>
                    <a:lnTo>
                      <a:pt x="1604" y="1345"/>
                    </a:lnTo>
                    <a:lnTo>
                      <a:pt x="1606" y="1345"/>
                    </a:lnTo>
                    <a:lnTo>
                      <a:pt x="1607" y="1345"/>
                    </a:lnTo>
                    <a:lnTo>
                      <a:pt x="1609" y="1345"/>
                    </a:lnTo>
                    <a:lnTo>
                      <a:pt x="1610" y="1345"/>
                    </a:lnTo>
                    <a:lnTo>
                      <a:pt x="1612" y="1345"/>
                    </a:lnTo>
                    <a:lnTo>
                      <a:pt x="1613" y="1345"/>
                    </a:lnTo>
                    <a:lnTo>
                      <a:pt x="1615" y="1345"/>
                    </a:lnTo>
                    <a:lnTo>
                      <a:pt x="1616" y="1345"/>
                    </a:lnTo>
                    <a:lnTo>
                      <a:pt x="1618" y="1345"/>
                    </a:lnTo>
                    <a:lnTo>
                      <a:pt x="1619" y="1345"/>
                    </a:lnTo>
                    <a:lnTo>
                      <a:pt x="1621" y="1345"/>
                    </a:lnTo>
                    <a:lnTo>
                      <a:pt x="1622" y="1345"/>
                    </a:lnTo>
                    <a:lnTo>
                      <a:pt x="1624" y="1345"/>
                    </a:lnTo>
                    <a:lnTo>
                      <a:pt x="1625" y="1345"/>
                    </a:lnTo>
                    <a:lnTo>
                      <a:pt x="1627" y="1345"/>
                    </a:lnTo>
                    <a:lnTo>
                      <a:pt x="1628" y="1345"/>
                    </a:lnTo>
                    <a:lnTo>
                      <a:pt x="1630" y="1345"/>
                    </a:lnTo>
                    <a:lnTo>
                      <a:pt x="1631" y="1345"/>
                    </a:lnTo>
                    <a:lnTo>
                      <a:pt x="1633" y="1345"/>
                    </a:lnTo>
                    <a:lnTo>
                      <a:pt x="1634" y="1345"/>
                    </a:lnTo>
                    <a:lnTo>
                      <a:pt x="1636" y="1345"/>
                    </a:lnTo>
                    <a:lnTo>
                      <a:pt x="1637" y="1345"/>
                    </a:lnTo>
                    <a:lnTo>
                      <a:pt x="1639" y="1345"/>
                    </a:lnTo>
                    <a:lnTo>
                      <a:pt x="1640" y="1345"/>
                    </a:lnTo>
                    <a:lnTo>
                      <a:pt x="1642" y="1345"/>
                    </a:lnTo>
                    <a:lnTo>
                      <a:pt x="1643" y="1345"/>
                    </a:lnTo>
                    <a:lnTo>
                      <a:pt x="1645" y="1345"/>
                    </a:lnTo>
                    <a:lnTo>
                      <a:pt x="1646" y="1345"/>
                    </a:lnTo>
                    <a:lnTo>
                      <a:pt x="1648" y="1345"/>
                    </a:lnTo>
                    <a:lnTo>
                      <a:pt x="1649" y="1345"/>
                    </a:lnTo>
                    <a:lnTo>
                      <a:pt x="1651" y="1345"/>
                    </a:lnTo>
                    <a:lnTo>
                      <a:pt x="1652" y="1345"/>
                    </a:lnTo>
                    <a:lnTo>
                      <a:pt x="1654" y="1345"/>
                    </a:lnTo>
                    <a:lnTo>
                      <a:pt x="1655" y="1345"/>
                    </a:lnTo>
                    <a:lnTo>
                      <a:pt x="1657" y="1345"/>
                    </a:lnTo>
                    <a:lnTo>
                      <a:pt x="1658" y="1345"/>
                    </a:lnTo>
                    <a:lnTo>
                      <a:pt x="1660" y="1345"/>
                    </a:lnTo>
                    <a:lnTo>
                      <a:pt x="1661" y="1345"/>
                    </a:lnTo>
                    <a:lnTo>
                      <a:pt x="1663" y="1345"/>
                    </a:lnTo>
                    <a:lnTo>
                      <a:pt x="1664" y="1345"/>
                    </a:lnTo>
                    <a:lnTo>
                      <a:pt x="1666" y="1345"/>
                    </a:lnTo>
                    <a:lnTo>
                      <a:pt x="1667" y="1345"/>
                    </a:lnTo>
                    <a:lnTo>
                      <a:pt x="1669" y="1345"/>
                    </a:lnTo>
                    <a:lnTo>
                      <a:pt x="1670" y="1345"/>
                    </a:lnTo>
                    <a:lnTo>
                      <a:pt x="1672" y="1345"/>
                    </a:lnTo>
                    <a:lnTo>
                      <a:pt x="1673" y="1345"/>
                    </a:lnTo>
                    <a:lnTo>
                      <a:pt x="1675" y="1345"/>
                    </a:lnTo>
                    <a:lnTo>
                      <a:pt x="1676" y="1345"/>
                    </a:lnTo>
                    <a:lnTo>
                      <a:pt x="1678" y="1345"/>
                    </a:lnTo>
                    <a:lnTo>
                      <a:pt x="1679" y="1345"/>
                    </a:lnTo>
                    <a:lnTo>
                      <a:pt x="1681" y="1345"/>
                    </a:lnTo>
                    <a:lnTo>
                      <a:pt x="1682" y="1345"/>
                    </a:lnTo>
                    <a:lnTo>
                      <a:pt x="1683" y="1345"/>
                    </a:lnTo>
                    <a:lnTo>
                      <a:pt x="1685" y="1345"/>
                    </a:lnTo>
                    <a:lnTo>
                      <a:pt x="1686" y="1345"/>
                    </a:lnTo>
                    <a:lnTo>
                      <a:pt x="1688" y="1345"/>
                    </a:lnTo>
                    <a:lnTo>
                      <a:pt x="1689" y="1345"/>
                    </a:lnTo>
                    <a:lnTo>
                      <a:pt x="1691" y="1345"/>
                    </a:lnTo>
                    <a:lnTo>
                      <a:pt x="1692" y="1345"/>
                    </a:lnTo>
                    <a:lnTo>
                      <a:pt x="1694" y="1345"/>
                    </a:lnTo>
                    <a:lnTo>
                      <a:pt x="1695" y="1345"/>
                    </a:lnTo>
                    <a:lnTo>
                      <a:pt x="1697" y="1344"/>
                    </a:lnTo>
                    <a:lnTo>
                      <a:pt x="1698" y="1344"/>
                    </a:lnTo>
                    <a:lnTo>
                      <a:pt x="1700" y="1344"/>
                    </a:lnTo>
                    <a:lnTo>
                      <a:pt x="1701" y="1344"/>
                    </a:lnTo>
                    <a:lnTo>
                      <a:pt x="1703" y="1343"/>
                    </a:lnTo>
                    <a:lnTo>
                      <a:pt x="1704" y="1343"/>
                    </a:lnTo>
                    <a:lnTo>
                      <a:pt x="1706" y="1342"/>
                    </a:lnTo>
                    <a:lnTo>
                      <a:pt x="1707" y="1341"/>
                    </a:lnTo>
                    <a:lnTo>
                      <a:pt x="1709" y="1340"/>
                    </a:lnTo>
                    <a:lnTo>
                      <a:pt x="1710" y="1339"/>
                    </a:lnTo>
                    <a:lnTo>
                      <a:pt x="1712" y="1338"/>
                    </a:lnTo>
                    <a:lnTo>
                      <a:pt x="1713" y="1336"/>
                    </a:lnTo>
                    <a:lnTo>
                      <a:pt x="1715" y="1333"/>
                    </a:lnTo>
                    <a:lnTo>
                      <a:pt x="1716" y="1330"/>
                    </a:lnTo>
                    <a:lnTo>
                      <a:pt x="1718" y="1327"/>
                    </a:lnTo>
                    <a:lnTo>
                      <a:pt x="1719" y="1322"/>
                    </a:lnTo>
                    <a:lnTo>
                      <a:pt x="1721" y="1317"/>
                    </a:lnTo>
                    <a:lnTo>
                      <a:pt x="1722" y="1310"/>
                    </a:lnTo>
                    <a:lnTo>
                      <a:pt x="1724" y="1301"/>
                    </a:lnTo>
                    <a:lnTo>
                      <a:pt x="1725" y="1291"/>
                    </a:lnTo>
                    <a:lnTo>
                      <a:pt x="1727" y="1279"/>
                    </a:lnTo>
                    <a:lnTo>
                      <a:pt x="1728" y="1263"/>
                    </a:lnTo>
                    <a:lnTo>
                      <a:pt x="1730" y="1245"/>
                    </a:lnTo>
                    <a:lnTo>
                      <a:pt x="1731" y="1222"/>
                    </a:lnTo>
                    <a:lnTo>
                      <a:pt x="1733" y="1196"/>
                    </a:lnTo>
                    <a:lnTo>
                      <a:pt x="1734" y="1164"/>
                    </a:lnTo>
                    <a:lnTo>
                      <a:pt x="1736" y="1126"/>
                    </a:lnTo>
                    <a:lnTo>
                      <a:pt x="1737" y="1083"/>
                    </a:lnTo>
                    <a:lnTo>
                      <a:pt x="1739" y="1032"/>
                    </a:lnTo>
                    <a:lnTo>
                      <a:pt x="1740" y="975"/>
                    </a:lnTo>
                    <a:lnTo>
                      <a:pt x="1742" y="910"/>
                    </a:lnTo>
                    <a:lnTo>
                      <a:pt x="1743" y="839"/>
                    </a:lnTo>
                    <a:lnTo>
                      <a:pt x="1745" y="762"/>
                    </a:lnTo>
                    <a:lnTo>
                      <a:pt x="1746" y="680"/>
                    </a:lnTo>
                    <a:lnTo>
                      <a:pt x="1748" y="594"/>
                    </a:lnTo>
                    <a:lnTo>
                      <a:pt x="1749" y="507"/>
                    </a:lnTo>
                    <a:lnTo>
                      <a:pt x="1751" y="419"/>
                    </a:lnTo>
                    <a:lnTo>
                      <a:pt x="1752" y="335"/>
                    </a:lnTo>
                    <a:lnTo>
                      <a:pt x="1754" y="256"/>
                    </a:lnTo>
                    <a:lnTo>
                      <a:pt x="1755" y="184"/>
                    </a:lnTo>
                    <a:lnTo>
                      <a:pt x="1757" y="122"/>
                    </a:lnTo>
                    <a:lnTo>
                      <a:pt x="1758" y="72"/>
                    </a:lnTo>
                    <a:lnTo>
                      <a:pt x="1760" y="34"/>
                    </a:lnTo>
                    <a:lnTo>
                      <a:pt x="1761" y="10"/>
                    </a:lnTo>
                    <a:lnTo>
                      <a:pt x="1763" y="0"/>
                    </a:lnTo>
                    <a:lnTo>
                      <a:pt x="1764" y="3"/>
                    </a:lnTo>
                    <a:lnTo>
                      <a:pt x="1766" y="20"/>
                    </a:lnTo>
                    <a:lnTo>
                      <a:pt x="1767" y="49"/>
                    </a:lnTo>
                    <a:lnTo>
                      <a:pt x="1769" y="88"/>
                    </a:lnTo>
                    <a:lnTo>
                      <a:pt x="1770" y="137"/>
                    </a:lnTo>
                    <a:lnTo>
                      <a:pt x="1772" y="193"/>
                    </a:lnTo>
                    <a:lnTo>
                      <a:pt x="1773" y="256"/>
                    </a:lnTo>
                    <a:lnTo>
                      <a:pt x="1775" y="324"/>
                    </a:lnTo>
                    <a:lnTo>
                      <a:pt x="1776" y="394"/>
                    </a:lnTo>
                    <a:lnTo>
                      <a:pt x="1778" y="467"/>
                    </a:lnTo>
                    <a:lnTo>
                      <a:pt x="1779" y="540"/>
                    </a:lnTo>
                    <a:lnTo>
                      <a:pt x="1781" y="613"/>
                    </a:lnTo>
                    <a:lnTo>
                      <a:pt x="1782" y="684"/>
                    </a:lnTo>
                    <a:lnTo>
                      <a:pt x="1784" y="753"/>
                    </a:lnTo>
                    <a:lnTo>
                      <a:pt x="1785" y="819"/>
                    </a:lnTo>
                    <a:lnTo>
                      <a:pt x="1787" y="880"/>
                    </a:lnTo>
                    <a:lnTo>
                      <a:pt x="1788" y="938"/>
                    </a:lnTo>
                    <a:lnTo>
                      <a:pt x="1790" y="991"/>
                    </a:lnTo>
                    <a:lnTo>
                      <a:pt x="1791" y="1040"/>
                    </a:lnTo>
                    <a:lnTo>
                      <a:pt x="1793" y="1084"/>
                    </a:lnTo>
                    <a:lnTo>
                      <a:pt x="1794" y="1123"/>
                    </a:lnTo>
                    <a:lnTo>
                      <a:pt x="1796" y="1158"/>
                    </a:lnTo>
                    <a:lnTo>
                      <a:pt x="1797" y="1188"/>
                    </a:lnTo>
                    <a:lnTo>
                      <a:pt x="1799" y="1215"/>
                    </a:lnTo>
                    <a:lnTo>
                      <a:pt x="1800" y="1238"/>
                    </a:lnTo>
                    <a:lnTo>
                      <a:pt x="1802" y="1257"/>
                    </a:lnTo>
                    <a:lnTo>
                      <a:pt x="1803" y="1274"/>
                    </a:lnTo>
                    <a:lnTo>
                      <a:pt x="1805" y="1287"/>
                    </a:lnTo>
                    <a:lnTo>
                      <a:pt x="1806" y="1299"/>
                    </a:lnTo>
                    <a:lnTo>
                      <a:pt x="1808" y="1308"/>
                    </a:lnTo>
                    <a:lnTo>
                      <a:pt x="1809" y="1315"/>
                    </a:lnTo>
                    <a:lnTo>
                      <a:pt x="1811" y="1321"/>
                    </a:lnTo>
                    <a:lnTo>
                      <a:pt x="1812" y="1326"/>
                    </a:lnTo>
                    <a:lnTo>
                      <a:pt x="1813" y="1330"/>
                    </a:lnTo>
                    <a:lnTo>
                      <a:pt x="1815" y="1333"/>
                    </a:lnTo>
                    <a:lnTo>
                      <a:pt x="1816" y="1336"/>
                    </a:lnTo>
                    <a:lnTo>
                      <a:pt x="1818" y="1337"/>
                    </a:lnTo>
                    <a:lnTo>
                      <a:pt x="1819" y="1339"/>
                    </a:lnTo>
                    <a:lnTo>
                      <a:pt x="1821" y="1340"/>
                    </a:lnTo>
                    <a:lnTo>
                      <a:pt x="1822" y="1341"/>
                    </a:lnTo>
                    <a:lnTo>
                      <a:pt x="1824" y="1341"/>
                    </a:lnTo>
                    <a:lnTo>
                      <a:pt x="1825" y="1342"/>
                    </a:lnTo>
                    <a:lnTo>
                      <a:pt x="1827" y="1342"/>
                    </a:lnTo>
                    <a:lnTo>
                      <a:pt x="1828" y="1343"/>
                    </a:lnTo>
                    <a:lnTo>
                      <a:pt x="1830" y="1343"/>
                    </a:lnTo>
                    <a:lnTo>
                      <a:pt x="1831" y="1343"/>
                    </a:lnTo>
                    <a:lnTo>
                      <a:pt x="1833" y="1343"/>
                    </a:lnTo>
                    <a:lnTo>
                      <a:pt x="1834" y="1343"/>
                    </a:lnTo>
                    <a:lnTo>
                      <a:pt x="1836" y="1344"/>
                    </a:lnTo>
                    <a:lnTo>
                      <a:pt x="1837" y="1344"/>
                    </a:lnTo>
                    <a:lnTo>
                      <a:pt x="1839" y="1344"/>
                    </a:lnTo>
                    <a:lnTo>
                      <a:pt x="1840" y="1344"/>
                    </a:lnTo>
                    <a:lnTo>
                      <a:pt x="1842" y="1344"/>
                    </a:lnTo>
                    <a:lnTo>
                      <a:pt x="1843" y="1344"/>
                    </a:lnTo>
                    <a:lnTo>
                      <a:pt x="1845" y="1344"/>
                    </a:lnTo>
                    <a:lnTo>
                      <a:pt x="1846" y="1344"/>
                    </a:lnTo>
                    <a:lnTo>
                      <a:pt x="1848" y="1344"/>
                    </a:lnTo>
                    <a:lnTo>
                      <a:pt x="1849" y="1344"/>
                    </a:lnTo>
                    <a:lnTo>
                      <a:pt x="1851" y="1344"/>
                    </a:lnTo>
                    <a:lnTo>
                      <a:pt x="1852" y="1344"/>
                    </a:lnTo>
                    <a:lnTo>
                      <a:pt x="1854" y="1344"/>
                    </a:lnTo>
                    <a:lnTo>
                      <a:pt x="1855" y="1344"/>
                    </a:lnTo>
                    <a:lnTo>
                      <a:pt x="1857" y="1344"/>
                    </a:lnTo>
                    <a:lnTo>
                      <a:pt x="1858" y="1344"/>
                    </a:lnTo>
                    <a:lnTo>
                      <a:pt x="1860" y="1344"/>
                    </a:lnTo>
                    <a:lnTo>
                      <a:pt x="1861" y="1344"/>
                    </a:lnTo>
                    <a:lnTo>
                      <a:pt x="1863" y="1344"/>
                    </a:lnTo>
                    <a:lnTo>
                      <a:pt x="1864" y="1344"/>
                    </a:lnTo>
                    <a:lnTo>
                      <a:pt x="1866" y="1344"/>
                    </a:lnTo>
                    <a:lnTo>
                      <a:pt x="1867" y="1344"/>
                    </a:lnTo>
                    <a:lnTo>
                      <a:pt x="1869" y="1344"/>
                    </a:lnTo>
                    <a:lnTo>
                      <a:pt x="1870" y="1344"/>
                    </a:lnTo>
                    <a:lnTo>
                      <a:pt x="1872" y="1344"/>
                    </a:lnTo>
                    <a:lnTo>
                      <a:pt x="1873" y="1344"/>
                    </a:lnTo>
                    <a:lnTo>
                      <a:pt x="1875" y="1344"/>
                    </a:lnTo>
                    <a:lnTo>
                      <a:pt x="1876" y="1344"/>
                    </a:lnTo>
                    <a:lnTo>
                      <a:pt x="1878" y="1344"/>
                    </a:lnTo>
                    <a:lnTo>
                      <a:pt x="1879" y="1344"/>
                    </a:lnTo>
                    <a:lnTo>
                      <a:pt x="1881" y="1344"/>
                    </a:lnTo>
                    <a:lnTo>
                      <a:pt x="1882" y="1344"/>
                    </a:lnTo>
                    <a:lnTo>
                      <a:pt x="1884" y="1345"/>
                    </a:lnTo>
                    <a:lnTo>
                      <a:pt x="1885" y="1345"/>
                    </a:lnTo>
                    <a:lnTo>
                      <a:pt x="1887" y="1345"/>
                    </a:lnTo>
                    <a:lnTo>
                      <a:pt x="1888" y="1345"/>
                    </a:lnTo>
                    <a:lnTo>
                      <a:pt x="1890" y="1345"/>
                    </a:lnTo>
                    <a:lnTo>
                      <a:pt x="1891" y="1345"/>
                    </a:lnTo>
                    <a:lnTo>
                      <a:pt x="1893" y="1345"/>
                    </a:lnTo>
                    <a:lnTo>
                      <a:pt x="1894" y="1345"/>
                    </a:lnTo>
                    <a:lnTo>
                      <a:pt x="1896" y="1345"/>
                    </a:lnTo>
                    <a:lnTo>
                      <a:pt x="1897" y="1345"/>
                    </a:lnTo>
                    <a:lnTo>
                      <a:pt x="1899" y="1345"/>
                    </a:lnTo>
                    <a:lnTo>
                      <a:pt x="1900" y="1345"/>
                    </a:lnTo>
                    <a:lnTo>
                      <a:pt x="1902" y="1345"/>
                    </a:lnTo>
                    <a:lnTo>
                      <a:pt x="1903" y="1345"/>
                    </a:lnTo>
                    <a:lnTo>
                      <a:pt x="1905" y="1345"/>
                    </a:lnTo>
                    <a:lnTo>
                      <a:pt x="1906" y="1345"/>
                    </a:lnTo>
                    <a:lnTo>
                      <a:pt x="1908" y="1345"/>
                    </a:lnTo>
                    <a:lnTo>
                      <a:pt x="1909" y="1345"/>
                    </a:lnTo>
                    <a:lnTo>
                      <a:pt x="1911" y="1345"/>
                    </a:lnTo>
                    <a:lnTo>
                      <a:pt x="1912" y="1345"/>
                    </a:lnTo>
                    <a:lnTo>
                      <a:pt x="1914" y="1345"/>
                    </a:lnTo>
                    <a:lnTo>
                      <a:pt x="1915" y="1345"/>
                    </a:lnTo>
                    <a:lnTo>
                      <a:pt x="1917" y="1345"/>
                    </a:lnTo>
                    <a:lnTo>
                      <a:pt x="1918" y="1345"/>
                    </a:lnTo>
                    <a:lnTo>
                      <a:pt x="1920" y="1345"/>
                    </a:lnTo>
                    <a:lnTo>
                      <a:pt x="1921" y="1345"/>
                    </a:lnTo>
                    <a:lnTo>
                      <a:pt x="1923" y="1345"/>
                    </a:lnTo>
                    <a:lnTo>
                      <a:pt x="1924" y="1345"/>
                    </a:lnTo>
                    <a:lnTo>
                      <a:pt x="1926" y="1345"/>
                    </a:lnTo>
                    <a:lnTo>
                      <a:pt x="1927" y="1345"/>
                    </a:lnTo>
                    <a:lnTo>
                      <a:pt x="1929" y="1345"/>
                    </a:lnTo>
                    <a:lnTo>
                      <a:pt x="1930" y="1345"/>
                    </a:lnTo>
                    <a:lnTo>
                      <a:pt x="1932" y="1345"/>
                    </a:lnTo>
                    <a:lnTo>
                      <a:pt x="1933" y="1345"/>
                    </a:lnTo>
                    <a:lnTo>
                      <a:pt x="1935" y="1345"/>
                    </a:lnTo>
                    <a:lnTo>
                      <a:pt x="1936" y="1345"/>
                    </a:lnTo>
                    <a:lnTo>
                      <a:pt x="1938" y="1345"/>
                    </a:lnTo>
                    <a:lnTo>
                      <a:pt x="1939" y="1345"/>
                    </a:lnTo>
                    <a:lnTo>
                      <a:pt x="1940" y="1345"/>
                    </a:lnTo>
                    <a:lnTo>
                      <a:pt x="1942" y="1345"/>
                    </a:lnTo>
                    <a:lnTo>
                      <a:pt x="1943" y="1345"/>
                    </a:lnTo>
                    <a:lnTo>
                      <a:pt x="1945" y="1345"/>
                    </a:lnTo>
                    <a:lnTo>
                      <a:pt x="1946" y="1345"/>
                    </a:lnTo>
                    <a:lnTo>
                      <a:pt x="1948" y="1345"/>
                    </a:lnTo>
                    <a:lnTo>
                      <a:pt x="1949" y="1345"/>
                    </a:lnTo>
                    <a:lnTo>
                      <a:pt x="1951" y="1345"/>
                    </a:lnTo>
                    <a:lnTo>
                      <a:pt x="1952" y="1345"/>
                    </a:lnTo>
                    <a:lnTo>
                      <a:pt x="1954" y="1345"/>
                    </a:lnTo>
                    <a:lnTo>
                      <a:pt x="1955" y="1345"/>
                    </a:lnTo>
                    <a:lnTo>
                      <a:pt x="1957" y="1345"/>
                    </a:lnTo>
                    <a:lnTo>
                      <a:pt x="1958" y="1345"/>
                    </a:lnTo>
                    <a:lnTo>
                      <a:pt x="1960" y="1345"/>
                    </a:lnTo>
                    <a:lnTo>
                      <a:pt x="1961" y="1345"/>
                    </a:lnTo>
                    <a:lnTo>
                      <a:pt x="1963" y="1345"/>
                    </a:lnTo>
                    <a:lnTo>
                      <a:pt x="1964" y="1345"/>
                    </a:lnTo>
                    <a:lnTo>
                      <a:pt x="1966" y="1345"/>
                    </a:lnTo>
                    <a:lnTo>
                      <a:pt x="1967" y="1345"/>
                    </a:lnTo>
                    <a:lnTo>
                      <a:pt x="1969" y="1345"/>
                    </a:lnTo>
                    <a:lnTo>
                      <a:pt x="1970" y="1345"/>
                    </a:lnTo>
                    <a:lnTo>
                      <a:pt x="1972" y="1345"/>
                    </a:lnTo>
                    <a:lnTo>
                      <a:pt x="1973" y="1345"/>
                    </a:lnTo>
                    <a:lnTo>
                      <a:pt x="1975" y="1345"/>
                    </a:lnTo>
                    <a:lnTo>
                      <a:pt x="1976" y="1345"/>
                    </a:lnTo>
                    <a:lnTo>
                      <a:pt x="1978" y="1345"/>
                    </a:lnTo>
                    <a:lnTo>
                      <a:pt x="1979" y="1345"/>
                    </a:lnTo>
                    <a:lnTo>
                      <a:pt x="1981" y="1345"/>
                    </a:lnTo>
                    <a:lnTo>
                      <a:pt x="1982" y="1345"/>
                    </a:lnTo>
                    <a:lnTo>
                      <a:pt x="1984" y="1345"/>
                    </a:lnTo>
                    <a:lnTo>
                      <a:pt x="1985" y="1345"/>
                    </a:lnTo>
                    <a:lnTo>
                      <a:pt x="1987" y="1345"/>
                    </a:lnTo>
                    <a:lnTo>
                      <a:pt x="1988" y="1345"/>
                    </a:lnTo>
                    <a:lnTo>
                      <a:pt x="1990" y="1345"/>
                    </a:lnTo>
                    <a:lnTo>
                      <a:pt x="1991" y="1345"/>
                    </a:lnTo>
                    <a:lnTo>
                      <a:pt x="1993" y="1345"/>
                    </a:lnTo>
                    <a:lnTo>
                      <a:pt x="1994" y="1345"/>
                    </a:lnTo>
                    <a:lnTo>
                      <a:pt x="1996" y="1345"/>
                    </a:lnTo>
                    <a:lnTo>
                      <a:pt x="1997" y="1345"/>
                    </a:lnTo>
                    <a:lnTo>
                      <a:pt x="1999" y="1345"/>
                    </a:lnTo>
                    <a:lnTo>
                      <a:pt x="2000" y="1345"/>
                    </a:lnTo>
                    <a:lnTo>
                      <a:pt x="2002" y="1345"/>
                    </a:lnTo>
                    <a:lnTo>
                      <a:pt x="2003" y="1345"/>
                    </a:lnTo>
                    <a:lnTo>
                      <a:pt x="2005" y="1345"/>
                    </a:lnTo>
                    <a:lnTo>
                      <a:pt x="2006" y="1345"/>
                    </a:lnTo>
                    <a:lnTo>
                      <a:pt x="2008" y="1345"/>
                    </a:lnTo>
                    <a:lnTo>
                      <a:pt x="2009" y="1345"/>
                    </a:lnTo>
                    <a:lnTo>
                      <a:pt x="2011" y="1345"/>
                    </a:lnTo>
                    <a:lnTo>
                      <a:pt x="2012" y="1345"/>
                    </a:lnTo>
                    <a:lnTo>
                      <a:pt x="2014" y="1345"/>
                    </a:lnTo>
                    <a:lnTo>
                      <a:pt x="2015" y="1345"/>
                    </a:lnTo>
                    <a:lnTo>
                      <a:pt x="2017" y="1345"/>
                    </a:lnTo>
                    <a:lnTo>
                      <a:pt x="2018" y="1345"/>
                    </a:lnTo>
                    <a:lnTo>
                      <a:pt x="2020" y="1345"/>
                    </a:lnTo>
                    <a:lnTo>
                      <a:pt x="2021" y="1345"/>
                    </a:lnTo>
                    <a:lnTo>
                      <a:pt x="2023" y="1345"/>
                    </a:lnTo>
                    <a:lnTo>
                      <a:pt x="2024" y="1345"/>
                    </a:lnTo>
                    <a:lnTo>
                      <a:pt x="2026" y="1345"/>
                    </a:lnTo>
                    <a:lnTo>
                      <a:pt x="2027" y="1345"/>
                    </a:lnTo>
                    <a:lnTo>
                      <a:pt x="2029" y="1345"/>
                    </a:lnTo>
                    <a:lnTo>
                      <a:pt x="2030" y="1345"/>
                    </a:lnTo>
                    <a:lnTo>
                      <a:pt x="2032" y="1345"/>
                    </a:lnTo>
                    <a:lnTo>
                      <a:pt x="2033" y="1345"/>
                    </a:lnTo>
                    <a:lnTo>
                      <a:pt x="2035" y="1345"/>
                    </a:lnTo>
                    <a:lnTo>
                      <a:pt x="2036" y="1345"/>
                    </a:lnTo>
                    <a:lnTo>
                      <a:pt x="2038" y="1345"/>
                    </a:lnTo>
                    <a:lnTo>
                      <a:pt x="2039" y="1345"/>
                    </a:lnTo>
                    <a:lnTo>
                      <a:pt x="2041" y="1345"/>
                    </a:lnTo>
                    <a:lnTo>
                      <a:pt x="2042" y="1345"/>
                    </a:lnTo>
                    <a:lnTo>
                      <a:pt x="2044" y="1345"/>
                    </a:lnTo>
                    <a:lnTo>
                      <a:pt x="2045" y="1345"/>
                    </a:lnTo>
                    <a:lnTo>
                      <a:pt x="2047" y="1345"/>
                    </a:lnTo>
                    <a:lnTo>
                      <a:pt x="2048" y="1345"/>
                    </a:lnTo>
                    <a:lnTo>
                      <a:pt x="2050" y="1345"/>
                    </a:lnTo>
                    <a:lnTo>
                      <a:pt x="2051" y="1345"/>
                    </a:lnTo>
                    <a:lnTo>
                      <a:pt x="2053" y="1345"/>
                    </a:lnTo>
                    <a:lnTo>
                      <a:pt x="2054" y="1345"/>
                    </a:lnTo>
                    <a:lnTo>
                      <a:pt x="2056" y="1345"/>
                    </a:lnTo>
                    <a:lnTo>
                      <a:pt x="2057" y="1345"/>
                    </a:lnTo>
                    <a:lnTo>
                      <a:pt x="2059" y="1345"/>
                    </a:lnTo>
                    <a:lnTo>
                      <a:pt x="2060" y="1345"/>
                    </a:lnTo>
                    <a:lnTo>
                      <a:pt x="2062" y="1345"/>
                    </a:lnTo>
                    <a:lnTo>
                      <a:pt x="2063" y="1345"/>
                    </a:lnTo>
                    <a:lnTo>
                      <a:pt x="2065" y="1345"/>
                    </a:lnTo>
                    <a:lnTo>
                      <a:pt x="2066" y="1345"/>
                    </a:lnTo>
                    <a:lnTo>
                      <a:pt x="2068" y="1345"/>
                    </a:lnTo>
                    <a:lnTo>
                      <a:pt x="2069" y="1345"/>
                    </a:lnTo>
                    <a:lnTo>
                      <a:pt x="2070" y="1345"/>
                    </a:lnTo>
                    <a:lnTo>
                      <a:pt x="2072" y="1345"/>
                    </a:lnTo>
                    <a:lnTo>
                      <a:pt x="2073" y="1345"/>
                    </a:lnTo>
                    <a:lnTo>
                      <a:pt x="2075" y="1345"/>
                    </a:lnTo>
                    <a:lnTo>
                      <a:pt x="2076" y="1345"/>
                    </a:lnTo>
                    <a:lnTo>
                      <a:pt x="2078" y="1345"/>
                    </a:lnTo>
                    <a:lnTo>
                      <a:pt x="2079" y="1345"/>
                    </a:lnTo>
                    <a:lnTo>
                      <a:pt x="2081" y="1345"/>
                    </a:lnTo>
                    <a:lnTo>
                      <a:pt x="2082" y="1345"/>
                    </a:lnTo>
                    <a:lnTo>
                      <a:pt x="2084" y="1345"/>
                    </a:lnTo>
                    <a:lnTo>
                      <a:pt x="2085" y="1345"/>
                    </a:lnTo>
                    <a:lnTo>
                      <a:pt x="2087" y="1345"/>
                    </a:lnTo>
                    <a:lnTo>
                      <a:pt x="2088" y="1345"/>
                    </a:lnTo>
                    <a:lnTo>
                      <a:pt x="2090" y="1345"/>
                    </a:lnTo>
                    <a:lnTo>
                      <a:pt x="2091" y="1345"/>
                    </a:lnTo>
                    <a:lnTo>
                      <a:pt x="2093" y="1345"/>
                    </a:lnTo>
                    <a:lnTo>
                      <a:pt x="2094" y="1345"/>
                    </a:lnTo>
                    <a:lnTo>
                      <a:pt x="2096" y="1345"/>
                    </a:lnTo>
                    <a:lnTo>
                      <a:pt x="2097" y="1345"/>
                    </a:lnTo>
                    <a:lnTo>
                      <a:pt x="2099" y="1345"/>
                    </a:lnTo>
                    <a:lnTo>
                      <a:pt x="2100" y="1345"/>
                    </a:lnTo>
                    <a:lnTo>
                      <a:pt x="2102" y="1345"/>
                    </a:lnTo>
                    <a:lnTo>
                      <a:pt x="2103" y="1345"/>
                    </a:lnTo>
                    <a:lnTo>
                      <a:pt x="2105" y="1345"/>
                    </a:lnTo>
                    <a:lnTo>
                      <a:pt x="2106" y="1345"/>
                    </a:lnTo>
                    <a:lnTo>
                      <a:pt x="2108" y="1345"/>
                    </a:lnTo>
                    <a:lnTo>
                      <a:pt x="2109" y="1345"/>
                    </a:lnTo>
                    <a:lnTo>
                      <a:pt x="2111" y="1345"/>
                    </a:lnTo>
                    <a:lnTo>
                      <a:pt x="2112" y="1345"/>
                    </a:lnTo>
                    <a:lnTo>
                      <a:pt x="2114" y="1345"/>
                    </a:lnTo>
                    <a:lnTo>
                      <a:pt x="2115" y="1345"/>
                    </a:lnTo>
                    <a:lnTo>
                      <a:pt x="2117" y="1345"/>
                    </a:lnTo>
                    <a:lnTo>
                      <a:pt x="2118" y="1345"/>
                    </a:lnTo>
                    <a:lnTo>
                      <a:pt x="2120" y="1345"/>
                    </a:lnTo>
                    <a:lnTo>
                      <a:pt x="2121" y="1345"/>
                    </a:lnTo>
                    <a:lnTo>
                      <a:pt x="2123" y="1345"/>
                    </a:lnTo>
                    <a:lnTo>
                      <a:pt x="2124" y="1345"/>
                    </a:lnTo>
                    <a:lnTo>
                      <a:pt x="2126" y="1345"/>
                    </a:lnTo>
                    <a:lnTo>
                      <a:pt x="2127" y="1345"/>
                    </a:lnTo>
                    <a:lnTo>
                      <a:pt x="2129" y="1345"/>
                    </a:lnTo>
                    <a:lnTo>
                      <a:pt x="2130" y="1345"/>
                    </a:lnTo>
                    <a:lnTo>
                      <a:pt x="2132" y="1345"/>
                    </a:lnTo>
                    <a:lnTo>
                      <a:pt x="2133" y="1345"/>
                    </a:lnTo>
                    <a:lnTo>
                      <a:pt x="2135" y="1345"/>
                    </a:lnTo>
                    <a:lnTo>
                      <a:pt x="2136" y="1345"/>
                    </a:lnTo>
                    <a:lnTo>
                      <a:pt x="2138" y="1345"/>
                    </a:lnTo>
                    <a:lnTo>
                      <a:pt x="2139" y="1345"/>
                    </a:lnTo>
                    <a:lnTo>
                      <a:pt x="2141" y="1345"/>
                    </a:lnTo>
                    <a:lnTo>
                      <a:pt x="2142" y="1345"/>
                    </a:lnTo>
                    <a:lnTo>
                      <a:pt x="2144" y="1345"/>
                    </a:lnTo>
                    <a:lnTo>
                      <a:pt x="2145" y="1345"/>
                    </a:lnTo>
                    <a:lnTo>
                      <a:pt x="2147" y="1345"/>
                    </a:lnTo>
                    <a:lnTo>
                      <a:pt x="2148" y="1345"/>
                    </a:lnTo>
                    <a:lnTo>
                      <a:pt x="2150" y="1345"/>
                    </a:lnTo>
                    <a:lnTo>
                      <a:pt x="2151" y="1345"/>
                    </a:lnTo>
                    <a:lnTo>
                      <a:pt x="2153" y="1345"/>
                    </a:lnTo>
                    <a:lnTo>
                      <a:pt x="2154" y="1345"/>
                    </a:lnTo>
                    <a:lnTo>
                      <a:pt x="2156" y="1345"/>
                    </a:lnTo>
                    <a:lnTo>
                      <a:pt x="2157" y="1345"/>
                    </a:lnTo>
                    <a:lnTo>
                      <a:pt x="2159" y="1345"/>
                    </a:lnTo>
                    <a:lnTo>
                      <a:pt x="2160" y="1345"/>
                    </a:lnTo>
                    <a:lnTo>
                      <a:pt x="2162" y="1345"/>
                    </a:lnTo>
                    <a:lnTo>
                      <a:pt x="2163" y="1345"/>
                    </a:lnTo>
                    <a:lnTo>
                      <a:pt x="2165" y="1345"/>
                    </a:lnTo>
                    <a:lnTo>
                      <a:pt x="2166" y="1345"/>
                    </a:lnTo>
                    <a:lnTo>
                      <a:pt x="2168" y="1345"/>
                    </a:lnTo>
                    <a:lnTo>
                      <a:pt x="2169" y="1345"/>
                    </a:lnTo>
                    <a:lnTo>
                      <a:pt x="2171" y="1345"/>
                    </a:lnTo>
                    <a:lnTo>
                      <a:pt x="2172" y="1345"/>
                    </a:lnTo>
                    <a:lnTo>
                      <a:pt x="2174" y="1345"/>
                    </a:lnTo>
                    <a:lnTo>
                      <a:pt x="2175" y="1345"/>
                    </a:lnTo>
                    <a:lnTo>
                      <a:pt x="2177" y="1345"/>
                    </a:lnTo>
                    <a:lnTo>
                      <a:pt x="2178" y="1345"/>
                    </a:lnTo>
                    <a:lnTo>
                      <a:pt x="2180" y="1345"/>
                    </a:lnTo>
                    <a:lnTo>
                      <a:pt x="2181" y="1345"/>
                    </a:lnTo>
                    <a:lnTo>
                      <a:pt x="2183" y="1345"/>
                    </a:lnTo>
                    <a:lnTo>
                      <a:pt x="2184" y="1345"/>
                    </a:lnTo>
                    <a:lnTo>
                      <a:pt x="2186" y="1345"/>
                    </a:lnTo>
                    <a:lnTo>
                      <a:pt x="2187" y="1345"/>
                    </a:lnTo>
                    <a:lnTo>
                      <a:pt x="2189" y="1345"/>
                    </a:lnTo>
                    <a:lnTo>
                      <a:pt x="2190" y="1345"/>
                    </a:lnTo>
                    <a:lnTo>
                      <a:pt x="2192" y="1345"/>
                    </a:lnTo>
                    <a:lnTo>
                      <a:pt x="2193" y="1345"/>
                    </a:lnTo>
                    <a:lnTo>
                      <a:pt x="2195" y="1345"/>
                    </a:lnTo>
                    <a:lnTo>
                      <a:pt x="2196" y="1345"/>
                    </a:lnTo>
                    <a:lnTo>
                      <a:pt x="2198" y="1345"/>
                    </a:lnTo>
                    <a:lnTo>
                      <a:pt x="2199" y="1345"/>
                    </a:lnTo>
                    <a:lnTo>
                      <a:pt x="2200" y="1345"/>
                    </a:lnTo>
                    <a:lnTo>
                      <a:pt x="2202" y="1345"/>
                    </a:lnTo>
                    <a:lnTo>
                      <a:pt x="2203" y="1345"/>
                    </a:lnTo>
                    <a:lnTo>
                      <a:pt x="2205" y="1345"/>
                    </a:lnTo>
                    <a:lnTo>
                      <a:pt x="2206" y="1345"/>
                    </a:lnTo>
                    <a:lnTo>
                      <a:pt x="2208" y="1345"/>
                    </a:lnTo>
                    <a:lnTo>
                      <a:pt x="2209" y="1345"/>
                    </a:lnTo>
                    <a:lnTo>
                      <a:pt x="2211" y="1345"/>
                    </a:lnTo>
                    <a:lnTo>
                      <a:pt x="2212" y="1345"/>
                    </a:lnTo>
                    <a:lnTo>
                      <a:pt x="2214" y="1345"/>
                    </a:lnTo>
                    <a:lnTo>
                      <a:pt x="2215" y="1345"/>
                    </a:lnTo>
                    <a:lnTo>
                      <a:pt x="2217" y="1345"/>
                    </a:lnTo>
                    <a:lnTo>
                      <a:pt x="2218" y="1345"/>
                    </a:lnTo>
                    <a:lnTo>
                      <a:pt x="2220" y="1345"/>
                    </a:lnTo>
                    <a:lnTo>
                      <a:pt x="2221" y="1345"/>
                    </a:lnTo>
                    <a:lnTo>
                      <a:pt x="2223" y="1345"/>
                    </a:lnTo>
                    <a:lnTo>
                      <a:pt x="2224" y="1345"/>
                    </a:lnTo>
                    <a:lnTo>
                      <a:pt x="2226" y="1345"/>
                    </a:lnTo>
                    <a:lnTo>
                      <a:pt x="2227" y="1345"/>
                    </a:lnTo>
                    <a:lnTo>
                      <a:pt x="2229" y="1345"/>
                    </a:lnTo>
                    <a:lnTo>
                      <a:pt x="2230" y="1345"/>
                    </a:lnTo>
                    <a:lnTo>
                      <a:pt x="2232" y="1345"/>
                    </a:lnTo>
                    <a:lnTo>
                      <a:pt x="2233" y="1345"/>
                    </a:lnTo>
                    <a:lnTo>
                      <a:pt x="2235" y="1345"/>
                    </a:lnTo>
                    <a:lnTo>
                      <a:pt x="2236" y="1345"/>
                    </a:lnTo>
                    <a:lnTo>
                      <a:pt x="2238" y="1345"/>
                    </a:lnTo>
                    <a:lnTo>
                      <a:pt x="2239" y="1345"/>
                    </a:lnTo>
                    <a:lnTo>
                      <a:pt x="2241" y="1345"/>
                    </a:lnTo>
                    <a:lnTo>
                      <a:pt x="2244" y="1345"/>
                    </a:lnTo>
                    <a:lnTo>
                      <a:pt x="2247" y="1345"/>
                    </a:lnTo>
                    <a:lnTo>
                      <a:pt x="2250" y="1345"/>
                    </a:lnTo>
                    <a:lnTo>
                      <a:pt x="2253" y="1345"/>
                    </a:lnTo>
                    <a:lnTo>
                      <a:pt x="2256" y="1345"/>
                    </a:lnTo>
                    <a:lnTo>
                      <a:pt x="2259" y="1345"/>
                    </a:lnTo>
                    <a:lnTo>
                      <a:pt x="2262" y="1345"/>
                    </a:lnTo>
                    <a:lnTo>
                      <a:pt x="2265" y="1345"/>
                    </a:lnTo>
                    <a:lnTo>
                      <a:pt x="2268" y="1345"/>
                    </a:lnTo>
                    <a:lnTo>
                      <a:pt x="2271" y="1345"/>
                    </a:lnTo>
                    <a:lnTo>
                      <a:pt x="2274" y="1345"/>
                    </a:lnTo>
                    <a:lnTo>
                      <a:pt x="2277" y="1345"/>
                    </a:lnTo>
                    <a:lnTo>
                      <a:pt x="2280" y="1345"/>
                    </a:lnTo>
                    <a:lnTo>
                      <a:pt x="2283" y="1345"/>
                    </a:lnTo>
                    <a:lnTo>
                      <a:pt x="2286" y="1345"/>
                    </a:lnTo>
                    <a:lnTo>
                      <a:pt x="2289" y="1345"/>
                    </a:lnTo>
                    <a:lnTo>
                      <a:pt x="2292" y="1345"/>
                    </a:lnTo>
                    <a:lnTo>
                      <a:pt x="2295" y="1345"/>
                    </a:lnTo>
                    <a:lnTo>
                      <a:pt x="2298" y="1345"/>
                    </a:lnTo>
                    <a:lnTo>
                      <a:pt x="2301" y="1345"/>
                    </a:lnTo>
                    <a:lnTo>
                      <a:pt x="2304" y="1345"/>
                    </a:lnTo>
                    <a:lnTo>
                      <a:pt x="2307" y="1345"/>
                    </a:lnTo>
                    <a:lnTo>
                      <a:pt x="2310" y="1345"/>
                    </a:lnTo>
                    <a:lnTo>
                      <a:pt x="2313" y="1345"/>
                    </a:lnTo>
                    <a:lnTo>
                      <a:pt x="2316" y="1345"/>
                    </a:lnTo>
                    <a:lnTo>
                      <a:pt x="2319" y="1345"/>
                    </a:lnTo>
                    <a:lnTo>
                      <a:pt x="2322" y="1345"/>
                    </a:lnTo>
                    <a:lnTo>
                      <a:pt x="2325" y="1345"/>
                    </a:lnTo>
                    <a:lnTo>
                      <a:pt x="2328" y="1345"/>
                    </a:lnTo>
                    <a:lnTo>
                      <a:pt x="2330" y="1345"/>
                    </a:lnTo>
                    <a:lnTo>
                      <a:pt x="2333" y="1345"/>
                    </a:lnTo>
                    <a:lnTo>
                      <a:pt x="2336" y="1345"/>
                    </a:lnTo>
                    <a:lnTo>
                      <a:pt x="2339" y="1345"/>
                    </a:lnTo>
                    <a:lnTo>
                      <a:pt x="2342" y="1345"/>
                    </a:lnTo>
                    <a:lnTo>
                      <a:pt x="2345" y="1345"/>
                    </a:lnTo>
                    <a:lnTo>
                      <a:pt x="2348" y="1345"/>
                    </a:lnTo>
                    <a:lnTo>
                      <a:pt x="2351" y="1345"/>
                    </a:lnTo>
                    <a:lnTo>
                      <a:pt x="2354" y="1345"/>
                    </a:lnTo>
                    <a:lnTo>
                      <a:pt x="2357" y="1345"/>
                    </a:lnTo>
                    <a:lnTo>
                      <a:pt x="2360" y="1345"/>
                    </a:lnTo>
                    <a:lnTo>
                      <a:pt x="2363" y="1345"/>
                    </a:lnTo>
                    <a:lnTo>
                      <a:pt x="2366" y="1345"/>
                    </a:lnTo>
                    <a:lnTo>
                      <a:pt x="2369" y="1345"/>
                    </a:lnTo>
                    <a:lnTo>
                      <a:pt x="2372" y="1345"/>
                    </a:lnTo>
                    <a:lnTo>
                      <a:pt x="2375" y="1345"/>
                    </a:lnTo>
                    <a:lnTo>
                      <a:pt x="2378" y="1345"/>
                    </a:lnTo>
                    <a:lnTo>
                      <a:pt x="2381" y="1345"/>
                    </a:lnTo>
                    <a:lnTo>
                      <a:pt x="2384" y="1345"/>
                    </a:lnTo>
                    <a:lnTo>
                      <a:pt x="2387" y="1345"/>
                    </a:lnTo>
                    <a:lnTo>
                      <a:pt x="2390" y="1345"/>
                    </a:lnTo>
                    <a:lnTo>
                      <a:pt x="2393" y="1345"/>
                    </a:lnTo>
                    <a:lnTo>
                      <a:pt x="2396" y="1345"/>
                    </a:lnTo>
                    <a:lnTo>
                      <a:pt x="2399" y="1345"/>
                    </a:lnTo>
                    <a:lnTo>
                      <a:pt x="2402" y="1345"/>
                    </a:lnTo>
                    <a:lnTo>
                      <a:pt x="2405" y="1345"/>
                    </a:lnTo>
                    <a:lnTo>
                      <a:pt x="2408" y="1345"/>
                    </a:lnTo>
                    <a:lnTo>
                      <a:pt x="2411" y="1345"/>
                    </a:lnTo>
                    <a:lnTo>
                      <a:pt x="2414" y="1345"/>
                    </a:lnTo>
                    <a:lnTo>
                      <a:pt x="2417" y="1345"/>
                    </a:lnTo>
                    <a:lnTo>
                      <a:pt x="2420" y="1345"/>
                    </a:lnTo>
                    <a:lnTo>
                      <a:pt x="2423" y="1345"/>
                    </a:lnTo>
                    <a:lnTo>
                      <a:pt x="2426" y="1345"/>
                    </a:lnTo>
                    <a:lnTo>
                      <a:pt x="2429" y="1345"/>
                    </a:lnTo>
                    <a:lnTo>
                      <a:pt x="2432" y="1345"/>
                    </a:lnTo>
                    <a:lnTo>
                      <a:pt x="2435" y="1345"/>
                    </a:lnTo>
                    <a:lnTo>
                      <a:pt x="2438" y="1345"/>
                    </a:lnTo>
                    <a:lnTo>
                      <a:pt x="2441" y="1345"/>
                    </a:lnTo>
                    <a:lnTo>
                      <a:pt x="2444" y="1345"/>
                    </a:lnTo>
                    <a:lnTo>
                      <a:pt x="2447" y="1345"/>
                    </a:lnTo>
                    <a:lnTo>
                      <a:pt x="2450" y="1345"/>
                    </a:lnTo>
                    <a:lnTo>
                      <a:pt x="2453" y="1345"/>
                    </a:lnTo>
                    <a:lnTo>
                      <a:pt x="2456" y="1345"/>
                    </a:lnTo>
                    <a:lnTo>
                      <a:pt x="2459" y="1345"/>
                    </a:lnTo>
                    <a:lnTo>
                      <a:pt x="2462" y="1345"/>
                    </a:lnTo>
                    <a:lnTo>
                      <a:pt x="2465" y="1345"/>
                    </a:lnTo>
                    <a:lnTo>
                      <a:pt x="2468" y="1345"/>
                    </a:lnTo>
                    <a:lnTo>
                      <a:pt x="2471" y="1345"/>
                    </a:lnTo>
                    <a:lnTo>
                      <a:pt x="2474" y="1345"/>
                    </a:lnTo>
                    <a:lnTo>
                      <a:pt x="2477" y="1345"/>
                    </a:lnTo>
                    <a:lnTo>
                      <a:pt x="2480" y="1345"/>
                    </a:lnTo>
                    <a:lnTo>
                      <a:pt x="2483" y="1345"/>
                    </a:lnTo>
                    <a:lnTo>
                      <a:pt x="2486" y="1345"/>
                    </a:lnTo>
                    <a:lnTo>
                      <a:pt x="2489" y="1345"/>
                    </a:lnTo>
                    <a:lnTo>
                      <a:pt x="2492" y="1345"/>
                    </a:lnTo>
                    <a:lnTo>
                      <a:pt x="2495" y="1345"/>
                    </a:lnTo>
                    <a:lnTo>
                      <a:pt x="2498" y="1345"/>
                    </a:lnTo>
                    <a:lnTo>
                      <a:pt x="2501" y="1345"/>
                    </a:lnTo>
                    <a:lnTo>
                      <a:pt x="2504" y="1345"/>
                    </a:lnTo>
                    <a:lnTo>
                      <a:pt x="2507" y="1345"/>
                    </a:lnTo>
                    <a:lnTo>
                      <a:pt x="2510" y="1345"/>
                    </a:lnTo>
                    <a:lnTo>
                      <a:pt x="2513" y="1345"/>
                    </a:lnTo>
                    <a:lnTo>
                      <a:pt x="2516" y="1345"/>
                    </a:lnTo>
                    <a:lnTo>
                      <a:pt x="2519" y="1345"/>
                    </a:lnTo>
                    <a:lnTo>
                      <a:pt x="2522" y="1345"/>
                    </a:lnTo>
                    <a:lnTo>
                      <a:pt x="2525" y="1345"/>
                    </a:lnTo>
                    <a:lnTo>
                      <a:pt x="2528" y="1345"/>
                    </a:lnTo>
                    <a:lnTo>
                      <a:pt x="2531" y="1345"/>
                    </a:lnTo>
                    <a:lnTo>
                      <a:pt x="2534" y="1345"/>
                    </a:lnTo>
                    <a:lnTo>
                      <a:pt x="2537" y="1345"/>
                    </a:lnTo>
                    <a:lnTo>
                      <a:pt x="2540" y="1345"/>
                    </a:lnTo>
                    <a:lnTo>
                      <a:pt x="2543" y="1345"/>
                    </a:lnTo>
                    <a:lnTo>
                      <a:pt x="2546" y="1345"/>
                    </a:lnTo>
                    <a:lnTo>
                      <a:pt x="2549" y="1345"/>
                    </a:lnTo>
                    <a:lnTo>
                      <a:pt x="2552" y="1345"/>
                    </a:lnTo>
                    <a:lnTo>
                      <a:pt x="2555" y="1345"/>
                    </a:lnTo>
                    <a:lnTo>
                      <a:pt x="2558" y="1345"/>
                    </a:lnTo>
                    <a:lnTo>
                      <a:pt x="2561" y="1345"/>
                    </a:lnTo>
                    <a:lnTo>
                      <a:pt x="2564" y="1345"/>
                    </a:lnTo>
                    <a:lnTo>
                      <a:pt x="2567" y="1345"/>
                    </a:lnTo>
                    <a:lnTo>
                      <a:pt x="2570" y="1345"/>
                    </a:lnTo>
                    <a:lnTo>
                      <a:pt x="2573" y="1345"/>
                    </a:lnTo>
                    <a:lnTo>
                      <a:pt x="2576" y="1345"/>
                    </a:lnTo>
                    <a:lnTo>
                      <a:pt x="2579" y="1345"/>
                    </a:lnTo>
                    <a:lnTo>
                      <a:pt x="2582" y="1345"/>
                    </a:lnTo>
                    <a:lnTo>
                      <a:pt x="2585" y="1345"/>
                    </a:lnTo>
                    <a:lnTo>
                      <a:pt x="2587" y="1345"/>
                    </a:lnTo>
                    <a:lnTo>
                      <a:pt x="2590" y="1345"/>
                    </a:lnTo>
                    <a:lnTo>
                      <a:pt x="2593" y="1345"/>
                    </a:lnTo>
                    <a:lnTo>
                      <a:pt x="2596" y="1345"/>
                    </a:lnTo>
                    <a:lnTo>
                      <a:pt x="2599" y="1345"/>
                    </a:lnTo>
                    <a:lnTo>
                      <a:pt x="2602" y="1345"/>
                    </a:lnTo>
                    <a:lnTo>
                      <a:pt x="2605" y="1345"/>
                    </a:lnTo>
                    <a:lnTo>
                      <a:pt x="2608" y="1345"/>
                    </a:lnTo>
                    <a:lnTo>
                      <a:pt x="2611" y="1345"/>
                    </a:lnTo>
                    <a:lnTo>
                      <a:pt x="2614" y="1345"/>
                    </a:lnTo>
                    <a:lnTo>
                      <a:pt x="2617" y="1345"/>
                    </a:lnTo>
                    <a:lnTo>
                      <a:pt x="2620" y="1345"/>
                    </a:lnTo>
                    <a:lnTo>
                      <a:pt x="2623" y="1345"/>
                    </a:lnTo>
                    <a:lnTo>
                      <a:pt x="2626" y="1345"/>
                    </a:lnTo>
                    <a:lnTo>
                      <a:pt x="2629" y="1345"/>
                    </a:lnTo>
                    <a:lnTo>
                      <a:pt x="2632" y="1345"/>
                    </a:lnTo>
                    <a:lnTo>
                      <a:pt x="2635" y="1345"/>
                    </a:lnTo>
                    <a:lnTo>
                      <a:pt x="2638" y="1345"/>
                    </a:lnTo>
                    <a:lnTo>
                      <a:pt x="2641" y="1345"/>
                    </a:lnTo>
                    <a:lnTo>
                      <a:pt x="2644" y="1345"/>
                    </a:lnTo>
                    <a:lnTo>
                      <a:pt x="2647" y="1345"/>
                    </a:lnTo>
                    <a:lnTo>
                      <a:pt x="2650" y="1345"/>
                    </a:lnTo>
                    <a:lnTo>
                      <a:pt x="2653" y="1345"/>
                    </a:lnTo>
                    <a:lnTo>
                      <a:pt x="2656" y="1345"/>
                    </a:lnTo>
                    <a:lnTo>
                      <a:pt x="2659" y="1345"/>
                    </a:lnTo>
                    <a:lnTo>
                      <a:pt x="2662" y="1345"/>
                    </a:lnTo>
                    <a:lnTo>
                      <a:pt x="2665" y="1345"/>
                    </a:lnTo>
                    <a:lnTo>
                      <a:pt x="2668" y="1345"/>
                    </a:lnTo>
                    <a:lnTo>
                      <a:pt x="2671" y="1345"/>
                    </a:lnTo>
                    <a:lnTo>
                      <a:pt x="2674" y="1345"/>
                    </a:lnTo>
                    <a:lnTo>
                      <a:pt x="2677" y="1345"/>
                    </a:lnTo>
                    <a:lnTo>
                      <a:pt x="2680" y="1345"/>
                    </a:lnTo>
                    <a:lnTo>
                      <a:pt x="2683" y="1345"/>
                    </a:lnTo>
                    <a:lnTo>
                      <a:pt x="2686" y="1345"/>
                    </a:lnTo>
                    <a:lnTo>
                      <a:pt x="2689" y="1345"/>
                    </a:lnTo>
                    <a:lnTo>
                      <a:pt x="2692" y="1345"/>
                    </a:lnTo>
                    <a:lnTo>
                      <a:pt x="2695" y="1345"/>
                    </a:lnTo>
                    <a:lnTo>
                      <a:pt x="2698" y="1345"/>
                    </a:lnTo>
                    <a:lnTo>
                      <a:pt x="2701" y="1345"/>
                    </a:lnTo>
                    <a:lnTo>
                      <a:pt x="2704" y="1345"/>
                    </a:lnTo>
                    <a:lnTo>
                      <a:pt x="2707" y="1345"/>
                    </a:lnTo>
                    <a:lnTo>
                      <a:pt x="2710" y="1345"/>
                    </a:lnTo>
                    <a:lnTo>
                      <a:pt x="2713" y="1345"/>
                    </a:lnTo>
                    <a:lnTo>
                      <a:pt x="2716" y="1345"/>
                    </a:lnTo>
                    <a:lnTo>
                      <a:pt x="2719" y="1345"/>
                    </a:lnTo>
                    <a:lnTo>
                      <a:pt x="2722" y="1345"/>
                    </a:lnTo>
                    <a:lnTo>
                      <a:pt x="2725" y="1345"/>
                    </a:lnTo>
                    <a:lnTo>
                      <a:pt x="2728" y="1345"/>
                    </a:lnTo>
                    <a:lnTo>
                      <a:pt x="2731" y="1345"/>
                    </a:lnTo>
                    <a:lnTo>
                      <a:pt x="2734" y="1345"/>
                    </a:lnTo>
                    <a:lnTo>
                      <a:pt x="2737" y="1345"/>
                    </a:lnTo>
                    <a:lnTo>
                      <a:pt x="2740" y="1345"/>
                    </a:lnTo>
                    <a:lnTo>
                      <a:pt x="2743" y="1345"/>
                    </a:lnTo>
                    <a:lnTo>
                      <a:pt x="2746" y="1345"/>
                    </a:lnTo>
                    <a:lnTo>
                      <a:pt x="2749" y="1345"/>
                    </a:lnTo>
                    <a:lnTo>
                      <a:pt x="2752" y="1345"/>
                    </a:lnTo>
                    <a:lnTo>
                      <a:pt x="2755" y="1345"/>
                    </a:lnTo>
                    <a:lnTo>
                      <a:pt x="2758" y="1345"/>
                    </a:lnTo>
                    <a:lnTo>
                      <a:pt x="2761" y="1345"/>
                    </a:lnTo>
                    <a:lnTo>
                      <a:pt x="2764" y="1345"/>
                    </a:lnTo>
                    <a:lnTo>
                      <a:pt x="2767" y="1345"/>
                    </a:lnTo>
                    <a:lnTo>
                      <a:pt x="2770" y="1345"/>
                    </a:lnTo>
                    <a:lnTo>
                      <a:pt x="2773" y="1345"/>
                    </a:lnTo>
                    <a:lnTo>
                      <a:pt x="2776" y="1345"/>
                    </a:lnTo>
                    <a:lnTo>
                      <a:pt x="2779" y="1345"/>
                    </a:lnTo>
                    <a:lnTo>
                      <a:pt x="2782" y="1345"/>
                    </a:lnTo>
                    <a:lnTo>
                      <a:pt x="2785" y="1345"/>
                    </a:lnTo>
                    <a:lnTo>
                      <a:pt x="2788" y="1345"/>
                    </a:lnTo>
                    <a:lnTo>
                      <a:pt x="2791" y="1345"/>
                    </a:lnTo>
                    <a:lnTo>
                      <a:pt x="2794" y="1345"/>
                    </a:lnTo>
                    <a:lnTo>
                      <a:pt x="2797" y="1345"/>
                    </a:lnTo>
                    <a:lnTo>
                      <a:pt x="2800" y="1345"/>
                    </a:lnTo>
                    <a:lnTo>
                      <a:pt x="2803" y="1345"/>
                    </a:lnTo>
                    <a:lnTo>
                      <a:pt x="2806" y="1345"/>
                    </a:lnTo>
                    <a:lnTo>
                      <a:pt x="2809" y="1345"/>
                    </a:lnTo>
                    <a:lnTo>
                      <a:pt x="2812" y="1345"/>
                    </a:lnTo>
                    <a:lnTo>
                      <a:pt x="2815" y="1345"/>
                    </a:lnTo>
                    <a:lnTo>
                      <a:pt x="2818" y="1345"/>
                    </a:lnTo>
                    <a:lnTo>
                      <a:pt x="2821" y="1345"/>
                    </a:lnTo>
                    <a:lnTo>
                      <a:pt x="2824" y="1345"/>
                    </a:lnTo>
                    <a:lnTo>
                      <a:pt x="2827" y="1345"/>
                    </a:lnTo>
                    <a:lnTo>
                      <a:pt x="2830" y="1345"/>
                    </a:lnTo>
                    <a:lnTo>
                      <a:pt x="2833" y="1345"/>
                    </a:lnTo>
                    <a:lnTo>
                      <a:pt x="2836" y="1345"/>
                    </a:lnTo>
                    <a:lnTo>
                      <a:pt x="2839" y="1345"/>
                    </a:lnTo>
                    <a:lnTo>
                      <a:pt x="2842" y="1345"/>
                    </a:lnTo>
                    <a:lnTo>
                      <a:pt x="2845" y="1345"/>
                    </a:lnTo>
                    <a:lnTo>
                      <a:pt x="2847" y="1345"/>
                    </a:lnTo>
                    <a:lnTo>
                      <a:pt x="2850" y="1345"/>
                    </a:lnTo>
                    <a:lnTo>
                      <a:pt x="2853" y="1345"/>
                    </a:lnTo>
                    <a:lnTo>
                      <a:pt x="2856" y="1345"/>
                    </a:lnTo>
                    <a:lnTo>
                      <a:pt x="2859" y="1345"/>
                    </a:lnTo>
                    <a:lnTo>
                      <a:pt x="2862" y="1345"/>
                    </a:lnTo>
                    <a:lnTo>
                      <a:pt x="2865" y="1345"/>
                    </a:lnTo>
                    <a:lnTo>
                      <a:pt x="2868" y="1345"/>
                    </a:lnTo>
                    <a:lnTo>
                      <a:pt x="2871" y="1345"/>
                    </a:lnTo>
                    <a:lnTo>
                      <a:pt x="2874" y="1345"/>
                    </a:lnTo>
                    <a:lnTo>
                      <a:pt x="2877" y="1345"/>
                    </a:lnTo>
                    <a:lnTo>
                      <a:pt x="2880" y="1345"/>
                    </a:lnTo>
                    <a:lnTo>
                      <a:pt x="2883" y="1345"/>
                    </a:lnTo>
                    <a:lnTo>
                      <a:pt x="2886" y="1345"/>
                    </a:lnTo>
                    <a:lnTo>
                      <a:pt x="2889" y="1345"/>
                    </a:lnTo>
                    <a:lnTo>
                      <a:pt x="2892" y="1345"/>
                    </a:lnTo>
                    <a:lnTo>
                      <a:pt x="2895" y="1345"/>
                    </a:lnTo>
                    <a:lnTo>
                      <a:pt x="2898" y="1345"/>
                    </a:lnTo>
                    <a:lnTo>
                      <a:pt x="2901" y="1345"/>
                    </a:lnTo>
                    <a:lnTo>
                      <a:pt x="2904" y="1345"/>
                    </a:lnTo>
                    <a:lnTo>
                      <a:pt x="2907" y="1345"/>
                    </a:lnTo>
                    <a:lnTo>
                      <a:pt x="2910" y="1345"/>
                    </a:lnTo>
                    <a:lnTo>
                      <a:pt x="2913" y="1345"/>
                    </a:lnTo>
                    <a:lnTo>
                      <a:pt x="2916" y="1345"/>
                    </a:lnTo>
                    <a:lnTo>
                      <a:pt x="2919" y="1345"/>
                    </a:lnTo>
                    <a:lnTo>
                      <a:pt x="2922" y="1345"/>
                    </a:lnTo>
                    <a:lnTo>
                      <a:pt x="2925" y="1345"/>
                    </a:lnTo>
                    <a:lnTo>
                      <a:pt x="2928" y="1345"/>
                    </a:lnTo>
                    <a:lnTo>
                      <a:pt x="2931" y="1345"/>
                    </a:lnTo>
                    <a:lnTo>
                      <a:pt x="2934" y="1345"/>
                    </a:lnTo>
                    <a:lnTo>
                      <a:pt x="2937" y="1345"/>
                    </a:lnTo>
                    <a:lnTo>
                      <a:pt x="2940" y="1345"/>
                    </a:lnTo>
                    <a:lnTo>
                      <a:pt x="2943" y="1345"/>
                    </a:lnTo>
                    <a:lnTo>
                      <a:pt x="2946" y="1345"/>
                    </a:lnTo>
                    <a:lnTo>
                      <a:pt x="2949" y="1345"/>
                    </a:lnTo>
                    <a:lnTo>
                      <a:pt x="2952" y="1345"/>
                    </a:lnTo>
                    <a:lnTo>
                      <a:pt x="2955" y="1345"/>
                    </a:lnTo>
                    <a:lnTo>
                      <a:pt x="2958" y="1345"/>
                    </a:lnTo>
                    <a:lnTo>
                      <a:pt x="2961" y="1345"/>
                    </a:lnTo>
                    <a:lnTo>
                      <a:pt x="2964" y="1345"/>
                    </a:lnTo>
                    <a:lnTo>
                      <a:pt x="2967" y="1345"/>
                    </a:lnTo>
                    <a:lnTo>
                      <a:pt x="2970" y="1345"/>
                    </a:lnTo>
                    <a:lnTo>
                      <a:pt x="2973" y="1345"/>
                    </a:lnTo>
                    <a:lnTo>
                      <a:pt x="2976" y="1345"/>
                    </a:lnTo>
                    <a:lnTo>
                      <a:pt x="2979" y="1345"/>
                    </a:lnTo>
                    <a:lnTo>
                      <a:pt x="2982" y="1345"/>
                    </a:lnTo>
                    <a:lnTo>
                      <a:pt x="2985" y="1345"/>
                    </a:lnTo>
                    <a:lnTo>
                      <a:pt x="2988" y="1345"/>
                    </a:lnTo>
                    <a:lnTo>
                      <a:pt x="2991" y="1345"/>
                    </a:lnTo>
                    <a:lnTo>
                      <a:pt x="2994" y="1345"/>
                    </a:lnTo>
                    <a:lnTo>
                      <a:pt x="2997" y="1345"/>
                    </a:lnTo>
                    <a:lnTo>
                      <a:pt x="3000" y="1345"/>
                    </a:lnTo>
                    <a:lnTo>
                      <a:pt x="3003" y="1345"/>
                    </a:lnTo>
                    <a:lnTo>
                      <a:pt x="3006" y="1345"/>
                    </a:lnTo>
                    <a:lnTo>
                      <a:pt x="3009" y="1345"/>
                    </a:lnTo>
                    <a:lnTo>
                      <a:pt x="3012" y="1345"/>
                    </a:lnTo>
                    <a:lnTo>
                      <a:pt x="3015" y="1345"/>
                    </a:lnTo>
                    <a:lnTo>
                      <a:pt x="3018" y="1345"/>
                    </a:lnTo>
                    <a:lnTo>
                      <a:pt x="3021" y="1345"/>
                    </a:lnTo>
                    <a:lnTo>
                      <a:pt x="3024" y="1345"/>
                    </a:lnTo>
                    <a:lnTo>
                      <a:pt x="3027" y="1345"/>
                    </a:lnTo>
                    <a:lnTo>
                      <a:pt x="3030" y="1345"/>
                    </a:lnTo>
                    <a:lnTo>
                      <a:pt x="3033" y="1345"/>
                    </a:lnTo>
                    <a:lnTo>
                      <a:pt x="3036" y="1345"/>
                    </a:lnTo>
                    <a:lnTo>
                      <a:pt x="3039" y="1345"/>
                    </a:lnTo>
                    <a:lnTo>
                      <a:pt x="3042" y="1345"/>
                    </a:lnTo>
                    <a:lnTo>
                      <a:pt x="3045" y="1345"/>
                    </a:lnTo>
                    <a:lnTo>
                      <a:pt x="3048" y="1345"/>
                    </a:lnTo>
                    <a:lnTo>
                      <a:pt x="3051" y="1345"/>
                    </a:lnTo>
                    <a:lnTo>
                      <a:pt x="3054" y="1345"/>
                    </a:lnTo>
                    <a:lnTo>
                      <a:pt x="3057" y="1345"/>
                    </a:lnTo>
                    <a:lnTo>
                      <a:pt x="3060" y="1345"/>
                    </a:lnTo>
                    <a:lnTo>
                      <a:pt x="3063" y="1345"/>
                    </a:lnTo>
                    <a:lnTo>
                      <a:pt x="3066" y="1345"/>
                    </a:lnTo>
                    <a:lnTo>
                      <a:pt x="3069" y="1345"/>
                    </a:lnTo>
                    <a:lnTo>
                      <a:pt x="3072" y="1345"/>
                    </a:lnTo>
                    <a:lnTo>
                      <a:pt x="3075" y="1345"/>
                    </a:lnTo>
                    <a:lnTo>
                      <a:pt x="3078" y="1345"/>
                    </a:lnTo>
                    <a:lnTo>
                      <a:pt x="3081" y="1345"/>
                    </a:lnTo>
                    <a:lnTo>
                      <a:pt x="3084" y="1345"/>
                    </a:lnTo>
                    <a:lnTo>
                      <a:pt x="3087" y="1345"/>
                    </a:lnTo>
                    <a:lnTo>
                      <a:pt x="3090" y="1345"/>
                    </a:lnTo>
                    <a:lnTo>
                      <a:pt x="3093" y="1345"/>
                    </a:lnTo>
                    <a:lnTo>
                      <a:pt x="3096" y="1345"/>
                    </a:lnTo>
                    <a:lnTo>
                      <a:pt x="3099" y="1345"/>
                    </a:lnTo>
                    <a:lnTo>
                      <a:pt x="3102" y="1345"/>
                    </a:lnTo>
                    <a:lnTo>
                      <a:pt x="3104" y="1345"/>
                    </a:lnTo>
                  </a:path>
                </a:pathLst>
              </a:custGeom>
              <a:noFill/>
              <a:ln w="12700">
                <a:solidFill>
                  <a:srgbClr val="CC6600"/>
                </a:solidFill>
                <a:prstDash val="solid"/>
                <a:round/>
                <a:headEnd/>
                <a:tailEnd/>
              </a:ln>
            </p:spPr>
            <p:txBody>
              <a:bodyPr/>
              <a:lstStyle/>
              <a:p>
                <a:endParaRPr lang="ja-JP" altLang="en-US"/>
              </a:p>
            </p:txBody>
          </p:sp>
          <p:sp>
            <p:nvSpPr>
              <p:cNvPr id="33921" name="Rectangle 252"/>
              <p:cNvSpPr>
                <a:spLocks noChangeArrowheads="1"/>
              </p:cNvSpPr>
              <p:nvPr/>
            </p:nvSpPr>
            <p:spPr bwMode="auto">
              <a:xfrm>
                <a:off x="4372" y="2040"/>
                <a:ext cx="852" cy="80"/>
              </a:xfrm>
              <a:prstGeom prst="rect">
                <a:avLst/>
              </a:prstGeom>
              <a:solidFill>
                <a:schemeClr val="bg1"/>
              </a:solidFill>
              <a:ln w="9525">
                <a:noFill/>
                <a:miter lim="800000"/>
                <a:headEnd/>
                <a:tailEnd/>
              </a:ln>
            </p:spPr>
            <p:txBody>
              <a:bodyPr wrap="none" anchor="ctr"/>
              <a:lstStyle/>
              <a:p>
                <a:endParaRPr lang="ja-JP" altLang="en-US"/>
              </a:p>
            </p:txBody>
          </p:sp>
        </p:grpSp>
        <p:sp>
          <p:nvSpPr>
            <p:cNvPr id="33807" name="Rectangle 253"/>
            <p:cNvSpPr>
              <a:spLocks noChangeArrowheads="1"/>
            </p:cNvSpPr>
            <p:nvPr/>
          </p:nvSpPr>
          <p:spPr bwMode="auto">
            <a:xfrm>
              <a:off x="2920" y="1291"/>
              <a:ext cx="2112" cy="2350"/>
            </a:xfrm>
            <a:prstGeom prst="rect">
              <a:avLst/>
            </a:prstGeom>
            <a:noFill/>
            <a:ln w="38100" cmpd="dbl">
              <a:solidFill>
                <a:srgbClr val="000080"/>
              </a:solidFill>
              <a:miter lim="800000"/>
              <a:headEnd/>
              <a:tailEnd/>
            </a:ln>
          </p:spPr>
          <p:txBody>
            <a:bodyPr wrap="none" anchor="ctr"/>
            <a:lstStyle/>
            <a:p>
              <a:endParaRPr lang="ja-JP" altLang="en-US"/>
            </a:p>
          </p:txBody>
        </p:sp>
        <p:grpSp>
          <p:nvGrpSpPr>
            <p:cNvPr id="12" name="Group 267"/>
            <p:cNvGrpSpPr>
              <a:grpSpLocks/>
            </p:cNvGrpSpPr>
            <p:nvPr/>
          </p:nvGrpSpPr>
          <p:grpSpPr bwMode="auto">
            <a:xfrm>
              <a:off x="3026" y="2138"/>
              <a:ext cx="1882" cy="630"/>
              <a:chOff x="3026" y="2138"/>
              <a:chExt cx="1882" cy="630"/>
            </a:xfrm>
          </p:grpSpPr>
          <p:grpSp>
            <p:nvGrpSpPr>
              <p:cNvPr id="13" name="Group 132"/>
              <p:cNvGrpSpPr>
                <a:grpSpLocks/>
              </p:cNvGrpSpPr>
              <p:nvPr/>
            </p:nvGrpSpPr>
            <p:grpSpPr bwMode="auto">
              <a:xfrm>
                <a:off x="3026" y="2614"/>
                <a:ext cx="1882" cy="154"/>
                <a:chOff x="172" y="2912"/>
                <a:chExt cx="1420" cy="231"/>
              </a:xfrm>
            </p:grpSpPr>
            <p:sp>
              <p:nvSpPr>
                <p:cNvPr id="33816" name="Line 133"/>
                <p:cNvSpPr>
                  <a:spLocks noChangeShapeType="1"/>
                </p:cNvSpPr>
                <p:nvPr/>
              </p:nvSpPr>
              <p:spPr bwMode="auto">
                <a:xfrm>
                  <a:off x="172" y="2912"/>
                  <a:ext cx="1420" cy="1"/>
                </a:xfrm>
                <a:prstGeom prst="line">
                  <a:avLst/>
                </a:prstGeom>
                <a:noFill/>
                <a:ln w="0">
                  <a:solidFill>
                    <a:srgbClr val="030000"/>
                  </a:solidFill>
                  <a:round/>
                  <a:headEnd/>
                  <a:tailEnd/>
                </a:ln>
              </p:spPr>
              <p:txBody>
                <a:bodyPr/>
                <a:lstStyle/>
                <a:p>
                  <a:endParaRPr lang="ja-JP" altLang="en-US"/>
                </a:p>
              </p:txBody>
            </p:sp>
            <p:sp>
              <p:nvSpPr>
                <p:cNvPr id="33817" name="Line 134"/>
                <p:cNvSpPr>
                  <a:spLocks noChangeShapeType="1"/>
                </p:cNvSpPr>
                <p:nvPr/>
              </p:nvSpPr>
              <p:spPr bwMode="auto">
                <a:xfrm>
                  <a:off x="172" y="2912"/>
                  <a:ext cx="1" cy="34"/>
                </a:xfrm>
                <a:prstGeom prst="line">
                  <a:avLst/>
                </a:prstGeom>
                <a:noFill/>
                <a:ln w="0">
                  <a:solidFill>
                    <a:srgbClr val="030000"/>
                  </a:solidFill>
                  <a:round/>
                  <a:headEnd/>
                  <a:tailEnd/>
                </a:ln>
              </p:spPr>
              <p:txBody>
                <a:bodyPr/>
                <a:lstStyle/>
                <a:p>
                  <a:endParaRPr lang="ja-JP" altLang="en-US"/>
                </a:p>
              </p:txBody>
            </p:sp>
            <p:sp>
              <p:nvSpPr>
                <p:cNvPr id="33818" name="Rectangle 135"/>
                <p:cNvSpPr>
                  <a:spLocks noChangeArrowheads="1"/>
                </p:cNvSpPr>
                <p:nvPr/>
              </p:nvSpPr>
              <p:spPr bwMode="auto">
                <a:xfrm>
                  <a:off x="172" y="2957"/>
                  <a:ext cx="23" cy="101"/>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0</a:t>
                  </a:r>
                  <a:endParaRPr lang="en-US" altLang="ja-JP" sz="700">
                    <a:latin typeface="Century Gothic" pitchFamily="34" charset="0"/>
                  </a:endParaRPr>
                </a:p>
              </p:txBody>
            </p:sp>
            <p:sp>
              <p:nvSpPr>
                <p:cNvPr id="33819" name="Line 136"/>
                <p:cNvSpPr>
                  <a:spLocks noChangeShapeType="1"/>
                </p:cNvSpPr>
                <p:nvPr/>
              </p:nvSpPr>
              <p:spPr bwMode="auto">
                <a:xfrm>
                  <a:off x="245" y="2912"/>
                  <a:ext cx="1" cy="23"/>
                </a:xfrm>
                <a:prstGeom prst="line">
                  <a:avLst/>
                </a:prstGeom>
                <a:noFill/>
                <a:ln w="0">
                  <a:solidFill>
                    <a:srgbClr val="030000"/>
                  </a:solidFill>
                  <a:round/>
                  <a:headEnd/>
                  <a:tailEnd/>
                </a:ln>
              </p:spPr>
              <p:txBody>
                <a:bodyPr/>
                <a:lstStyle/>
                <a:p>
                  <a:endParaRPr lang="ja-JP" altLang="en-US"/>
                </a:p>
              </p:txBody>
            </p:sp>
            <p:sp>
              <p:nvSpPr>
                <p:cNvPr id="33820" name="Line 137"/>
                <p:cNvSpPr>
                  <a:spLocks noChangeShapeType="1"/>
                </p:cNvSpPr>
                <p:nvPr/>
              </p:nvSpPr>
              <p:spPr bwMode="auto">
                <a:xfrm>
                  <a:off x="186" y="2912"/>
                  <a:ext cx="1" cy="11"/>
                </a:xfrm>
                <a:prstGeom prst="line">
                  <a:avLst/>
                </a:prstGeom>
                <a:noFill/>
                <a:ln w="0">
                  <a:solidFill>
                    <a:srgbClr val="030000"/>
                  </a:solidFill>
                  <a:round/>
                  <a:headEnd/>
                  <a:tailEnd/>
                </a:ln>
              </p:spPr>
              <p:txBody>
                <a:bodyPr/>
                <a:lstStyle/>
                <a:p>
                  <a:endParaRPr lang="ja-JP" altLang="en-US"/>
                </a:p>
              </p:txBody>
            </p:sp>
            <p:sp>
              <p:nvSpPr>
                <p:cNvPr id="33821" name="Line 138"/>
                <p:cNvSpPr>
                  <a:spLocks noChangeShapeType="1"/>
                </p:cNvSpPr>
                <p:nvPr/>
              </p:nvSpPr>
              <p:spPr bwMode="auto">
                <a:xfrm>
                  <a:off x="201" y="2912"/>
                  <a:ext cx="1" cy="11"/>
                </a:xfrm>
                <a:prstGeom prst="line">
                  <a:avLst/>
                </a:prstGeom>
                <a:noFill/>
                <a:ln w="0">
                  <a:solidFill>
                    <a:srgbClr val="030000"/>
                  </a:solidFill>
                  <a:round/>
                  <a:headEnd/>
                  <a:tailEnd/>
                </a:ln>
              </p:spPr>
              <p:txBody>
                <a:bodyPr/>
                <a:lstStyle/>
                <a:p>
                  <a:endParaRPr lang="ja-JP" altLang="en-US"/>
                </a:p>
              </p:txBody>
            </p:sp>
            <p:sp>
              <p:nvSpPr>
                <p:cNvPr id="33822" name="Line 139"/>
                <p:cNvSpPr>
                  <a:spLocks noChangeShapeType="1"/>
                </p:cNvSpPr>
                <p:nvPr/>
              </p:nvSpPr>
              <p:spPr bwMode="auto">
                <a:xfrm>
                  <a:off x="216" y="2912"/>
                  <a:ext cx="1" cy="11"/>
                </a:xfrm>
                <a:prstGeom prst="line">
                  <a:avLst/>
                </a:prstGeom>
                <a:noFill/>
                <a:ln w="0">
                  <a:solidFill>
                    <a:srgbClr val="030000"/>
                  </a:solidFill>
                  <a:round/>
                  <a:headEnd/>
                  <a:tailEnd/>
                </a:ln>
              </p:spPr>
              <p:txBody>
                <a:bodyPr/>
                <a:lstStyle/>
                <a:p>
                  <a:endParaRPr lang="ja-JP" altLang="en-US"/>
                </a:p>
              </p:txBody>
            </p:sp>
            <p:sp>
              <p:nvSpPr>
                <p:cNvPr id="33823" name="Line 140"/>
                <p:cNvSpPr>
                  <a:spLocks noChangeShapeType="1"/>
                </p:cNvSpPr>
                <p:nvPr/>
              </p:nvSpPr>
              <p:spPr bwMode="auto">
                <a:xfrm>
                  <a:off x="230" y="2912"/>
                  <a:ext cx="1" cy="11"/>
                </a:xfrm>
                <a:prstGeom prst="line">
                  <a:avLst/>
                </a:prstGeom>
                <a:noFill/>
                <a:ln w="0">
                  <a:solidFill>
                    <a:srgbClr val="030000"/>
                  </a:solidFill>
                  <a:round/>
                  <a:headEnd/>
                  <a:tailEnd/>
                </a:ln>
              </p:spPr>
              <p:txBody>
                <a:bodyPr/>
                <a:lstStyle/>
                <a:p>
                  <a:endParaRPr lang="ja-JP" altLang="en-US"/>
                </a:p>
              </p:txBody>
            </p:sp>
            <p:sp>
              <p:nvSpPr>
                <p:cNvPr id="33824" name="Line 141"/>
                <p:cNvSpPr>
                  <a:spLocks noChangeShapeType="1"/>
                </p:cNvSpPr>
                <p:nvPr/>
              </p:nvSpPr>
              <p:spPr bwMode="auto">
                <a:xfrm>
                  <a:off x="260" y="2912"/>
                  <a:ext cx="0" cy="11"/>
                </a:xfrm>
                <a:prstGeom prst="line">
                  <a:avLst/>
                </a:prstGeom>
                <a:noFill/>
                <a:ln w="0">
                  <a:solidFill>
                    <a:srgbClr val="030000"/>
                  </a:solidFill>
                  <a:round/>
                  <a:headEnd/>
                  <a:tailEnd/>
                </a:ln>
              </p:spPr>
              <p:txBody>
                <a:bodyPr/>
                <a:lstStyle/>
                <a:p>
                  <a:endParaRPr lang="ja-JP" altLang="en-US"/>
                </a:p>
              </p:txBody>
            </p:sp>
            <p:sp>
              <p:nvSpPr>
                <p:cNvPr id="33825" name="Line 142"/>
                <p:cNvSpPr>
                  <a:spLocks noChangeShapeType="1"/>
                </p:cNvSpPr>
                <p:nvPr/>
              </p:nvSpPr>
              <p:spPr bwMode="auto">
                <a:xfrm>
                  <a:off x="275" y="2912"/>
                  <a:ext cx="1" cy="11"/>
                </a:xfrm>
                <a:prstGeom prst="line">
                  <a:avLst/>
                </a:prstGeom>
                <a:noFill/>
                <a:ln w="0">
                  <a:solidFill>
                    <a:srgbClr val="030000"/>
                  </a:solidFill>
                  <a:round/>
                  <a:headEnd/>
                  <a:tailEnd/>
                </a:ln>
              </p:spPr>
              <p:txBody>
                <a:bodyPr/>
                <a:lstStyle/>
                <a:p>
                  <a:endParaRPr lang="ja-JP" altLang="en-US"/>
                </a:p>
              </p:txBody>
            </p:sp>
            <p:sp>
              <p:nvSpPr>
                <p:cNvPr id="33826" name="Line 143"/>
                <p:cNvSpPr>
                  <a:spLocks noChangeShapeType="1"/>
                </p:cNvSpPr>
                <p:nvPr/>
              </p:nvSpPr>
              <p:spPr bwMode="auto">
                <a:xfrm>
                  <a:off x="290" y="2912"/>
                  <a:ext cx="0" cy="11"/>
                </a:xfrm>
                <a:prstGeom prst="line">
                  <a:avLst/>
                </a:prstGeom>
                <a:noFill/>
                <a:ln w="0">
                  <a:solidFill>
                    <a:srgbClr val="030000"/>
                  </a:solidFill>
                  <a:round/>
                  <a:headEnd/>
                  <a:tailEnd/>
                </a:ln>
              </p:spPr>
              <p:txBody>
                <a:bodyPr/>
                <a:lstStyle/>
                <a:p>
                  <a:endParaRPr lang="ja-JP" altLang="en-US"/>
                </a:p>
              </p:txBody>
            </p:sp>
            <p:sp>
              <p:nvSpPr>
                <p:cNvPr id="33827" name="Line 144"/>
                <p:cNvSpPr>
                  <a:spLocks noChangeShapeType="1"/>
                </p:cNvSpPr>
                <p:nvPr/>
              </p:nvSpPr>
              <p:spPr bwMode="auto">
                <a:xfrm>
                  <a:off x="305" y="2912"/>
                  <a:ext cx="0" cy="11"/>
                </a:xfrm>
                <a:prstGeom prst="line">
                  <a:avLst/>
                </a:prstGeom>
                <a:noFill/>
                <a:ln w="0">
                  <a:solidFill>
                    <a:srgbClr val="030000"/>
                  </a:solidFill>
                  <a:round/>
                  <a:headEnd/>
                  <a:tailEnd/>
                </a:ln>
              </p:spPr>
              <p:txBody>
                <a:bodyPr/>
                <a:lstStyle/>
                <a:p>
                  <a:endParaRPr lang="ja-JP" altLang="en-US"/>
                </a:p>
              </p:txBody>
            </p:sp>
            <p:sp>
              <p:nvSpPr>
                <p:cNvPr id="33828" name="Line 145"/>
                <p:cNvSpPr>
                  <a:spLocks noChangeShapeType="1"/>
                </p:cNvSpPr>
                <p:nvPr/>
              </p:nvSpPr>
              <p:spPr bwMode="auto">
                <a:xfrm>
                  <a:off x="319" y="2912"/>
                  <a:ext cx="1" cy="34"/>
                </a:xfrm>
                <a:prstGeom prst="line">
                  <a:avLst/>
                </a:prstGeom>
                <a:noFill/>
                <a:ln w="0">
                  <a:solidFill>
                    <a:srgbClr val="030000"/>
                  </a:solidFill>
                  <a:round/>
                  <a:headEnd/>
                  <a:tailEnd/>
                </a:ln>
              </p:spPr>
              <p:txBody>
                <a:bodyPr/>
                <a:lstStyle/>
                <a:p>
                  <a:endParaRPr lang="ja-JP" altLang="en-US"/>
                </a:p>
              </p:txBody>
            </p:sp>
            <p:sp>
              <p:nvSpPr>
                <p:cNvPr id="33829" name="Line 146"/>
                <p:cNvSpPr>
                  <a:spLocks noChangeShapeType="1"/>
                </p:cNvSpPr>
                <p:nvPr/>
              </p:nvSpPr>
              <p:spPr bwMode="auto">
                <a:xfrm>
                  <a:off x="393" y="2912"/>
                  <a:ext cx="1" cy="23"/>
                </a:xfrm>
                <a:prstGeom prst="line">
                  <a:avLst/>
                </a:prstGeom>
                <a:noFill/>
                <a:ln w="0">
                  <a:solidFill>
                    <a:srgbClr val="030000"/>
                  </a:solidFill>
                  <a:round/>
                  <a:headEnd/>
                  <a:tailEnd/>
                </a:ln>
              </p:spPr>
              <p:txBody>
                <a:bodyPr/>
                <a:lstStyle/>
                <a:p>
                  <a:endParaRPr lang="ja-JP" altLang="en-US"/>
                </a:p>
              </p:txBody>
            </p:sp>
            <p:sp>
              <p:nvSpPr>
                <p:cNvPr id="33830" name="Line 147"/>
                <p:cNvSpPr>
                  <a:spLocks noChangeShapeType="1"/>
                </p:cNvSpPr>
                <p:nvPr/>
              </p:nvSpPr>
              <p:spPr bwMode="auto">
                <a:xfrm>
                  <a:off x="334" y="2912"/>
                  <a:ext cx="1" cy="11"/>
                </a:xfrm>
                <a:prstGeom prst="line">
                  <a:avLst/>
                </a:prstGeom>
                <a:noFill/>
                <a:ln w="0">
                  <a:solidFill>
                    <a:srgbClr val="030000"/>
                  </a:solidFill>
                  <a:round/>
                  <a:headEnd/>
                  <a:tailEnd/>
                </a:ln>
              </p:spPr>
              <p:txBody>
                <a:bodyPr/>
                <a:lstStyle/>
                <a:p>
                  <a:endParaRPr lang="ja-JP" altLang="en-US"/>
                </a:p>
              </p:txBody>
            </p:sp>
            <p:sp>
              <p:nvSpPr>
                <p:cNvPr id="33831" name="Line 148"/>
                <p:cNvSpPr>
                  <a:spLocks noChangeShapeType="1"/>
                </p:cNvSpPr>
                <p:nvPr/>
              </p:nvSpPr>
              <p:spPr bwMode="auto">
                <a:xfrm>
                  <a:off x="349" y="2912"/>
                  <a:ext cx="1" cy="11"/>
                </a:xfrm>
                <a:prstGeom prst="line">
                  <a:avLst/>
                </a:prstGeom>
                <a:noFill/>
                <a:ln w="0">
                  <a:solidFill>
                    <a:srgbClr val="030000"/>
                  </a:solidFill>
                  <a:round/>
                  <a:headEnd/>
                  <a:tailEnd/>
                </a:ln>
              </p:spPr>
              <p:txBody>
                <a:bodyPr/>
                <a:lstStyle/>
                <a:p>
                  <a:endParaRPr lang="ja-JP" altLang="en-US"/>
                </a:p>
              </p:txBody>
            </p:sp>
            <p:sp>
              <p:nvSpPr>
                <p:cNvPr id="33832" name="Line 149"/>
                <p:cNvSpPr>
                  <a:spLocks noChangeShapeType="1"/>
                </p:cNvSpPr>
                <p:nvPr/>
              </p:nvSpPr>
              <p:spPr bwMode="auto">
                <a:xfrm>
                  <a:off x="363" y="2912"/>
                  <a:ext cx="1" cy="11"/>
                </a:xfrm>
                <a:prstGeom prst="line">
                  <a:avLst/>
                </a:prstGeom>
                <a:noFill/>
                <a:ln w="0">
                  <a:solidFill>
                    <a:srgbClr val="030000"/>
                  </a:solidFill>
                  <a:round/>
                  <a:headEnd/>
                  <a:tailEnd/>
                </a:ln>
              </p:spPr>
              <p:txBody>
                <a:bodyPr/>
                <a:lstStyle/>
                <a:p>
                  <a:endParaRPr lang="ja-JP" altLang="en-US"/>
                </a:p>
              </p:txBody>
            </p:sp>
            <p:sp>
              <p:nvSpPr>
                <p:cNvPr id="33833" name="Line 150"/>
                <p:cNvSpPr>
                  <a:spLocks noChangeShapeType="1"/>
                </p:cNvSpPr>
                <p:nvPr/>
              </p:nvSpPr>
              <p:spPr bwMode="auto">
                <a:xfrm>
                  <a:off x="378" y="2912"/>
                  <a:ext cx="1" cy="11"/>
                </a:xfrm>
                <a:prstGeom prst="line">
                  <a:avLst/>
                </a:prstGeom>
                <a:noFill/>
                <a:ln w="0">
                  <a:solidFill>
                    <a:srgbClr val="030000"/>
                  </a:solidFill>
                  <a:round/>
                  <a:headEnd/>
                  <a:tailEnd/>
                </a:ln>
              </p:spPr>
              <p:txBody>
                <a:bodyPr/>
                <a:lstStyle/>
                <a:p>
                  <a:endParaRPr lang="ja-JP" altLang="en-US"/>
                </a:p>
              </p:txBody>
            </p:sp>
            <p:sp>
              <p:nvSpPr>
                <p:cNvPr id="33834" name="Line 151"/>
                <p:cNvSpPr>
                  <a:spLocks noChangeShapeType="1"/>
                </p:cNvSpPr>
                <p:nvPr/>
              </p:nvSpPr>
              <p:spPr bwMode="auto">
                <a:xfrm>
                  <a:off x="408" y="2912"/>
                  <a:ext cx="1" cy="11"/>
                </a:xfrm>
                <a:prstGeom prst="line">
                  <a:avLst/>
                </a:prstGeom>
                <a:noFill/>
                <a:ln w="0">
                  <a:solidFill>
                    <a:srgbClr val="030000"/>
                  </a:solidFill>
                  <a:round/>
                  <a:headEnd/>
                  <a:tailEnd/>
                </a:ln>
              </p:spPr>
              <p:txBody>
                <a:bodyPr/>
                <a:lstStyle/>
                <a:p>
                  <a:endParaRPr lang="ja-JP" altLang="en-US"/>
                </a:p>
              </p:txBody>
            </p:sp>
            <p:sp>
              <p:nvSpPr>
                <p:cNvPr id="33835" name="Line 152"/>
                <p:cNvSpPr>
                  <a:spLocks noChangeShapeType="1"/>
                </p:cNvSpPr>
                <p:nvPr/>
              </p:nvSpPr>
              <p:spPr bwMode="auto">
                <a:xfrm>
                  <a:off x="422" y="2912"/>
                  <a:ext cx="1" cy="11"/>
                </a:xfrm>
                <a:prstGeom prst="line">
                  <a:avLst/>
                </a:prstGeom>
                <a:noFill/>
                <a:ln w="0">
                  <a:solidFill>
                    <a:srgbClr val="030000"/>
                  </a:solidFill>
                  <a:round/>
                  <a:headEnd/>
                  <a:tailEnd/>
                </a:ln>
              </p:spPr>
              <p:txBody>
                <a:bodyPr/>
                <a:lstStyle/>
                <a:p>
                  <a:endParaRPr lang="ja-JP" altLang="en-US"/>
                </a:p>
              </p:txBody>
            </p:sp>
            <p:sp>
              <p:nvSpPr>
                <p:cNvPr id="33836" name="Line 153"/>
                <p:cNvSpPr>
                  <a:spLocks noChangeShapeType="1"/>
                </p:cNvSpPr>
                <p:nvPr/>
              </p:nvSpPr>
              <p:spPr bwMode="auto">
                <a:xfrm>
                  <a:off x="437" y="2912"/>
                  <a:ext cx="1" cy="11"/>
                </a:xfrm>
                <a:prstGeom prst="line">
                  <a:avLst/>
                </a:prstGeom>
                <a:noFill/>
                <a:ln w="0">
                  <a:solidFill>
                    <a:srgbClr val="030000"/>
                  </a:solidFill>
                  <a:round/>
                  <a:headEnd/>
                  <a:tailEnd/>
                </a:ln>
              </p:spPr>
              <p:txBody>
                <a:bodyPr/>
                <a:lstStyle/>
                <a:p>
                  <a:endParaRPr lang="ja-JP" altLang="en-US"/>
                </a:p>
              </p:txBody>
            </p:sp>
            <p:sp>
              <p:nvSpPr>
                <p:cNvPr id="33837" name="Line 154"/>
                <p:cNvSpPr>
                  <a:spLocks noChangeShapeType="1"/>
                </p:cNvSpPr>
                <p:nvPr/>
              </p:nvSpPr>
              <p:spPr bwMode="auto">
                <a:xfrm>
                  <a:off x="452" y="2912"/>
                  <a:ext cx="1" cy="11"/>
                </a:xfrm>
                <a:prstGeom prst="line">
                  <a:avLst/>
                </a:prstGeom>
                <a:noFill/>
                <a:ln w="0">
                  <a:solidFill>
                    <a:srgbClr val="030000"/>
                  </a:solidFill>
                  <a:round/>
                  <a:headEnd/>
                  <a:tailEnd/>
                </a:ln>
              </p:spPr>
              <p:txBody>
                <a:bodyPr/>
                <a:lstStyle/>
                <a:p>
                  <a:endParaRPr lang="ja-JP" altLang="en-US"/>
                </a:p>
              </p:txBody>
            </p:sp>
            <p:sp>
              <p:nvSpPr>
                <p:cNvPr id="33838" name="Line 155"/>
                <p:cNvSpPr>
                  <a:spLocks noChangeShapeType="1"/>
                </p:cNvSpPr>
                <p:nvPr/>
              </p:nvSpPr>
              <p:spPr bwMode="auto">
                <a:xfrm>
                  <a:off x="466" y="2912"/>
                  <a:ext cx="1" cy="34"/>
                </a:xfrm>
                <a:prstGeom prst="line">
                  <a:avLst/>
                </a:prstGeom>
                <a:noFill/>
                <a:ln w="0">
                  <a:solidFill>
                    <a:srgbClr val="030000"/>
                  </a:solidFill>
                  <a:round/>
                  <a:headEnd/>
                  <a:tailEnd/>
                </a:ln>
              </p:spPr>
              <p:txBody>
                <a:bodyPr/>
                <a:lstStyle/>
                <a:p>
                  <a:endParaRPr lang="ja-JP" altLang="en-US"/>
                </a:p>
              </p:txBody>
            </p:sp>
            <p:sp>
              <p:nvSpPr>
                <p:cNvPr id="33839" name="Rectangle 156"/>
                <p:cNvSpPr>
                  <a:spLocks noChangeArrowheads="1"/>
                </p:cNvSpPr>
                <p:nvPr/>
              </p:nvSpPr>
              <p:spPr bwMode="auto">
                <a:xfrm>
                  <a:off x="457" y="2957"/>
                  <a:ext cx="24" cy="101"/>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2</a:t>
                  </a:r>
                  <a:endParaRPr lang="en-US" altLang="ja-JP" sz="700">
                    <a:latin typeface="Century Gothic" pitchFamily="34" charset="0"/>
                  </a:endParaRPr>
                </a:p>
              </p:txBody>
            </p:sp>
            <p:sp>
              <p:nvSpPr>
                <p:cNvPr id="33840" name="Line 157"/>
                <p:cNvSpPr>
                  <a:spLocks noChangeShapeType="1"/>
                </p:cNvSpPr>
                <p:nvPr/>
              </p:nvSpPr>
              <p:spPr bwMode="auto">
                <a:xfrm>
                  <a:off x="541" y="2912"/>
                  <a:ext cx="0" cy="23"/>
                </a:xfrm>
                <a:prstGeom prst="line">
                  <a:avLst/>
                </a:prstGeom>
                <a:noFill/>
                <a:ln w="0">
                  <a:solidFill>
                    <a:srgbClr val="030000"/>
                  </a:solidFill>
                  <a:round/>
                  <a:headEnd/>
                  <a:tailEnd/>
                </a:ln>
              </p:spPr>
              <p:txBody>
                <a:bodyPr/>
                <a:lstStyle/>
                <a:p>
                  <a:endParaRPr lang="ja-JP" altLang="en-US"/>
                </a:p>
              </p:txBody>
            </p:sp>
            <p:sp>
              <p:nvSpPr>
                <p:cNvPr id="33841" name="Line 158"/>
                <p:cNvSpPr>
                  <a:spLocks noChangeShapeType="1"/>
                </p:cNvSpPr>
                <p:nvPr/>
              </p:nvSpPr>
              <p:spPr bwMode="auto">
                <a:xfrm>
                  <a:off x="481" y="2912"/>
                  <a:ext cx="1" cy="11"/>
                </a:xfrm>
                <a:prstGeom prst="line">
                  <a:avLst/>
                </a:prstGeom>
                <a:noFill/>
                <a:ln w="0">
                  <a:solidFill>
                    <a:srgbClr val="030000"/>
                  </a:solidFill>
                  <a:round/>
                  <a:headEnd/>
                  <a:tailEnd/>
                </a:ln>
              </p:spPr>
              <p:txBody>
                <a:bodyPr/>
                <a:lstStyle/>
                <a:p>
                  <a:endParaRPr lang="ja-JP" altLang="en-US"/>
                </a:p>
              </p:txBody>
            </p:sp>
            <p:sp>
              <p:nvSpPr>
                <p:cNvPr id="33842" name="Line 159"/>
                <p:cNvSpPr>
                  <a:spLocks noChangeShapeType="1"/>
                </p:cNvSpPr>
                <p:nvPr/>
              </p:nvSpPr>
              <p:spPr bwMode="auto">
                <a:xfrm>
                  <a:off x="496" y="2912"/>
                  <a:ext cx="1" cy="11"/>
                </a:xfrm>
                <a:prstGeom prst="line">
                  <a:avLst/>
                </a:prstGeom>
                <a:noFill/>
                <a:ln w="0">
                  <a:solidFill>
                    <a:srgbClr val="030000"/>
                  </a:solidFill>
                  <a:round/>
                  <a:headEnd/>
                  <a:tailEnd/>
                </a:ln>
              </p:spPr>
              <p:txBody>
                <a:bodyPr/>
                <a:lstStyle/>
                <a:p>
                  <a:endParaRPr lang="ja-JP" altLang="en-US"/>
                </a:p>
              </p:txBody>
            </p:sp>
            <p:sp>
              <p:nvSpPr>
                <p:cNvPr id="33843" name="Line 160"/>
                <p:cNvSpPr>
                  <a:spLocks noChangeShapeType="1"/>
                </p:cNvSpPr>
                <p:nvPr/>
              </p:nvSpPr>
              <p:spPr bwMode="auto">
                <a:xfrm>
                  <a:off x="511" y="2912"/>
                  <a:ext cx="1" cy="11"/>
                </a:xfrm>
                <a:prstGeom prst="line">
                  <a:avLst/>
                </a:prstGeom>
                <a:noFill/>
                <a:ln w="0">
                  <a:solidFill>
                    <a:srgbClr val="030000"/>
                  </a:solidFill>
                  <a:round/>
                  <a:headEnd/>
                  <a:tailEnd/>
                </a:ln>
              </p:spPr>
              <p:txBody>
                <a:bodyPr/>
                <a:lstStyle/>
                <a:p>
                  <a:endParaRPr lang="ja-JP" altLang="en-US"/>
                </a:p>
              </p:txBody>
            </p:sp>
            <p:sp>
              <p:nvSpPr>
                <p:cNvPr id="33844" name="Line 161"/>
                <p:cNvSpPr>
                  <a:spLocks noChangeShapeType="1"/>
                </p:cNvSpPr>
                <p:nvPr/>
              </p:nvSpPr>
              <p:spPr bwMode="auto">
                <a:xfrm>
                  <a:off x="526" y="2912"/>
                  <a:ext cx="0" cy="11"/>
                </a:xfrm>
                <a:prstGeom prst="line">
                  <a:avLst/>
                </a:prstGeom>
                <a:noFill/>
                <a:ln w="0">
                  <a:solidFill>
                    <a:srgbClr val="030000"/>
                  </a:solidFill>
                  <a:round/>
                  <a:headEnd/>
                  <a:tailEnd/>
                </a:ln>
              </p:spPr>
              <p:txBody>
                <a:bodyPr/>
                <a:lstStyle/>
                <a:p>
                  <a:endParaRPr lang="ja-JP" altLang="en-US"/>
                </a:p>
              </p:txBody>
            </p:sp>
            <p:sp>
              <p:nvSpPr>
                <p:cNvPr id="33845" name="Line 162"/>
                <p:cNvSpPr>
                  <a:spLocks noChangeShapeType="1"/>
                </p:cNvSpPr>
                <p:nvPr/>
              </p:nvSpPr>
              <p:spPr bwMode="auto">
                <a:xfrm>
                  <a:off x="555" y="2912"/>
                  <a:ext cx="1" cy="11"/>
                </a:xfrm>
                <a:prstGeom prst="line">
                  <a:avLst/>
                </a:prstGeom>
                <a:noFill/>
                <a:ln w="0">
                  <a:solidFill>
                    <a:srgbClr val="030000"/>
                  </a:solidFill>
                  <a:round/>
                  <a:headEnd/>
                  <a:tailEnd/>
                </a:ln>
              </p:spPr>
              <p:txBody>
                <a:bodyPr/>
                <a:lstStyle/>
                <a:p>
                  <a:endParaRPr lang="ja-JP" altLang="en-US"/>
                </a:p>
              </p:txBody>
            </p:sp>
            <p:sp>
              <p:nvSpPr>
                <p:cNvPr id="33846" name="Line 163"/>
                <p:cNvSpPr>
                  <a:spLocks noChangeShapeType="1"/>
                </p:cNvSpPr>
                <p:nvPr/>
              </p:nvSpPr>
              <p:spPr bwMode="auto">
                <a:xfrm>
                  <a:off x="570" y="2912"/>
                  <a:ext cx="1" cy="11"/>
                </a:xfrm>
                <a:prstGeom prst="line">
                  <a:avLst/>
                </a:prstGeom>
                <a:noFill/>
                <a:ln w="0">
                  <a:solidFill>
                    <a:srgbClr val="030000"/>
                  </a:solidFill>
                  <a:round/>
                  <a:headEnd/>
                  <a:tailEnd/>
                </a:ln>
              </p:spPr>
              <p:txBody>
                <a:bodyPr/>
                <a:lstStyle/>
                <a:p>
                  <a:endParaRPr lang="ja-JP" altLang="en-US"/>
                </a:p>
              </p:txBody>
            </p:sp>
            <p:sp>
              <p:nvSpPr>
                <p:cNvPr id="33847" name="Line 164"/>
                <p:cNvSpPr>
                  <a:spLocks noChangeShapeType="1"/>
                </p:cNvSpPr>
                <p:nvPr/>
              </p:nvSpPr>
              <p:spPr bwMode="auto">
                <a:xfrm>
                  <a:off x="585" y="2912"/>
                  <a:ext cx="1" cy="11"/>
                </a:xfrm>
                <a:prstGeom prst="line">
                  <a:avLst/>
                </a:prstGeom>
                <a:noFill/>
                <a:ln w="0">
                  <a:solidFill>
                    <a:srgbClr val="030000"/>
                  </a:solidFill>
                  <a:round/>
                  <a:headEnd/>
                  <a:tailEnd/>
                </a:ln>
              </p:spPr>
              <p:txBody>
                <a:bodyPr/>
                <a:lstStyle/>
                <a:p>
                  <a:endParaRPr lang="ja-JP" altLang="en-US"/>
                </a:p>
              </p:txBody>
            </p:sp>
            <p:sp>
              <p:nvSpPr>
                <p:cNvPr id="33848" name="Line 165"/>
                <p:cNvSpPr>
                  <a:spLocks noChangeShapeType="1"/>
                </p:cNvSpPr>
                <p:nvPr/>
              </p:nvSpPr>
              <p:spPr bwMode="auto">
                <a:xfrm>
                  <a:off x="599" y="2912"/>
                  <a:ext cx="1" cy="11"/>
                </a:xfrm>
                <a:prstGeom prst="line">
                  <a:avLst/>
                </a:prstGeom>
                <a:noFill/>
                <a:ln w="0">
                  <a:solidFill>
                    <a:srgbClr val="030000"/>
                  </a:solidFill>
                  <a:round/>
                  <a:headEnd/>
                  <a:tailEnd/>
                </a:ln>
              </p:spPr>
              <p:txBody>
                <a:bodyPr/>
                <a:lstStyle/>
                <a:p>
                  <a:endParaRPr lang="ja-JP" altLang="en-US"/>
                </a:p>
              </p:txBody>
            </p:sp>
            <p:sp>
              <p:nvSpPr>
                <p:cNvPr id="33849" name="Line 166"/>
                <p:cNvSpPr>
                  <a:spLocks noChangeShapeType="1"/>
                </p:cNvSpPr>
                <p:nvPr/>
              </p:nvSpPr>
              <p:spPr bwMode="auto">
                <a:xfrm>
                  <a:off x="614" y="2912"/>
                  <a:ext cx="1" cy="34"/>
                </a:xfrm>
                <a:prstGeom prst="line">
                  <a:avLst/>
                </a:prstGeom>
                <a:noFill/>
                <a:ln w="0">
                  <a:solidFill>
                    <a:srgbClr val="030000"/>
                  </a:solidFill>
                  <a:round/>
                  <a:headEnd/>
                  <a:tailEnd/>
                </a:ln>
              </p:spPr>
              <p:txBody>
                <a:bodyPr/>
                <a:lstStyle/>
                <a:p>
                  <a:endParaRPr lang="ja-JP" altLang="en-US"/>
                </a:p>
              </p:txBody>
            </p:sp>
            <p:sp>
              <p:nvSpPr>
                <p:cNvPr id="33850" name="Line 167"/>
                <p:cNvSpPr>
                  <a:spLocks noChangeShapeType="1"/>
                </p:cNvSpPr>
                <p:nvPr/>
              </p:nvSpPr>
              <p:spPr bwMode="auto">
                <a:xfrm>
                  <a:off x="688" y="2912"/>
                  <a:ext cx="1" cy="23"/>
                </a:xfrm>
                <a:prstGeom prst="line">
                  <a:avLst/>
                </a:prstGeom>
                <a:noFill/>
                <a:ln w="0">
                  <a:solidFill>
                    <a:srgbClr val="030000"/>
                  </a:solidFill>
                  <a:round/>
                  <a:headEnd/>
                  <a:tailEnd/>
                </a:ln>
              </p:spPr>
              <p:txBody>
                <a:bodyPr/>
                <a:lstStyle/>
                <a:p>
                  <a:endParaRPr lang="ja-JP" altLang="en-US"/>
                </a:p>
              </p:txBody>
            </p:sp>
            <p:sp>
              <p:nvSpPr>
                <p:cNvPr id="33851" name="Line 168"/>
                <p:cNvSpPr>
                  <a:spLocks noChangeShapeType="1"/>
                </p:cNvSpPr>
                <p:nvPr/>
              </p:nvSpPr>
              <p:spPr bwMode="auto">
                <a:xfrm>
                  <a:off x="629" y="2912"/>
                  <a:ext cx="1" cy="11"/>
                </a:xfrm>
                <a:prstGeom prst="line">
                  <a:avLst/>
                </a:prstGeom>
                <a:noFill/>
                <a:ln w="0">
                  <a:solidFill>
                    <a:srgbClr val="030000"/>
                  </a:solidFill>
                  <a:round/>
                  <a:headEnd/>
                  <a:tailEnd/>
                </a:ln>
              </p:spPr>
              <p:txBody>
                <a:bodyPr/>
                <a:lstStyle/>
                <a:p>
                  <a:endParaRPr lang="ja-JP" altLang="en-US"/>
                </a:p>
              </p:txBody>
            </p:sp>
            <p:sp>
              <p:nvSpPr>
                <p:cNvPr id="33852" name="Line 169"/>
                <p:cNvSpPr>
                  <a:spLocks noChangeShapeType="1"/>
                </p:cNvSpPr>
                <p:nvPr/>
              </p:nvSpPr>
              <p:spPr bwMode="auto">
                <a:xfrm>
                  <a:off x="644" y="2912"/>
                  <a:ext cx="1" cy="11"/>
                </a:xfrm>
                <a:prstGeom prst="line">
                  <a:avLst/>
                </a:prstGeom>
                <a:noFill/>
                <a:ln w="0">
                  <a:solidFill>
                    <a:srgbClr val="030000"/>
                  </a:solidFill>
                  <a:round/>
                  <a:headEnd/>
                  <a:tailEnd/>
                </a:ln>
              </p:spPr>
              <p:txBody>
                <a:bodyPr/>
                <a:lstStyle/>
                <a:p>
                  <a:endParaRPr lang="ja-JP" altLang="en-US"/>
                </a:p>
              </p:txBody>
            </p:sp>
            <p:sp>
              <p:nvSpPr>
                <p:cNvPr id="33853" name="Line 170"/>
                <p:cNvSpPr>
                  <a:spLocks noChangeShapeType="1"/>
                </p:cNvSpPr>
                <p:nvPr/>
              </p:nvSpPr>
              <p:spPr bwMode="auto">
                <a:xfrm>
                  <a:off x="658" y="2912"/>
                  <a:ext cx="1" cy="11"/>
                </a:xfrm>
                <a:prstGeom prst="line">
                  <a:avLst/>
                </a:prstGeom>
                <a:noFill/>
                <a:ln w="0">
                  <a:solidFill>
                    <a:srgbClr val="030000"/>
                  </a:solidFill>
                  <a:round/>
                  <a:headEnd/>
                  <a:tailEnd/>
                </a:ln>
              </p:spPr>
              <p:txBody>
                <a:bodyPr/>
                <a:lstStyle/>
                <a:p>
                  <a:endParaRPr lang="ja-JP" altLang="en-US"/>
                </a:p>
              </p:txBody>
            </p:sp>
            <p:sp>
              <p:nvSpPr>
                <p:cNvPr id="33854" name="Line 171"/>
                <p:cNvSpPr>
                  <a:spLocks noChangeShapeType="1"/>
                </p:cNvSpPr>
                <p:nvPr/>
              </p:nvSpPr>
              <p:spPr bwMode="auto">
                <a:xfrm>
                  <a:off x="673" y="2912"/>
                  <a:ext cx="1" cy="11"/>
                </a:xfrm>
                <a:prstGeom prst="line">
                  <a:avLst/>
                </a:prstGeom>
                <a:noFill/>
                <a:ln w="0">
                  <a:solidFill>
                    <a:srgbClr val="030000"/>
                  </a:solidFill>
                  <a:round/>
                  <a:headEnd/>
                  <a:tailEnd/>
                </a:ln>
              </p:spPr>
              <p:txBody>
                <a:bodyPr/>
                <a:lstStyle/>
                <a:p>
                  <a:endParaRPr lang="ja-JP" altLang="en-US"/>
                </a:p>
              </p:txBody>
            </p:sp>
            <p:sp>
              <p:nvSpPr>
                <p:cNvPr id="33855" name="Line 172"/>
                <p:cNvSpPr>
                  <a:spLocks noChangeShapeType="1"/>
                </p:cNvSpPr>
                <p:nvPr/>
              </p:nvSpPr>
              <p:spPr bwMode="auto">
                <a:xfrm>
                  <a:off x="702" y="2912"/>
                  <a:ext cx="1" cy="11"/>
                </a:xfrm>
                <a:prstGeom prst="line">
                  <a:avLst/>
                </a:prstGeom>
                <a:noFill/>
                <a:ln w="0">
                  <a:solidFill>
                    <a:srgbClr val="030000"/>
                  </a:solidFill>
                  <a:round/>
                  <a:headEnd/>
                  <a:tailEnd/>
                </a:ln>
              </p:spPr>
              <p:txBody>
                <a:bodyPr/>
                <a:lstStyle/>
                <a:p>
                  <a:endParaRPr lang="ja-JP" altLang="en-US"/>
                </a:p>
              </p:txBody>
            </p:sp>
            <p:sp>
              <p:nvSpPr>
                <p:cNvPr id="33856" name="Line 173"/>
                <p:cNvSpPr>
                  <a:spLocks noChangeShapeType="1"/>
                </p:cNvSpPr>
                <p:nvPr/>
              </p:nvSpPr>
              <p:spPr bwMode="auto">
                <a:xfrm>
                  <a:off x="717" y="2912"/>
                  <a:ext cx="1" cy="11"/>
                </a:xfrm>
                <a:prstGeom prst="line">
                  <a:avLst/>
                </a:prstGeom>
                <a:noFill/>
                <a:ln w="0">
                  <a:solidFill>
                    <a:srgbClr val="030000"/>
                  </a:solidFill>
                  <a:round/>
                  <a:headEnd/>
                  <a:tailEnd/>
                </a:ln>
              </p:spPr>
              <p:txBody>
                <a:bodyPr/>
                <a:lstStyle/>
                <a:p>
                  <a:endParaRPr lang="ja-JP" altLang="en-US"/>
                </a:p>
              </p:txBody>
            </p:sp>
            <p:sp>
              <p:nvSpPr>
                <p:cNvPr id="33857" name="Line 174"/>
                <p:cNvSpPr>
                  <a:spLocks noChangeShapeType="1"/>
                </p:cNvSpPr>
                <p:nvPr/>
              </p:nvSpPr>
              <p:spPr bwMode="auto">
                <a:xfrm>
                  <a:off x="732" y="2912"/>
                  <a:ext cx="1" cy="11"/>
                </a:xfrm>
                <a:prstGeom prst="line">
                  <a:avLst/>
                </a:prstGeom>
                <a:noFill/>
                <a:ln w="0">
                  <a:solidFill>
                    <a:srgbClr val="030000"/>
                  </a:solidFill>
                  <a:round/>
                  <a:headEnd/>
                  <a:tailEnd/>
                </a:ln>
              </p:spPr>
              <p:txBody>
                <a:bodyPr/>
                <a:lstStyle/>
                <a:p>
                  <a:endParaRPr lang="ja-JP" altLang="en-US"/>
                </a:p>
              </p:txBody>
            </p:sp>
            <p:sp>
              <p:nvSpPr>
                <p:cNvPr id="33858" name="Line 175"/>
                <p:cNvSpPr>
                  <a:spLocks noChangeShapeType="1"/>
                </p:cNvSpPr>
                <p:nvPr/>
              </p:nvSpPr>
              <p:spPr bwMode="auto">
                <a:xfrm>
                  <a:off x="747" y="2912"/>
                  <a:ext cx="1" cy="11"/>
                </a:xfrm>
                <a:prstGeom prst="line">
                  <a:avLst/>
                </a:prstGeom>
                <a:noFill/>
                <a:ln w="0">
                  <a:solidFill>
                    <a:srgbClr val="030000"/>
                  </a:solidFill>
                  <a:round/>
                  <a:headEnd/>
                  <a:tailEnd/>
                </a:ln>
              </p:spPr>
              <p:txBody>
                <a:bodyPr/>
                <a:lstStyle/>
                <a:p>
                  <a:endParaRPr lang="ja-JP" altLang="en-US"/>
                </a:p>
              </p:txBody>
            </p:sp>
            <p:sp>
              <p:nvSpPr>
                <p:cNvPr id="33859" name="Line 176"/>
                <p:cNvSpPr>
                  <a:spLocks noChangeShapeType="1"/>
                </p:cNvSpPr>
                <p:nvPr/>
              </p:nvSpPr>
              <p:spPr bwMode="auto">
                <a:xfrm>
                  <a:off x="762" y="2912"/>
                  <a:ext cx="0" cy="34"/>
                </a:xfrm>
                <a:prstGeom prst="line">
                  <a:avLst/>
                </a:prstGeom>
                <a:noFill/>
                <a:ln w="0">
                  <a:solidFill>
                    <a:srgbClr val="030000"/>
                  </a:solidFill>
                  <a:round/>
                  <a:headEnd/>
                  <a:tailEnd/>
                </a:ln>
              </p:spPr>
              <p:txBody>
                <a:bodyPr/>
                <a:lstStyle/>
                <a:p>
                  <a:endParaRPr lang="ja-JP" altLang="en-US"/>
                </a:p>
              </p:txBody>
            </p:sp>
            <p:sp>
              <p:nvSpPr>
                <p:cNvPr id="33860" name="Rectangle 177"/>
                <p:cNvSpPr>
                  <a:spLocks noChangeArrowheads="1"/>
                </p:cNvSpPr>
                <p:nvPr/>
              </p:nvSpPr>
              <p:spPr bwMode="auto">
                <a:xfrm>
                  <a:off x="752" y="2957"/>
                  <a:ext cx="24" cy="101"/>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4</a:t>
                  </a:r>
                  <a:endParaRPr lang="en-US" altLang="ja-JP" sz="700">
                    <a:latin typeface="Century Gothic" pitchFamily="34" charset="0"/>
                  </a:endParaRPr>
                </a:p>
              </p:txBody>
            </p:sp>
            <p:sp>
              <p:nvSpPr>
                <p:cNvPr id="33861" name="Line 178"/>
                <p:cNvSpPr>
                  <a:spLocks noChangeShapeType="1"/>
                </p:cNvSpPr>
                <p:nvPr/>
              </p:nvSpPr>
              <p:spPr bwMode="auto">
                <a:xfrm>
                  <a:off x="836" y="2912"/>
                  <a:ext cx="1" cy="23"/>
                </a:xfrm>
                <a:prstGeom prst="line">
                  <a:avLst/>
                </a:prstGeom>
                <a:noFill/>
                <a:ln w="0">
                  <a:solidFill>
                    <a:srgbClr val="030000"/>
                  </a:solidFill>
                  <a:round/>
                  <a:headEnd/>
                  <a:tailEnd/>
                </a:ln>
              </p:spPr>
              <p:txBody>
                <a:bodyPr/>
                <a:lstStyle/>
                <a:p>
                  <a:endParaRPr lang="ja-JP" altLang="en-US"/>
                </a:p>
              </p:txBody>
            </p:sp>
            <p:sp>
              <p:nvSpPr>
                <p:cNvPr id="33862" name="Line 179"/>
                <p:cNvSpPr>
                  <a:spLocks noChangeShapeType="1"/>
                </p:cNvSpPr>
                <p:nvPr/>
              </p:nvSpPr>
              <p:spPr bwMode="auto">
                <a:xfrm>
                  <a:off x="777" y="2912"/>
                  <a:ext cx="0" cy="11"/>
                </a:xfrm>
                <a:prstGeom prst="line">
                  <a:avLst/>
                </a:prstGeom>
                <a:noFill/>
                <a:ln w="0">
                  <a:solidFill>
                    <a:srgbClr val="030000"/>
                  </a:solidFill>
                  <a:round/>
                  <a:headEnd/>
                  <a:tailEnd/>
                </a:ln>
              </p:spPr>
              <p:txBody>
                <a:bodyPr/>
                <a:lstStyle/>
                <a:p>
                  <a:endParaRPr lang="ja-JP" altLang="en-US"/>
                </a:p>
              </p:txBody>
            </p:sp>
            <p:sp>
              <p:nvSpPr>
                <p:cNvPr id="33863" name="Line 180"/>
                <p:cNvSpPr>
                  <a:spLocks noChangeShapeType="1"/>
                </p:cNvSpPr>
                <p:nvPr/>
              </p:nvSpPr>
              <p:spPr bwMode="auto">
                <a:xfrm>
                  <a:off x="791" y="2912"/>
                  <a:ext cx="1" cy="11"/>
                </a:xfrm>
                <a:prstGeom prst="line">
                  <a:avLst/>
                </a:prstGeom>
                <a:noFill/>
                <a:ln w="0">
                  <a:solidFill>
                    <a:srgbClr val="030000"/>
                  </a:solidFill>
                  <a:round/>
                  <a:headEnd/>
                  <a:tailEnd/>
                </a:ln>
              </p:spPr>
              <p:txBody>
                <a:bodyPr/>
                <a:lstStyle/>
                <a:p>
                  <a:endParaRPr lang="ja-JP" altLang="en-US"/>
                </a:p>
              </p:txBody>
            </p:sp>
            <p:sp>
              <p:nvSpPr>
                <p:cNvPr id="33864" name="Line 181"/>
                <p:cNvSpPr>
                  <a:spLocks noChangeShapeType="1"/>
                </p:cNvSpPr>
                <p:nvPr/>
              </p:nvSpPr>
              <p:spPr bwMode="auto">
                <a:xfrm>
                  <a:off x="806" y="2912"/>
                  <a:ext cx="1" cy="11"/>
                </a:xfrm>
                <a:prstGeom prst="line">
                  <a:avLst/>
                </a:prstGeom>
                <a:noFill/>
                <a:ln w="0">
                  <a:solidFill>
                    <a:srgbClr val="030000"/>
                  </a:solidFill>
                  <a:round/>
                  <a:headEnd/>
                  <a:tailEnd/>
                </a:ln>
              </p:spPr>
              <p:txBody>
                <a:bodyPr/>
                <a:lstStyle/>
                <a:p>
                  <a:endParaRPr lang="ja-JP" altLang="en-US"/>
                </a:p>
              </p:txBody>
            </p:sp>
            <p:sp>
              <p:nvSpPr>
                <p:cNvPr id="33865" name="Line 182"/>
                <p:cNvSpPr>
                  <a:spLocks noChangeShapeType="1"/>
                </p:cNvSpPr>
                <p:nvPr/>
              </p:nvSpPr>
              <p:spPr bwMode="auto">
                <a:xfrm>
                  <a:off x="821" y="2912"/>
                  <a:ext cx="1" cy="11"/>
                </a:xfrm>
                <a:prstGeom prst="line">
                  <a:avLst/>
                </a:prstGeom>
                <a:noFill/>
                <a:ln w="0">
                  <a:solidFill>
                    <a:srgbClr val="030000"/>
                  </a:solidFill>
                  <a:round/>
                  <a:headEnd/>
                  <a:tailEnd/>
                </a:ln>
              </p:spPr>
              <p:txBody>
                <a:bodyPr/>
                <a:lstStyle/>
                <a:p>
                  <a:endParaRPr lang="ja-JP" altLang="en-US"/>
                </a:p>
              </p:txBody>
            </p:sp>
            <p:sp>
              <p:nvSpPr>
                <p:cNvPr id="33866" name="Line 183"/>
                <p:cNvSpPr>
                  <a:spLocks noChangeShapeType="1"/>
                </p:cNvSpPr>
                <p:nvPr/>
              </p:nvSpPr>
              <p:spPr bwMode="auto">
                <a:xfrm>
                  <a:off x="850" y="2912"/>
                  <a:ext cx="1" cy="11"/>
                </a:xfrm>
                <a:prstGeom prst="line">
                  <a:avLst/>
                </a:prstGeom>
                <a:noFill/>
                <a:ln w="0">
                  <a:solidFill>
                    <a:srgbClr val="030000"/>
                  </a:solidFill>
                  <a:round/>
                  <a:headEnd/>
                  <a:tailEnd/>
                </a:ln>
              </p:spPr>
              <p:txBody>
                <a:bodyPr/>
                <a:lstStyle/>
                <a:p>
                  <a:endParaRPr lang="ja-JP" altLang="en-US"/>
                </a:p>
              </p:txBody>
            </p:sp>
            <p:sp>
              <p:nvSpPr>
                <p:cNvPr id="33867" name="Line 184"/>
                <p:cNvSpPr>
                  <a:spLocks noChangeShapeType="1"/>
                </p:cNvSpPr>
                <p:nvPr/>
              </p:nvSpPr>
              <p:spPr bwMode="auto">
                <a:xfrm>
                  <a:off x="865" y="2912"/>
                  <a:ext cx="1" cy="11"/>
                </a:xfrm>
                <a:prstGeom prst="line">
                  <a:avLst/>
                </a:prstGeom>
                <a:noFill/>
                <a:ln w="0">
                  <a:solidFill>
                    <a:srgbClr val="030000"/>
                  </a:solidFill>
                  <a:round/>
                  <a:headEnd/>
                  <a:tailEnd/>
                </a:ln>
              </p:spPr>
              <p:txBody>
                <a:bodyPr/>
                <a:lstStyle/>
                <a:p>
                  <a:endParaRPr lang="ja-JP" altLang="en-US"/>
                </a:p>
              </p:txBody>
            </p:sp>
            <p:sp>
              <p:nvSpPr>
                <p:cNvPr id="33868" name="Line 185"/>
                <p:cNvSpPr>
                  <a:spLocks noChangeShapeType="1"/>
                </p:cNvSpPr>
                <p:nvPr/>
              </p:nvSpPr>
              <p:spPr bwMode="auto">
                <a:xfrm>
                  <a:off x="880" y="2912"/>
                  <a:ext cx="1" cy="11"/>
                </a:xfrm>
                <a:prstGeom prst="line">
                  <a:avLst/>
                </a:prstGeom>
                <a:noFill/>
                <a:ln w="0">
                  <a:solidFill>
                    <a:srgbClr val="030000"/>
                  </a:solidFill>
                  <a:round/>
                  <a:headEnd/>
                  <a:tailEnd/>
                </a:ln>
              </p:spPr>
              <p:txBody>
                <a:bodyPr/>
                <a:lstStyle/>
                <a:p>
                  <a:endParaRPr lang="ja-JP" altLang="en-US"/>
                </a:p>
              </p:txBody>
            </p:sp>
            <p:sp>
              <p:nvSpPr>
                <p:cNvPr id="33869" name="Line 186"/>
                <p:cNvSpPr>
                  <a:spLocks noChangeShapeType="1"/>
                </p:cNvSpPr>
                <p:nvPr/>
              </p:nvSpPr>
              <p:spPr bwMode="auto">
                <a:xfrm>
                  <a:off x="894" y="2912"/>
                  <a:ext cx="1" cy="11"/>
                </a:xfrm>
                <a:prstGeom prst="line">
                  <a:avLst/>
                </a:prstGeom>
                <a:noFill/>
                <a:ln w="0">
                  <a:solidFill>
                    <a:srgbClr val="030000"/>
                  </a:solidFill>
                  <a:round/>
                  <a:headEnd/>
                  <a:tailEnd/>
                </a:ln>
              </p:spPr>
              <p:txBody>
                <a:bodyPr/>
                <a:lstStyle/>
                <a:p>
                  <a:endParaRPr lang="ja-JP" altLang="en-US"/>
                </a:p>
              </p:txBody>
            </p:sp>
            <p:sp>
              <p:nvSpPr>
                <p:cNvPr id="33870" name="Line 187"/>
                <p:cNvSpPr>
                  <a:spLocks noChangeShapeType="1"/>
                </p:cNvSpPr>
                <p:nvPr/>
              </p:nvSpPr>
              <p:spPr bwMode="auto">
                <a:xfrm>
                  <a:off x="909" y="2912"/>
                  <a:ext cx="1" cy="34"/>
                </a:xfrm>
                <a:prstGeom prst="line">
                  <a:avLst/>
                </a:prstGeom>
                <a:noFill/>
                <a:ln w="0">
                  <a:solidFill>
                    <a:srgbClr val="030000"/>
                  </a:solidFill>
                  <a:round/>
                  <a:headEnd/>
                  <a:tailEnd/>
                </a:ln>
              </p:spPr>
              <p:txBody>
                <a:bodyPr/>
                <a:lstStyle/>
                <a:p>
                  <a:endParaRPr lang="ja-JP" altLang="en-US"/>
                </a:p>
              </p:txBody>
            </p:sp>
            <p:sp>
              <p:nvSpPr>
                <p:cNvPr id="33871" name="Line 188"/>
                <p:cNvSpPr>
                  <a:spLocks noChangeShapeType="1"/>
                </p:cNvSpPr>
                <p:nvPr/>
              </p:nvSpPr>
              <p:spPr bwMode="auto">
                <a:xfrm>
                  <a:off x="982" y="2912"/>
                  <a:ext cx="1" cy="23"/>
                </a:xfrm>
                <a:prstGeom prst="line">
                  <a:avLst/>
                </a:prstGeom>
                <a:noFill/>
                <a:ln w="0">
                  <a:solidFill>
                    <a:srgbClr val="030000"/>
                  </a:solidFill>
                  <a:round/>
                  <a:headEnd/>
                  <a:tailEnd/>
                </a:ln>
              </p:spPr>
              <p:txBody>
                <a:bodyPr/>
                <a:lstStyle/>
                <a:p>
                  <a:endParaRPr lang="ja-JP" altLang="en-US"/>
                </a:p>
              </p:txBody>
            </p:sp>
            <p:sp>
              <p:nvSpPr>
                <p:cNvPr id="33872" name="Line 189"/>
                <p:cNvSpPr>
                  <a:spLocks noChangeShapeType="1"/>
                </p:cNvSpPr>
                <p:nvPr/>
              </p:nvSpPr>
              <p:spPr bwMode="auto">
                <a:xfrm>
                  <a:off x="923" y="2912"/>
                  <a:ext cx="1" cy="11"/>
                </a:xfrm>
                <a:prstGeom prst="line">
                  <a:avLst/>
                </a:prstGeom>
                <a:noFill/>
                <a:ln w="0">
                  <a:solidFill>
                    <a:srgbClr val="030000"/>
                  </a:solidFill>
                  <a:round/>
                  <a:headEnd/>
                  <a:tailEnd/>
                </a:ln>
              </p:spPr>
              <p:txBody>
                <a:bodyPr/>
                <a:lstStyle/>
                <a:p>
                  <a:endParaRPr lang="ja-JP" altLang="en-US"/>
                </a:p>
              </p:txBody>
            </p:sp>
            <p:sp>
              <p:nvSpPr>
                <p:cNvPr id="33873" name="Line 190"/>
                <p:cNvSpPr>
                  <a:spLocks noChangeShapeType="1"/>
                </p:cNvSpPr>
                <p:nvPr/>
              </p:nvSpPr>
              <p:spPr bwMode="auto">
                <a:xfrm>
                  <a:off x="939" y="2912"/>
                  <a:ext cx="1" cy="11"/>
                </a:xfrm>
                <a:prstGeom prst="line">
                  <a:avLst/>
                </a:prstGeom>
                <a:noFill/>
                <a:ln w="0">
                  <a:solidFill>
                    <a:srgbClr val="030000"/>
                  </a:solidFill>
                  <a:round/>
                  <a:headEnd/>
                  <a:tailEnd/>
                </a:ln>
              </p:spPr>
              <p:txBody>
                <a:bodyPr/>
                <a:lstStyle/>
                <a:p>
                  <a:endParaRPr lang="ja-JP" altLang="en-US"/>
                </a:p>
              </p:txBody>
            </p:sp>
            <p:sp>
              <p:nvSpPr>
                <p:cNvPr id="33874" name="Line 191"/>
                <p:cNvSpPr>
                  <a:spLocks noChangeShapeType="1"/>
                </p:cNvSpPr>
                <p:nvPr/>
              </p:nvSpPr>
              <p:spPr bwMode="auto">
                <a:xfrm>
                  <a:off x="953" y="2912"/>
                  <a:ext cx="1" cy="11"/>
                </a:xfrm>
                <a:prstGeom prst="line">
                  <a:avLst/>
                </a:prstGeom>
                <a:noFill/>
                <a:ln w="0">
                  <a:solidFill>
                    <a:srgbClr val="030000"/>
                  </a:solidFill>
                  <a:round/>
                  <a:headEnd/>
                  <a:tailEnd/>
                </a:ln>
              </p:spPr>
              <p:txBody>
                <a:bodyPr/>
                <a:lstStyle/>
                <a:p>
                  <a:endParaRPr lang="ja-JP" altLang="en-US"/>
                </a:p>
              </p:txBody>
            </p:sp>
            <p:sp>
              <p:nvSpPr>
                <p:cNvPr id="33875" name="Line 192"/>
                <p:cNvSpPr>
                  <a:spLocks noChangeShapeType="1"/>
                </p:cNvSpPr>
                <p:nvPr/>
              </p:nvSpPr>
              <p:spPr bwMode="auto">
                <a:xfrm>
                  <a:off x="968" y="2912"/>
                  <a:ext cx="1" cy="11"/>
                </a:xfrm>
                <a:prstGeom prst="line">
                  <a:avLst/>
                </a:prstGeom>
                <a:noFill/>
                <a:ln w="0">
                  <a:solidFill>
                    <a:srgbClr val="030000"/>
                  </a:solidFill>
                  <a:round/>
                  <a:headEnd/>
                  <a:tailEnd/>
                </a:ln>
              </p:spPr>
              <p:txBody>
                <a:bodyPr/>
                <a:lstStyle/>
                <a:p>
                  <a:endParaRPr lang="ja-JP" altLang="en-US"/>
                </a:p>
              </p:txBody>
            </p:sp>
            <p:sp>
              <p:nvSpPr>
                <p:cNvPr id="33876" name="Line 193"/>
                <p:cNvSpPr>
                  <a:spLocks noChangeShapeType="1"/>
                </p:cNvSpPr>
                <p:nvPr/>
              </p:nvSpPr>
              <p:spPr bwMode="auto">
                <a:xfrm>
                  <a:off x="997" y="2912"/>
                  <a:ext cx="1" cy="11"/>
                </a:xfrm>
                <a:prstGeom prst="line">
                  <a:avLst/>
                </a:prstGeom>
                <a:noFill/>
                <a:ln w="0">
                  <a:solidFill>
                    <a:srgbClr val="030000"/>
                  </a:solidFill>
                  <a:round/>
                  <a:headEnd/>
                  <a:tailEnd/>
                </a:ln>
              </p:spPr>
              <p:txBody>
                <a:bodyPr/>
                <a:lstStyle/>
                <a:p>
                  <a:endParaRPr lang="ja-JP" altLang="en-US"/>
                </a:p>
              </p:txBody>
            </p:sp>
            <p:sp>
              <p:nvSpPr>
                <p:cNvPr id="33877" name="Line 194"/>
                <p:cNvSpPr>
                  <a:spLocks noChangeShapeType="1"/>
                </p:cNvSpPr>
                <p:nvPr/>
              </p:nvSpPr>
              <p:spPr bwMode="auto">
                <a:xfrm>
                  <a:off x="1012" y="2912"/>
                  <a:ext cx="1" cy="11"/>
                </a:xfrm>
                <a:prstGeom prst="line">
                  <a:avLst/>
                </a:prstGeom>
                <a:noFill/>
                <a:ln w="0">
                  <a:solidFill>
                    <a:srgbClr val="030000"/>
                  </a:solidFill>
                  <a:round/>
                  <a:headEnd/>
                  <a:tailEnd/>
                </a:ln>
              </p:spPr>
              <p:txBody>
                <a:bodyPr/>
                <a:lstStyle/>
                <a:p>
                  <a:endParaRPr lang="ja-JP" altLang="en-US"/>
                </a:p>
              </p:txBody>
            </p:sp>
            <p:sp>
              <p:nvSpPr>
                <p:cNvPr id="33878" name="Line 195"/>
                <p:cNvSpPr>
                  <a:spLocks noChangeShapeType="1"/>
                </p:cNvSpPr>
                <p:nvPr/>
              </p:nvSpPr>
              <p:spPr bwMode="auto">
                <a:xfrm>
                  <a:off x="1027" y="2912"/>
                  <a:ext cx="1" cy="11"/>
                </a:xfrm>
                <a:prstGeom prst="line">
                  <a:avLst/>
                </a:prstGeom>
                <a:noFill/>
                <a:ln w="0">
                  <a:solidFill>
                    <a:srgbClr val="030000"/>
                  </a:solidFill>
                  <a:round/>
                  <a:headEnd/>
                  <a:tailEnd/>
                </a:ln>
              </p:spPr>
              <p:txBody>
                <a:bodyPr/>
                <a:lstStyle/>
                <a:p>
                  <a:endParaRPr lang="ja-JP" altLang="en-US"/>
                </a:p>
              </p:txBody>
            </p:sp>
            <p:sp>
              <p:nvSpPr>
                <p:cNvPr id="33879" name="Line 196"/>
                <p:cNvSpPr>
                  <a:spLocks noChangeShapeType="1"/>
                </p:cNvSpPr>
                <p:nvPr/>
              </p:nvSpPr>
              <p:spPr bwMode="auto">
                <a:xfrm>
                  <a:off x="1042" y="2912"/>
                  <a:ext cx="1" cy="11"/>
                </a:xfrm>
                <a:prstGeom prst="line">
                  <a:avLst/>
                </a:prstGeom>
                <a:noFill/>
                <a:ln w="0">
                  <a:solidFill>
                    <a:srgbClr val="030000"/>
                  </a:solidFill>
                  <a:round/>
                  <a:headEnd/>
                  <a:tailEnd/>
                </a:ln>
              </p:spPr>
              <p:txBody>
                <a:bodyPr/>
                <a:lstStyle/>
                <a:p>
                  <a:endParaRPr lang="ja-JP" altLang="en-US"/>
                </a:p>
              </p:txBody>
            </p:sp>
            <p:sp>
              <p:nvSpPr>
                <p:cNvPr id="33880" name="Line 197"/>
                <p:cNvSpPr>
                  <a:spLocks noChangeShapeType="1"/>
                </p:cNvSpPr>
                <p:nvPr/>
              </p:nvSpPr>
              <p:spPr bwMode="auto">
                <a:xfrm>
                  <a:off x="1057" y="2912"/>
                  <a:ext cx="1" cy="34"/>
                </a:xfrm>
                <a:prstGeom prst="line">
                  <a:avLst/>
                </a:prstGeom>
                <a:noFill/>
                <a:ln w="0">
                  <a:solidFill>
                    <a:srgbClr val="030000"/>
                  </a:solidFill>
                  <a:round/>
                  <a:headEnd/>
                  <a:tailEnd/>
                </a:ln>
              </p:spPr>
              <p:txBody>
                <a:bodyPr/>
                <a:lstStyle/>
                <a:p>
                  <a:endParaRPr lang="ja-JP" altLang="en-US"/>
                </a:p>
              </p:txBody>
            </p:sp>
            <p:sp>
              <p:nvSpPr>
                <p:cNvPr id="33881" name="Rectangle 198"/>
                <p:cNvSpPr>
                  <a:spLocks noChangeArrowheads="1"/>
                </p:cNvSpPr>
                <p:nvPr/>
              </p:nvSpPr>
              <p:spPr bwMode="auto">
                <a:xfrm>
                  <a:off x="1048" y="2957"/>
                  <a:ext cx="23" cy="101"/>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6</a:t>
                  </a:r>
                  <a:endParaRPr lang="en-US" altLang="ja-JP" sz="700">
                    <a:latin typeface="Century Gothic" pitchFamily="34" charset="0"/>
                  </a:endParaRPr>
                </a:p>
              </p:txBody>
            </p:sp>
            <p:sp>
              <p:nvSpPr>
                <p:cNvPr id="33882" name="Line 199"/>
                <p:cNvSpPr>
                  <a:spLocks noChangeShapeType="1"/>
                </p:cNvSpPr>
                <p:nvPr/>
              </p:nvSpPr>
              <p:spPr bwMode="auto">
                <a:xfrm>
                  <a:off x="1130" y="2912"/>
                  <a:ext cx="1" cy="23"/>
                </a:xfrm>
                <a:prstGeom prst="line">
                  <a:avLst/>
                </a:prstGeom>
                <a:noFill/>
                <a:ln w="0">
                  <a:solidFill>
                    <a:srgbClr val="030000"/>
                  </a:solidFill>
                  <a:round/>
                  <a:headEnd/>
                  <a:tailEnd/>
                </a:ln>
              </p:spPr>
              <p:txBody>
                <a:bodyPr/>
                <a:lstStyle/>
                <a:p>
                  <a:endParaRPr lang="ja-JP" altLang="en-US"/>
                </a:p>
              </p:txBody>
            </p:sp>
            <p:sp>
              <p:nvSpPr>
                <p:cNvPr id="33883" name="Line 200"/>
                <p:cNvSpPr>
                  <a:spLocks noChangeShapeType="1"/>
                </p:cNvSpPr>
                <p:nvPr/>
              </p:nvSpPr>
              <p:spPr bwMode="auto">
                <a:xfrm>
                  <a:off x="1072" y="2912"/>
                  <a:ext cx="1" cy="11"/>
                </a:xfrm>
                <a:prstGeom prst="line">
                  <a:avLst/>
                </a:prstGeom>
                <a:noFill/>
                <a:ln w="0">
                  <a:solidFill>
                    <a:srgbClr val="030000"/>
                  </a:solidFill>
                  <a:round/>
                  <a:headEnd/>
                  <a:tailEnd/>
                </a:ln>
              </p:spPr>
              <p:txBody>
                <a:bodyPr/>
                <a:lstStyle/>
                <a:p>
                  <a:endParaRPr lang="ja-JP" altLang="en-US"/>
                </a:p>
              </p:txBody>
            </p:sp>
            <p:sp>
              <p:nvSpPr>
                <p:cNvPr id="33884" name="Line 201"/>
                <p:cNvSpPr>
                  <a:spLocks noChangeShapeType="1"/>
                </p:cNvSpPr>
                <p:nvPr/>
              </p:nvSpPr>
              <p:spPr bwMode="auto">
                <a:xfrm>
                  <a:off x="1086" y="2912"/>
                  <a:ext cx="1" cy="11"/>
                </a:xfrm>
                <a:prstGeom prst="line">
                  <a:avLst/>
                </a:prstGeom>
                <a:noFill/>
                <a:ln w="0">
                  <a:solidFill>
                    <a:srgbClr val="030000"/>
                  </a:solidFill>
                  <a:round/>
                  <a:headEnd/>
                  <a:tailEnd/>
                </a:ln>
              </p:spPr>
              <p:txBody>
                <a:bodyPr/>
                <a:lstStyle/>
                <a:p>
                  <a:endParaRPr lang="ja-JP" altLang="en-US"/>
                </a:p>
              </p:txBody>
            </p:sp>
            <p:sp>
              <p:nvSpPr>
                <p:cNvPr id="33885" name="Line 202"/>
                <p:cNvSpPr>
                  <a:spLocks noChangeShapeType="1"/>
                </p:cNvSpPr>
                <p:nvPr/>
              </p:nvSpPr>
              <p:spPr bwMode="auto">
                <a:xfrm>
                  <a:off x="1101" y="2912"/>
                  <a:ext cx="1" cy="11"/>
                </a:xfrm>
                <a:prstGeom prst="line">
                  <a:avLst/>
                </a:prstGeom>
                <a:noFill/>
                <a:ln w="0">
                  <a:solidFill>
                    <a:srgbClr val="030000"/>
                  </a:solidFill>
                  <a:round/>
                  <a:headEnd/>
                  <a:tailEnd/>
                </a:ln>
              </p:spPr>
              <p:txBody>
                <a:bodyPr/>
                <a:lstStyle/>
                <a:p>
                  <a:endParaRPr lang="ja-JP" altLang="en-US"/>
                </a:p>
              </p:txBody>
            </p:sp>
            <p:sp>
              <p:nvSpPr>
                <p:cNvPr id="33886" name="Line 203"/>
                <p:cNvSpPr>
                  <a:spLocks noChangeShapeType="1"/>
                </p:cNvSpPr>
                <p:nvPr/>
              </p:nvSpPr>
              <p:spPr bwMode="auto">
                <a:xfrm>
                  <a:off x="1116" y="2912"/>
                  <a:ext cx="1" cy="11"/>
                </a:xfrm>
                <a:prstGeom prst="line">
                  <a:avLst/>
                </a:prstGeom>
                <a:noFill/>
                <a:ln w="0">
                  <a:solidFill>
                    <a:srgbClr val="030000"/>
                  </a:solidFill>
                  <a:round/>
                  <a:headEnd/>
                  <a:tailEnd/>
                </a:ln>
              </p:spPr>
              <p:txBody>
                <a:bodyPr/>
                <a:lstStyle/>
                <a:p>
                  <a:endParaRPr lang="ja-JP" altLang="en-US"/>
                </a:p>
              </p:txBody>
            </p:sp>
            <p:sp>
              <p:nvSpPr>
                <p:cNvPr id="33887" name="Line 204"/>
                <p:cNvSpPr>
                  <a:spLocks noChangeShapeType="1"/>
                </p:cNvSpPr>
                <p:nvPr/>
              </p:nvSpPr>
              <p:spPr bwMode="auto">
                <a:xfrm>
                  <a:off x="1145" y="2912"/>
                  <a:ext cx="1" cy="11"/>
                </a:xfrm>
                <a:prstGeom prst="line">
                  <a:avLst/>
                </a:prstGeom>
                <a:noFill/>
                <a:ln w="0">
                  <a:solidFill>
                    <a:srgbClr val="030000"/>
                  </a:solidFill>
                  <a:round/>
                  <a:headEnd/>
                  <a:tailEnd/>
                </a:ln>
              </p:spPr>
              <p:txBody>
                <a:bodyPr/>
                <a:lstStyle/>
                <a:p>
                  <a:endParaRPr lang="ja-JP" altLang="en-US"/>
                </a:p>
              </p:txBody>
            </p:sp>
            <p:sp>
              <p:nvSpPr>
                <p:cNvPr id="33888" name="Line 205"/>
                <p:cNvSpPr>
                  <a:spLocks noChangeShapeType="1"/>
                </p:cNvSpPr>
                <p:nvPr/>
              </p:nvSpPr>
              <p:spPr bwMode="auto">
                <a:xfrm>
                  <a:off x="1159" y="2912"/>
                  <a:ext cx="1" cy="11"/>
                </a:xfrm>
                <a:prstGeom prst="line">
                  <a:avLst/>
                </a:prstGeom>
                <a:noFill/>
                <a:ln w="0">
                  <a:solidFill>
                    <a:srgbClr val="030000"/>
                  </a:solidFill>
                  <a:round/>
                  <a:headEnd/>
                  <a:tailEnd/>
                </a:ln>
              </p:spPr>
              <p:txBody>
                <a:bodyPr/>
                <a:lstStyle/>
                <a:p>
                  <a:endParaRPr lang="ja-JP" altLang="en-US"/>
                </a:p>
              </p:txBody>
            </p:sp>
            <p:sp>
              <p:nvSpPr>
                <p:cNvPr id="33889" name="Line 206"/>
                <p:cNvSpPr>
                  <a:spLocks noChangeShapeType="1"/>
                </p:cNvSpPr>
                <p:nvPr/>
              </p:nvSpPr>
              <p:spPr bwMode="auto">
                <a:xfrm>
                  <a:off x="1175" y="2912"/>
                  <a:ext cx="1" cy="11"/>
                </a:xfrm>
                <a:prstGeom prst="line">
                  <a:avLst/>
                </a:prstGeom>
                <a:noFill/>
                <a:ln w="0">
                  <a:solidFill>
                    <a:srgbClr val="030000"/>
                  </a:solidFill>
                  <a:round/>
                  <a:headEnd/>
                  <a:tailEnd/>
                </a:ln>
              </p:spPr>
              <p:txBody>
                <a:bodyPr/>
                <a:lstStyle/>
                <a:p>
                  <a:endParaRPr lang="ja-JP" altLang="en-US"/>
                </a:p>
              </p:txBody>
            </p:sp>
            <p:sp>
              <p:nvSpPr>
                <p:cNvPr id="33890" name="Line 207"/>
                <p:cNvSpPr>
                  <a:spLocks noChangeShapeType="1"/>
                </p:cNvSpPr>
                <p:nvPr/>
              </p:nvSpPr>
              <p:spPr bwMode="auto">
                <a:xfrm>
                  <a:off x="1189" y="2912"/>
                  <a:ext cx="1" cy="11"/>
                </a:xfrm>
                <a:prstGeom prst="line">
                  <a:avLst/>
                </a:prstGeom>
                <a:noFill/>
                <a:ln w="0">
                  <a:solidFill>
                    <a:srgbClr val="030000"/>
                  </a:solidFill>
                  <a:round/>
                  <a:headEnd/>
                  <a:tailEnd/>
                </a:ln>
              </p:spPr>
              <p:txBody>
                <a:bodyPr/>
                <a:lstStyle/>
                <a:p>
                  <a:endParaRPr lang="ja-JP" altLang="en-US"/>
                </a:p>
              </p:txBody>
            </p:sp>
            <p:sp>
              <p:nvSpPr>
                <p:cNvPr id="33891" name="Line 208"/>
                <p:cNvSpPr>
                  <a:spLocks noChangeShapeType="1"/>
                </p:cNvSpPr>
                <p:nvPr/>
              </p:nvSpPr>
              <p:spPr bwMode="auto">
                <a:xfrm>
                  <a:off x="1204" y="2912"/>
                  <a:ext cx="1" cy="34"/>
                </a:xfrm>
                <a:prstGeom prst="line">
                  <a:avLst/>
                </a:prstGeom>
                <a:noFill/>
                <a:ln w="0">
                  <a:solidFill>
                    <a:srgbClr val="030000"/>
                  </a:solidFill>
                  <a:round/>
                  <a:headEnd/>
                  <a:tailEnd/>
                </a:ln>
              </p:spPr>
              <p:txBody>
                <a:bodyPr/>
                <a:lstStyle/>
                <a:p>
                  <a:endParaRPr lang="ja-JP" altLang="en-US"/>
                </a:p>
              </p:txBody>
            </p:sp>
            <p:sp>
              <p:nvSpPr>
                <p:cNvPr id="33892" name="Line 209"/>
                <p:cNvSpPr>
                  <a:spLocks noChangeShapeType="1"/>
                </p:cNvSpPr>
                <p:nvPr/>
              </p:nvSpPr>
              <p:spPr bwMode="auto">
                <a:xfrm>
                  <a:off x="1278" y="2912"/>
                  <a:ext cx="0" cy="23"/>
                </a:xfrm>
                <a:prstGeom prst="line">
                  <a:avLst/>
                </a:prstGeom>
                <a:noFill/>
                <a:ln w="0">
                  <a:solidFill>
                    <a:srgbClr val="030000"/>
                  </a:solidFill>
                  <a:round/>
                  <a:headEnd/>
                  <a:tailEnd/>
                </a:ln>
              </p:spPr>
              <p:txBody>
                <a:bodyPr/>
                <a:lstStyle/>
                <a:p>
                  <a:endParaRPr lang="ja-JP" altLang="en-US"/>
                </a:p>
              </p:txBody>
            </p:sp>
            <p:sp>
              <p:nvSpPr>
                <p:cNvPr id="33893" name="Line 210"/>
                <p:cNvSpPr>
                  <a:spLocks noChangeShapeType="1"/>
                </p:cNvSpPr>
                <p:nvPr/>
              </p:nvSpPr>
              <p:spPr bwMode="auto">
                <a:xfrm>
                  <a:off x="1218" y="2912"/>
                  <a:ext cx="1" cy="11"/>
                </a:xfrm>
                <a:prstGeom prst="line">
                  <a:avLst/>
                </a:prstGeom>
                <a:noFill/>
                <a:ln w="0">
                  <a:solidFill>
                    <a:srgbClr val="030000"/>
                  </a:solidFill>
                  <a:round/>
                  <a:headEnd/>
                  <a:tailEnd/>
                </a:ln>
              </p:spPr>
              <p:txBody>
                <a:bodyPr/>
                <a:lstStyle/>
                <a:p>
                  <a:endParaRPr lang="ja-JP" altLang="en-US"/>
                </a:p>
              </p:txBody>
            </p:sp>
            <p:sp>
              <p:nvSpPr>
                <p:cNvPr id="33894" name="Line 211"/>
                <p:cNvSpPr>
                  <a:spLocks noChangeShapeType="1"/>
                </p:cNvSpPr>
                <p:nvPr/>
              </p:nvSpPr>
              <p:spPr bwMode="auto">
                <a:xfrm>
                  <a:off x="1233" y="2912"/>
                  <a:ext cx="1" cy="11"/>
                </a:xfrm>
                <a:prstGeom prst="line">
                  <a:avLst/>
                </a:prstGeom>
                <a:noFill/>
                <a:ln w="0">
                  <a:solidFill>
                    <a:srgbClr val="030000"/>
                  </a:solidFill>
                  <a:round/>
                  <a:headEnd/>
                  <a:tailEnd/>
                </a:ln>
              </p:spPr>
              <p:txBody>
                <a:bodyPr/>
                <a:lstStyle/>
                <a:p>
                  <a:endParaRPr lang="ja-JP" altLang="en-US"/>
                </a:p>
              </p:txBody>
            </p:sp>
            <p:sp>
              <p:nvSpPr>
                <p:cNvPr id="33895" name="Line 212"/>
                <p:cNvSpPr>
                  <a:spLocks noChangeShapeType="1"/>
                </p:cNvSpPr>
                <p:nvPr/>
              </p:nvSpPr>
              <p:spPr bwMode="auto">
                <a:xfrm>
                  <a:off x="1248" y="2912"/>
                  <a:ext cx="1" cy="11"/>
                </a:xfrm>
                <a:prstGeom prst="line">
                  <a:avLst/>
                </a:prstGeom>
                <a:noFill/>
                <a:ln w="0">
                  <a:solidFill>
                    <a:srgbClr val="030000"/>
                  </a:solidFill>
                  <a:round/>
                  <a:headEnd/>
                  <a:tailEnd/>
                </a:ln>
              </p:spPr>
              <p:txBody>
                <a:bodyPr/>
                <a:lstStyle/>
                <a:p>
                  <a:endParaRPr lang="ja-JP" altLang="en-US"/>
                </a:p>
              </p:txBody>
            </p:sp>
            <p:sp>
              <p:nvSpPr>
                <p:cNvPr id="33896" name="Line 213"/>
                <p:cNvSpPr>
                  <a:spLocks noChangeShapeType="1"/>
                </p:cNvSpPr>
                <p:nvPr/>
              </p:nvSpPr>
              <p:spPr bwMode="auto">
                <a:xfrm>
                  <a:off x="1263" y="2912"/>
                  <a:ext cx="0" cy="11"/>
                </a:xfrm>
                <a:prstGeom prst="line">
                  <a:avLst/>
                </a:prstGeom>
                <a:noFill/>
                <a:ln w="0">
                  <a:solidFill>
                    <a:srgbClr val="030000"/>
                  </a:solidFill>
                  <a:round/>
                  <a:headEnd/>
                  <a:tailEnd/>
                </a:ln>
              </p:spPr>
              <p:txBody>
                <a:bodyPr/>
                <a:lstStyle/>
                <a:p>
                  <a:endParaRPr lang="ja-JP" altLang="en-US"/>
                </a:p>
              </p:txBody>
            </p:sp>
            <p:sp>
              <p:nvSpPr>
                <p:cNvPr id="33897" name="Line 214"/>
                <p:cNvSpPr>
                  <a:spLocks noChangeShapeType="1"/>
                </p:cNvSpPr>
                <p:nvPr/>
              </p:nvSpPr>
              <p:spPr bwMode="auto">
                <a:xfrm>
                  <a:off x="1293" y="2912"/>
                  <a:ext cx="0" cy="11"/>
                </a:xfrm>
                <a:prstGeom prst="line">
                  <a:avLst/>
                </a:prstGeom>
                <a:noFill/>
                <a:ln w="0">
                  <a:solidFill>
                    <a:srgbClr val="030000"/>
                  </a:solidFill>
                  <a:round/>
                  <a:headEnd/>
                  <a:tailEnd/>
                </a:ln>
              </p:spPr>
              <p:txBody>
                <a:bodyPr/>
                <a:lstStyle/>
                <a:p>
                  <a:endParaRPr lang="ja-JP" altLang="en-US"/>
                </a:p>
              </p:txBody>
            </p:sp>
            <p:sp>
              <p:nvSpPr>
                <p:cNvPr id="33898" name="Line 215"/>
                <p:cNvSpPr>
                  <a:spLocks noChangeShapeType="1"/>
                </p:cNvSpPr>
                <p:nvPr/>
              </p:nvSpPr>
              <p:spPr bwMode="auto">
                <a:xfrm>
                  <a:off x="1308" y="2912"/>
                  <a:ext cx="1" cy="11"/>
                </a:xfrm>
                <a:prstGeom prst="line">
                  <a:avLst/>
                </a:prstGeom>
                <a:noFill/>
                <a:ln w="0">
                  <a:solidFill>
                    <a:srgbClr val="030000"/>
                  </a:solidFill>
                  <a:round/>
                  <a:headEnd/>
                  <a:tailEnd/>
                </a:ln>
              </p:spPr>
              <p:txBody>
                <a:bodyPr/>
                <a:lstStyle/>
                <a:p>
                  <a:endParaRPr lang="ja-JP" altLang="en-US"/>
                </a:p>
              </p:txBody>
            </p:sp>
            <p:sp>
              <p:nvSpPr>
                <p:cNvPr id="33899" name="Line 216"/>
                <p:cNvSpPr>
                  <a:spLocks noChangeShapeType="1"/>
                </p:cNvSpPr>
                <p:nvPr/>
              </p:nvSpPr>
              <p:spPr bwMode="auto">
                <a:xfrm>
                  <a:off x="1322" y="2912"/>
                  <a:ext cx="1" cy="11"/>
                </a:xfrm>
                <a:prstGeom prst="line">
                  <a:avLst/>
                </a:prstGeom>
                <a:noFill/>
                <a:ln w="0">
                  <a:solidFill>
                    <a:srgbClr val="030000"/>
                  </a:solidFill>
                  <a:round/>
                  <a:headEnd/>
                  <a:tailEnd/>
                </a:ln>
              </p:spPr>
              <p:txBody>
                <a:bodyPr/>
                <a:lstStyle/>
                <a:p>
                  <a:endParaRPr lang="ja-JP" altLang="en-US"/>
                </a:p>
              </p:txBody>
            </p:sp>
            <p:sp>
              <p:nvSpPr>
                <p:cNvPr id="33900" name="Line 217"/>
                <p:cNvSpPr>
                  <a:spLocks noChangeShapeType="1"/>
                </p:cNvSpPr>
                <p:nvPr/>
              </p:nvSpPr>
              <p:spPr bwMode="auto">
                <a:xfrm>
                  <a:off x="1337" y="2912"/>
                  <a:ext cx="1" cy="11"/>
                </a:xfrm>
                <a:prstGeom prst="line">
                  <a:avLst/>
                </a:prstGeom>
                <a:noFill/>
                <a:ln w="0">
                  <a:solidFill>
                    <a:srgbClr val="030000"/>
                  </a:solidFill>
                  <a:round/>
                  <a:headEnd/>
                  <a:tailEnd/>
                </a:ln>
              </p:spPr>
              <p:txBody>
                <a:bodyPr/>
                <a:lstStyle/>
                <a:p>
                  <a:endParaRPr lang="ja-JP" altLang="en-US"/>
                </a:p>
              </p:txBody>
            </p:sp>
            <p:sp>
              <p:nvSpPr>
                <p:cNvPr id="33901" name="Line 218"/>
                <p:cNvSpPr>
                  <a:spLocks noChangeShapeType="1"/>
                </p:cNvSpPr>
                <p:nvPr/>
              </p:nvSpPr>
              <p:spPr bwMode="auto">
                <a:xfrm>
                  <a:off x="1352" y="2912"/>
                  <a:ext cx="1" cy="34"/>
                </a:xfrm>
                <a:prstGeom prst="line">
                  <a:avLst/>
                </a:prstGeom>
                <a:noFill/>
                <a:ln w="0">
                  <a:solidFill>
                    <a:srgbClr val="030000"/>
                  </a:solidFill>
                  <a:round/>
                  <a:headEnd/>
                  <a:tailEnd/>
                </a:ln>
              </p:spPr>
              <p:txBody>
                <a:bodyPr/>
                <a:lstStyle/>
                <a:p>
                  <a:endParaRPr lang="ja-JP" altLang="en-US"/>
                </a:p>
              </p:txBody>
            </p:sp>
            <p:sp>
              <p:nvSpPr>
                <p:cNvPr id="33902" name="Rectangle 219"/>
                <p:cNvSpPr>
                  <a:spLocks noChangeArrowheads="1"/>
                </p:cNvSpPr>
                <p:nvPr/>
              </p:nvSpPr>
              <p:spPr bwMode="auto">
                <a:xfrm>
                  <a:off x="1343" y="2957"/>
                  <a:ext cx="23" cy="101"/>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8</a:t>
                  </a:r>
                  <a:endParaRPr lang="en-US" altLang="ja-JP" sz="700">
                    <a:latin typeface="Century Gothic" pitchFamily="34" charset="0"/>
                  </a:endParaRPr>
                </a:p>
              </p:txBody>
            </p:sp>
            <p:sp>
              <p:nvSpPr>
                <p:cNvPr id="33903" name="Line 220"/>
                <p:cNvSpPr>
                  <a:spLocks noChangeShapeType="1"/>
                </p:cNvSpPr>
                <p:nvPr/>
              </p:nvSpPr>
              <p:spPr bwMode="auto">
                <a:xfrm>
                  <a:off x="1425" y="2912"/>
                  <a:ext cx="1" cy="23"/>
                </a:xfrm>
                <a:prstGeom prst="line">
                  <a:avLst/>
                </a:prstGeom>
                <a:noFill/>
                <a:ln w="0">
                  <a:solidFill>
                    <a:srgbClr val="030000"/>
                  </a:solidFill>
                  <a:round/>
                  <a:headEnd/>
                  <a:tailEnd/>
                </a:ln>
              </p:spPr>
              <p:txBody>
                <a:bodyPr/>
                <a:lstStyle/>
                <a:p>
                  <a:endParaRPr lang="ja-JP" altLang="en-US"/>
                </a:p>
              </p:txBody>
            </p:sp>
            <p:sp>
              <p:nvSpPr>
                <p:cNvPr id="33904" name="Line 221"/>
                <p:cNvSpPr>
                  <a:spLocks noChangeShapeType="1"/>
                </p:cNvSpPr>
                <p:nvPr/>
              </p:nvSpPr>
              <p:spPr bwMode="auto">
                <a:xfrm>
                  <a:off x="1366" y="2912"/>
                  <a:ext cx="1" cy="11"/>
                </a:xfrm>
                <a:prstGeom prst="line">
                  <a:avLst/>
                </a:prstGeom>
                <a:noFill/>
                <a:ln w="0">
                  <a:solidFill>
                    <a:srgbClr val="030000"/>
                  </a:solidFill>
                  <a:round/>
                  <a:headEnd/>
                  <a:tailEnd/>
                </a:ln>
              </p:spPr>
              <p:txBody>
                <a:bodyPr/>
                <a:lstStyle/>
                <a:p>
                  <a:endParaRPr lang="ja-JP" altLang="en-US"/>
                </a:p>
              </p:txBody>
            </p:sp>
            <p:sp>
              <p:nvSpPr>
                <p:cNvPr id="33905" name="Line 222"/>
                <p:cNvSpPr>
                  <a:spLocks noChangeShapeType="1"/>
                </p:cNvSpPr>
                <p:nvPr/>
              </p:nvSpPr>
              <p:spPr bwMode="auto">
                <a:xfrm>
                  <a:off x="1381" y="2912"/>
                  <a:ext cx="1" cy="11"/>
                </a:xfrm>
                <a:prstGeom prst="line">
                  <a:avLst/>
                </a:prstGeom>
                <a:noFill/>
                <a:ln w="0">
                  <a:solidFill>
                    <a:srgbClr val="030000"/>
                  </a:solidFill>
                  <a:round/>
                  <a:headEnd/>
                  <a:tailEnd/>
                </a:ln>
              </p:spPr>
              <p:txBody>
                <a:bodyPr/>
                <a:lstStyle/>
                <a:p>
                  <a:endParaRPr lang="ja-JP" altLang="en-US"/>
                </a:p>
              </p:txBody>
            </p:sp>
            <p:sp>
              <p:nvSpPr>
                <p:cNvPr id="33906" name="Line 223"/>
                <p:cNvSpPr>
                  <a:spLocks noChangeShapeType="1"/>
                </p:cNvSpPr>
                <p:nvPr/>
              </p:nvSpPr>
              <p:spPr bwMode="auto">
                <a:xfrm>
                  <a:off x="1396" y="2912"/>
                  <a:ext cx="1" cy="11"/>
                </a:xfrm>
                <a:prstGeom prst="line">
                  <a:avLst/>
                </a:prstGeom>
                <a:noFill/>
                <a:ln w="0">
                  <a:solidFill>
                    <a:srgbClr val="030000"/>
                  </a:solidFill>
                  <a:round/>
                  <a:headEnd/>
                  <a:tailEnd/>
                </a:ln>
              </p:spPr>
              <p:txBody>
                <a:bodyPr/>
                <a:lstStyle/>
                <a:p>
                  <a:endParaRPr lang="ja-JP" altLang="en-US"/>
                </a:p>
              </p:txBody>
            </p:sp>
            <p:sp>
              <p:nvSpPr>
                <p:cNvPr id="33907" name="Line 224"/>
                <p:cNvSpPr>
                  <a:spLocks noChangeShapeType="1"/>
                </p:cNvSpPr>
                <p:nvPr/>
              </p:nvSpPr>
              <p:spPr bwMode="auto">
                <a:xfrm>
                  <a:off x="1410" y="2912"/>
                  <a:ext cx="1" cy="11"/>
                </a:xfrm>
                <a:prstGeom prst="line">
                  <a:avLst/>
                </a:prstGeom>
                <a:noFill/>
                <a:ln w="0">
                  <a:solidFill>
                    <a:srgbClr val="030000"/>
                  </a:solidFill>
                  <a:round/>
                  <a:headEnd/>
                  <a:tailEnd/>
                </a:ln>
              </p:spPr>
              <p:txBody>
                <a:bodyPr/>
                <a:lstStyle/>
                <a:p>
                  <a:endParaRPr lang="ja-JP" altLang="en-US"/>
                </a:p>
              </p:txBody>
            </p:sp>
            <p:sp>
              <p:nvSpPr>
                <p:cNvPr id="33908" name="Line 225"/>
                <p:cNvSpPr>
                  <a:spLocks noChangeShapeType="1"/>
                </p:cNvSpPr>
                <p:nvPr/>
              </p:nvSpPr>
              <p:spPr bwMode="auto">
                <a:xfrm>
                  <a:off x="1440" y="2912"/>
                  <a:ext cx="1" cy="11"/>
                </a:xfrm>
                <a:prstGeom prst="line">
                  <a:avLst/>
                </a:prstGeom>
                <a:noFill/>
                <a:ln w="0">
                  <a:solidFill>
                    <a:srgbClr val="030000"/>
                  </a:solidFill>
                  <a:round/>
                  <a:headEnd/>
                  <a:tailEnd/>
                </a:ln>
              </p:spPr>
              <p:txBody>
                <a:bodyPr/>
                <a:lstStyle/>
                <a:p>
                  <a:endParaRPr lang="ja-JP" altLang="en-US"/>
                </a:p>
              </p:txBody>
            </p:sp>
            <p:sp>
              <p:nvSpPr>
                <p:cNvPr id="33909" name="Line 226"/>
                <p:cNvSpPr>
                  <a:spLocks noChangeShapeType="1"/>
                </p:cNvSpPr>
                <p:nvPr/>
              </p:nvSpPr>
              <p:spPr bwMode="auto">
                <a:xfrm>
                  <a:off x="1454" y="2912"/>
                  <a:ext cx="1" cy="11"/>
                </a:xfrm>
                <a:prstGeom prst="line">
                  <a:avLst/>
                </a:prstGeom>
                <a:noFill/>
                <a:ln w="0">
                  <a:solidFill>
                    <a:srgbClr val="030000"/>
                  </a:solidFill>
                  <a:round/>
                  <a:headEnd/>
                  <a:tailEnd/>
                </a:ln>
              </p:spPr>
              <p:txBody>
                <a:bodyPr/>
                <a:lstStyle/>
                <a:p>
                  <a:endParaRPr lang="ja-JP" altLang="en-US"/>
                </a:p>
              </p:txBody>
            </p:sp>
            <p:sp>
              <p:nvSpPr>
                <p:cNvPr id="33910" name="Line 227"/>
                <p:cNvSpPr>
                  <a:spLocks noChangeShapeType="1"/>
                </p:cNvSpPr>
                <p:nvPr/>
              </p:nvSpPr>
              <p:spPr bwMode="auto">
                <a:xfrm>
                  <a:off x="1469" y="2912"/>
                  <a:ext cx="1" cy="11"/>
                </a:xfrm>
                <a:prstGeom prst="line">
                  <a:avLst/>
                </a:prstGeom>
                <a:noFill/>
                <a:ln w="0">
                  <a:solidFill>
                    <a:srgbClr val="030000"/>
                  </a:solidFill>
                  <a:round/>
                  <a:headEnd/>
                  <a:tailEnd/>
                </a:ln>
              </p:spPr>
              <p:txBody>
                <a:bodyPr/>
                <a:lstStyle/>
                <a:p>
                  <a:endParaRPr lang="ja-JP" altLang="en-US"/>
                </a:p>
              </p:txBody>
            </p:sp>
            <p:sp>
              <p:nvSpPr>
                <p:cNvPr id="33911" name="Line 228"/>
                <p:cNvSpPr>
                  <a:spLocks noChangeShapeType="1"/>
                </p:cNvSpPr>
                <p:nvPr/>
              </p:nvSpPr>
              <p:spPr bwMode="auto">
                <a:xfrm>
                  <a:off x="1484" y="2912"/>
                  <a:ext cx="1" cy="11"/>
                </a:xfrm>
                <a:prstGeom prst="line">
                  <a:avLst/>
                </a:prstGeom>
                <a:noFill/>
                <a:ln w="0">
                  <a:solidFill>
                    <a:srgbClr val="030000"/>
                  </a:solidFill>
                  <a:round/>
                  <a:headEnd/>
                  <a:tailEnd/>
                </a:ln>
              </p:spPr>
              <p:txBody>
                <a:bodyPr/>
                <a:lstStyle/>
                <a:p>
                  <a:endParaRPr lang="ja-JP" altLang="en-US"/>
                </a:p>
              </p:txBody>
            </p:sp>
            <p:sp>
              <p:nvSpPr>
                <p:cNvPr id="33912" name="Line 229"/>
                <p:cNvSpPr>
                  <a:spLocks noChangeShapeType="1"/>
                </p:cNvSpPr>
                <p:nvPr/>
              </p:nvSpPr>
              <p:spPr bwMode="auto">
                <a:xfrm>
                  <a:off x="1499" y="2912"/>
                  <a:ext cx="1" cy="34"/>
                </a:xfrm>
                <a:prstGeom prst="line">
                  <a:avLst/>
                </a:prstGeom>
                <a:noFill/>
                <a:ln w="0">
                  <a:solidFill>
                    <a:srgbClr val="030000"/>
                  </a:solidFill>
                  <a:round/>
                  <a:headEnd/>
                  <a:tailEnd/>
                </a:ln>
              </p:spPr>
              <p:txBody>
                <a:bodyPr/>
                <a:lstStyle/>
                <a:p>
                  <a:endParaRPr lang="ja-JP" altLang="en-US"/>
                </a:p>
              </p:txBody>
            </p:sp>
            <p:sp>
              <p:nvSpPr>
                <p:cNvPr id="33913" name="Line 230"/>
                <p:cNvSpPr>
                  <a:spLocks noChangeShapeType="1"/>
                </p:cNvSpPr>
                <p:nvPr/>
              </p:nvSpPr>
              <p:spPr bwMode="auto">
                <a:xfrm>
                  <a:off x="1573" y="2912"/>
                  <a:ext cx="1" cy="23"/>
                </a:xfrm>
                <a:prstGeom prst="line">
                  <a:avLst/>
                </a:prstGeom>
                <a:noFill/>
                <a:ln w="0">
                  <a:solidFill>
                    <a:srgbClr val="030000"/>
                  </a:solidFill>
                  <a:round/>
                  <a:headEnd/>
                  <a:tailEnd/>
                </a:ln>
              </p:spPr>
              <p:txBody>
                <a:bodyPr/>
                <a:lstStyle/>
                <a:p>
                  <a:endParaRPr lang="ja-JP" altLang="en-US"/>
                </a:p>
              </p:txBody>
            </p:sp>
            <p:sp>
              <p:nvSpPr>
                <p:cNvPr id="33914" name="Line 231"/>
                <p:cNvSpPr>
                  <a:spLocks noChangeShapeType="1"/>
                </p:cNvSpPr>
                <p:nvPr/>
              </p:nvSpPr>
              <p:spPr bwMode="auto">
                <a:xfrm>
                  <a:off x="1514" y="2912"/>
                  <a:ext cx="0" cy="11"/>
                </a:xfrm>
                <a:prstGeom prst="line">
                  <a:avLst/>
                </a:prstGeom>
                <a:noFill/>
                <a:ln w="0">
                  <a:solidFill>
                    <a:srgbClr val="030000"/>
                  </a:solidFill>
                  <a:round/>
                  <a:headEnd/>
                  <a:tailEnd/>
                </a:ln>
              </p:spPr>
              <p:txBody>
                <a:bodyPr/>
                <a:lstStyle/>
                <a:p>
                  <a:endParaRPr lang="ja-JP" altLang="en-US"/>
                </a:p>
              </p:txBody>
            </p:sp>
            <p:sp>
              <p:nvSpPr>
                <p:cNvPr id="33915" name="Line 232"/>
                <p:cNvSpPr>
                  <a:spLocks noChangeShapeType="1"/>
                </p:cNvSpPr>
                <p:nvPr/>
              </p:nvSpPr>
              <p:spPr bwMode="auto">
                <a:xfrm>
                  <a:off x="1529" y="2912"/>
                  <a:ext cx="0" cy="11"/>
                </a:xfrm>
                <a:prstGeom prst="line">
                  <a:avLst/>
                </a:prstGeom>
                <a:noFill/>
                <a:ln w="0">
                  <a:solidFill>
                    <a:srgbClr val="030000"/>
                  </a:solidFill>
                  <a:round/>
                  <a:headEnd/>
                  <a:tailEnd/>
                </a:ln>
              </p:spPr>
              <p:txBody>
                <a:bodyPr/>
                <a:lstStyle/>
                <a:p>
                  <a:endParaRPr lang="ja-JP" altLang="en-US"/>
                </a:p>
              </p:txBody>
            </p:sp>
            <p:sp>
              <p:nvSpPr>
                <p:cNvPr id="33916" name="Line 233"/>
                <p:cNvSpPr>
                  <a:spLocks noChangeShapeType="1"/>
                </p:cNvSpPr>
                <p:nvPr/>
              </p:nvSpPr>
              <p:spPr bwMode="auto">
                <a:xfrm>
                  <a:off x="1544" y="2912"/>
                  <a:ext cx="0" cy="11"/>
                </a:xfrm>
                <a:prstGeom prst="line">
                  <a:avLst/>
                </a:prstGeom>
                <a:noFill/>
                <a:ln w="0">
                  <a:solidFill>
                    <a:srgbClr val="030000"/>
                  </a:solidFill>
                  <a:round/>
                  <a:headEnd/>
                  <a:tailEnd/>
                </a:ln>
              </p:spPr>
              <p:txBody>
                <a:bodyPr/>
                <a:lstStyle/>
                <a:p>
                  <a:endParaRPr lang="ja-JP" altLang="en-US"/>
                </a:p>
              </p:txBody>
            </p:sp>
            <p:sp>
              <p:nvSpPr>
                <p:cNvPr id="33917" name="Line 234"/>
                <p:cNvSpPr>
                  <a:spLocks noChangeShapeType="1"/>
                </p:cNvSpPr>
                <p:nvPr/>
              </p:nvSpPr>
              <p:spPr bwMode="auto">
                <a:xfrm>
                  <a:off x="1558" y="2912"/>
                  <a:ext cx="1" cy="11"/>
                </a:xfrm>
                <a:prstGeom prst="line">
                  <a:avLst/>
                </a:prstGeom>
                <a:noFill/>
                <a:ln w="0">
                  <a:solidFill>
                    <a:srgbClr val="030000"/>
                  </a:solidFill>
                  <a:round/>
                  <a:headEnd/>
                  <a:tailEnd/>
                </a:ln>
              </p:spPr>
              <p:txBody>
                <a:bodyPr/>
                <a:lstStyle/>
                <a:p>
                  <a:endParaRPr lang="ja-JP" altLang="en-US"/>
                </a:p>
              </p:txBody>
            </p:sp>
            <p:sp>
              <p:nvSpPr>
                <p:cNvPr id="33918" name="Line 235"/>
                <p:cNvSpPr>
                  <a:spLocks noChangeShapeType="1"/>
                </p:cNvSpPr>
                <p:nvPr/>
              </p:nvSpPr>
              <p:spPr bwMode="auto">
                <a:xfrm>
                  <a:off x="1587" y="2912"/>
                  <a:ext cx="1" cy="11"/>
                </a:xfrm>
                <a:prstGeom prst="line">
                  <a:avLst/>
                </a:prstGeom>
                <a:noFill/>
                <a:ln w="0">
                  <a:solidFill>
                    <a:srgbClr val="030000"/>
                  </a:solidFill>
                  <a:round/>
                  <a:headEnd/>
                  <a:tailEnd/>
                </a:ln>
              </p:spPr>
              <p:txBody>
                <a:bodyPr/>
                <a:lstStyle/>
                <a:p>
                  <a:endParaRPr lang="ja-JP" altLang="en-US"/>
                </a:p>
              </p:txBody>
            </p:sp>
            <p:sp>
              <p:nvSpPr>
                <p:cNvPr id="33919" name="Rectangle 236"/>
                <p:cNvSpPr>
                  <a:spLocks noChangeArrowheads="1"/>
                </p:cNvSpPr>
                <p:nvPr/>
              </p:nvSpPr>
              <p:spPr bwMode="auto">
                <a:xfrm>
                  <a:off x="635" y="3042"/>
                  <a:ext cx="390" cy="101"/>
                </a:xfrm>
                <a:prstGeom prst="rect">
                  <a:avLst/>
                </a:prstGeom>
                <a:noFill/>
                <a:ln w="9525">
                  <a:noFill/>
                  <a:miter lim="800000"/>
                  <a:headEnd/>
                  <a:tailEnd/>
                </a:ln>
              </p:spPr>
              <p:txBody>
                <a:bodyPr wrap="none" lIns="0" tIns="0" rIns="0" bIns="0">
                  <a:spAutoFit/>
                </a:bodyPr>
                <a:lstStyle/>
                <a:p>
                  <a:r>
                    <a:rPr lang="en-US" altLang="ja-JP" sz="700">
                      <a:solidFill>
                        <a:srgbClr val="030000"/>
                      </a:solidFill>
                      <a:latin typeface="Century Gothic" pitchFamily="34" charset="0"/>
                      <a:ea typeface="ＭＳ ゴシック" pitchFamily="49" charset="-128"/>
                    </a:rPr>
                    <a:t>Retention time/min</a:t>
                  </a:r>
                  <a:endParaRPr lang="en-US" altLang="ja-JP" sz="700">
                    <a:latin typeface="Century Gothic" pitchFamily="34" charset="0"/>
                  </a:endParaRPr>
                </a:p>
              </p:txBody>
            </p:sp>
          </p:grpSp>
          <p:sp>
            <p:nvSpPr>
              <p:cNvPr id="33810" name="Text Box 245"/>
              <p:cNvSpPr txBox="1">
                <a:spLocks noChangeArrowheads="1"/>
              </p:cNvSpPr>
              <p:nvPr/>
            </p:nvSpPr>
            <p:spPr bwMode="auto">
              <a:xfrm>
                <a:off x="3044" y="2157"/>
                <a:ext cx="1026" cy="154"/>
              </a:xfrm>
              <a:prstGeom prst="rect">
                <a:avLst/>
              </a:prstGeom>
              <a:noFill/>
              <a:ln w="9525">
                <a:noFill/>
                <a:miter lim="800000"/>
                <a:headEnd/>
                <a:tailEnd/>
              </a:ln>
            </p:spPr>
            <p:txBody>
              <a:bodyPr>
                <a:spAutoFit/>
              </a:bodyPr>
              <a:lstStyle/>
              <a:p>
                <a:pPr defTabSz="1014413">
                  <a:spcBef>
                    <a:spcPct val="50000"/>
                  </a:spcBef>
                </a:pPr>
                <a:r>
                  <a:rPr lang="en-US" altLang="ja-JP" sz="1000" b="1">
                    <a:solidFill>
                      <a:srgbClr val="CC6600"/>
                    </a:solidFill>
                    <a:latin typeface="Century Gothic" pitchFamily="34" charset="0"/>
                  </a:rPr>
                  <a:t>Sunniest C8</a:t>
                </a:r>
              </a:p>
            </p:txBody>
          </p:sp>
          <p:sp>
            <p:nvSpPr>
              <p:cNvPr id="33811" name="Text Box 246"/>
              <p:cNvSpPr txBox="1">
                <a:spLocks noChangeArrowheads="1"/>
              </p:cNvSpPr>
              <p:nvPr/>
            </p:nvSpPr>
            <p:spPr bwMode="auto">
              <a:xfrm>
                <a:off x="3321" y="2303"/>
                <a:ext cx="180"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1</a:t>
                </a:r>
                <a:endParaRPr lang="en-US" altLang="ja-JP" sz="2000"/>
              </a:p>
            </p:txBody>
          </p:sp>
          <p:sp>
            <p:nvSpPr>
              <p:cNvPr id="33812" name="Text Box 247"/>
              <p:cNvSpPr txBox="1">
                <a:spLocks noChangeArrowheads="1"/>
              </p:cNvSpPr>
              <p:nvPr/>
            </p:nvSpPr>
            <p:spPr bwMode="auto">
              <a:xfrm>
                <a:off x="3873" y="2240"/>
                <a:ext cx="174"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2</a:t>
                </a:r>
                <a:endParaRPr lang="en-US" altLang="ja-JP" sz="2000"/>
              </a:p>
            </p:txBody>
          </p:sp>
          <p:sp>
            <p:nvSpPr>
              <p:cNvPr id="33813" name="Text Box 248"/>
              <p:cNvSpPr txBox="1">
                <a:spLocks noChangeArrowheads="1"/>
              </p:cNvSpPr>
              <p:nvPr/>
            </p:nvSpPr>
            <p:spPr bwMode="auto">
              <a:xfrm>
                <a:off x="3544" y="2162"/>
                <a:ext cx="1134" cy="144"/>
              </a:xfrm>
              <a:prstGeom prst="rect">
                <a:avLst/>
              </a:prstGeom>
              <a:noFill/>
              <a:ln w="9525">
                <a:noFill/>
                <a:miter lim="800000"/>
                <a:headEnd/>
                <a:tailEnd/>
              </a:ln>
            </p:spPr>
            <p:txBody>
              <a:bodyPr>
                <a:spAutoFit/>
              </a:bodyPr>
              <a:lstStyle/>
              <a:p>
                <a:pPr defTabSz="1014413">
                  <a:spcBef>
                    <a:spcPct val="50000"/>
                  </a:spcBef>
                </a:pPr>
                <a:r>
                  <a:rPr lang="ja-JP" altLang="en-US" sz="900">
                    <a:latin typeface="Times New Roman" pitchFamily="18" charset="0"/>
                    <a:ea typeface="ＭＳ Ｐ明朝" pitchFamily="18" charset="-128"/>
                  </a:rPr>
                  <a:t>分離係数</a:t>
                </a:r>
                <a:r>
                  <a:rPr lang="ja-JP" altLang="en-US" sz="700">
                    <a:latin typeface="Times New Roman" pitchFamily="18" charset="0"/>
                    <a:ea typeface="ＭＳ Ｐ明朝" pitchFamily="18" charset="-128"/>
                  </a:rPr>
                  <a:t>（</a:t>
                </a:r>
                <a:r>
                  <a:rPr lang="en-US" altLang="ja-JP" sz="700">
                    <a:latin typeface="Times New Roman" pitchFamily="18" charset="0"/>
                    <a:ea typeface="ＭＳ Ｐ明朝" pitchFamily="18" charset="-128"/>
                  </a:rPr>
                  <a:t>Pyridine/Phenol</a:t>
                </a:r>
                <a:r>
                  <a:rPr lang="ja-JP" altLang="en-US" sz="700">
                    <a:latin typeface="Times New Roman" pitchFamily="18" charset="0"/>
                    <a:ea typeface="ＭＳ Ｐ明朝" pitchFamily="18" charset="-128"/>
                  </a:rPr>
                  <a:t>）</a:t>
                </a:r>
                <a:r>
                  <a:rPr lang="ja-JP" altLang="en-US" sz="900">
                    <a:latin typeface="Times New Roman" pitchFamily="18" charset="0"/>
                    <a:ea typeface="ＭＳ Ｐ明朝" pitchFamily="18" charset="-128"/>
                  </a:rPr>
                  <a:t> </a:t>
                </a:r>
                <a:r>
                  <a:rPr lang="en-US" altLang="ja-JP" sz="900">
                    <a:latin typeface="Times New Roman" pitchFamily="18" charset="0"/>
                    <a:ea typeface="ＭＳ Ｐ明朝" pitchFamily="18" charset="-128"/>
                  </a:rPr>
                  <a:t>= 0.41</a:t>
                </a:r>
              </a:p>
            </p:txBody>
          </p:sp>
          <p:sp>
            <p:nvSpPr>
              <p:cNvPr id="33814" name="Text Box 249"/>
              <p:cNvSpPr txBox="1">
                <a:spLocks noChangeArrowheads="1"/>
              </p:cNvSpPr>
              <p:nvPr/>
            </p:nvSpPr>
            <p:spPr bwMode="auto">
              <a:xfrm>
                <a:off x="4515" y="2138"/>
                <a:ext cx="174" cy="135"/>
              </a:xfrm>
              <a:prstGeom prst="rect">
                <a:avLst/>
              </a:prstGeom>
              <a:noFill/>
              <a:ln w="9525">
                <a:noFill/>
                <a:miter lim="800000"/>
                <a:headEnd/>
                <a:tailEnd/>
              </a:ln>
            </p:spPr>
            <p:txBody>
              <a:bodyPr>
                <a:spAutoFit/>
              </a:bodyPr>
              <a:lstStyle/>
              <a:p>
                <a:pPr defTabSz="1014413">
                  <a:spcBef>
                    <a:spcPct val="50000"/>
                  </a:spcBef>
                </a:pPr>
                <a:r>
                  <a:rPr lang="en-US" altLang="ja-JP" sz="800">
                    <a:latin typeface="Century Gothic" pitchFamily="34" charset="0"/>
                  </a:rPr>
                  <a:t>3</a:t>
                </a:r>
                <a:endParaRPr lang="en-US" altLang="ja-JP" sz="2000"/>
              </a:p>
            </p:txBody>
          </p:sp>
          <p:sp>
            <p:nvSpPr>
              <p:cNvPr id="33815" name="Line 254"/>
              <p:cNvSpPr>
                <a:spLocks noChangeShapeType="1"/>
              </p:cNvSpPr>
              <p:nvPr/>
            </p:nvSpPr>
            <p:spPr bwMode="auto">
              <a:xfrm flipH="1">
                <a:off x="4654" y="2200"/>
                <a:ext cx="136" cy="160"/>
              </a:xfrm>
              <a:prstGeom prst="line">
                <a:avLst/>
              </a:prstGeom>
              <a:noFill/>
              <a:ln w="44450">
                <a:solidFill>
                  <a:srgbClr val="008080"/>
                </a:solidFill>
                <a:round/>
                <a:headEnd/>
                <a:tailEnd type="triangle" w="med" len="med"/>
              </a:ln>
            </p:spPr>
            <p:txBody>
              <a:bodyPr/>
              <a:lstStyle/>
              <a:p>
                <a:endParaRPr lang="ja-JP" altLang="en-US"/>
              </a:p>
            </p:txBody>
          </p:sp>
        </p:grpSp>
      </p:grpSp>
      <p:sp>
        <p:nvSpPr>
          <p:cNvPr id="33801" name="Text Box 255"/>
          <p:cNvSpPr txBox="1">
            <a:spLocks noChangeArrowheads="1"/>
          </p:cNvSpPr>
          <p:nvPr/>
        </p:nvSpPr>
        <p:spPr bwMode="auto">
          <a:xfrm>
            <a:off x="4013200" y="5911850"/>
            <a:ext cx="5130800" cy="738664"/>
          </a:xfrm>
          <a:prstGeom prst="rect">
            <a:avLst/>
          </a:prstGeom>
          <a:noFill/>
          <a:ln w="9525">
            <a:noFill/>
            <a:miter lim="800000"/>
            <a:headEnd/>
            <a:tailEnd/>
          </a:ln>
        </p:spPr>
        <p:txBody>
          <a:bodyPr>
            <a:spAutoFit/>
          </a:bodyPr>
          <a:lstStyle/>
          <a:p>
            <a:pPr>
              <a:spcBef>
                <a:spcPct val="50000"/>
              </a:spcBef>
            </a:pPr>
            <a:r>
              <a:rPr lang="en-US" altLang="ja-JP" sz="1800" dirty="0"/>
              <a:t>C8</a:t>
            </a:r>
            <a:r>
              <a:rPr lang="ja-JP" altLang="en-US" sz="1800" dirty="0"/>
              <a:t>は</a:t>
            </a:r>
            <a:r>
              <a:rPr lang="en-US" altLang="ja-JP" sz="1800" dirty="0"/>
              <a:t>C18</a:t>
            </a:r>
            <a:r>
              <a:rPr lang="ja-JP" altLang="en-US" sz="1800" dirty="0"/>
              <a:t>と</a:t>
            </a:r>
            <a:r>
              <a:rPr lang="en-US" altLang="ja-JP" sz="1800" dirty="0"/>
              <a:t>C28</a:t>
            </a:r>
            <a:r>
              <a:rPr lang="ja-JP" altLang="en-US" sz="1800" dirty="0"/>
              <a:t>に比べ，アミルベンゼンの保持は半分であるが，フェノールの保持はほぼ同じである</a:t>
            </a:r>
            <a:r>
              <a:rPr lang="ja-JP" altLang="en-US" dirty="0"/>
              <a:t>。</a:t>
            </a:r>
          </a:p>
        </p:txBody>
      </p:sp>
      <p:pic>
        <p:nvPicPr>
          <p:cNvPr id="618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89" y="3557587"/>
            <a:ext cx="142716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4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1953"/>
          <a:stretch/>
        </p:blipFill>
        <p:spPr bwMode="auto">
          <a:xfrm>
            <a:off x="699894" y="2744519"/>
            <a:ext cx="2806659"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5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27109" b="2189"/>
          <a:stretch/>
        </p:blipFill>
        <p:spPr bwMode="auto">
          <a:xfrm>
            <a:off x="704852" y="2032794"/>
            <a:ext cx="2723912" cy="67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 6"/>
          <p:cNvSpPr>
            <a:spLocks noGrp="1"/>
          </p:cNvSpPr>
          <p:nvPr>
            <p:ph type="sldNum" sz="quarter" idx="12"/>
          </p:nvPr>
        </p:nvSpPr>
        <p:spPr/>
        <p:txBody>
          <a:bodyPr/>
          <a:lstStyle/>
          <a:p>
            <a:fld id="{2D80FD13-59AD-4AB5-AD76-401FFA88707B}" type="slidenum">
              <a:rPr lang="en-US" altLang="ja-JP"/>
              <a:pPr/>
              <a:t>5</a:t>
            </a:fld>
            <a:endParaRPr lang="en-US" altLang="ja-JP"/>
          </a:p>
        </p:txBody>
      </p:sp>
      <p:sp>
        <p:nvSpPr>
          <p:cNvPr id="463874" name="Rectangle 2"/>
          <p:cNvSpPr>
            <a:spLocks noGrp="1" noChangeArrowheads="1"/>
          </p:cNvSpPr>
          <p:nvPr>
            <p:ph type="title"/>
          </p:nvPr>
        </p:nvSpPr>
        <p:spPr>
          <a:xfrm>
            <a:off x="998539" y="258764"/>
            <a:ext cx="7793037" cy="625475"/>
          </a:xfrm>
        </p:spPr>
        <p:txBody>
          <a:bodyPr/>
          <a:lstStyle/>
          <a:p>
            <a:r>
              <a:rPr lang="ja-JP" altLang="en-US" sz="3200" dirty="0"/>
              <a:t>従来のアルキル基の寝込みによる説明</a:t>
            </a:r>
          </a:p>
        </p:txBody>
      </p:sp>
      <p:pic>
        <p:nvPicPr>
          <p:cNvPr id="463875" name="Picture 3" descr="論文資料2-2"/>
          <p:cNvPicPr>
            <a:picLocks noGrp="1" noChangeAspect="1" noChangeArrowheads="1"/>
          </p:cNvPicPr>
          <p:nvPr>
            <p:ph sz="half" idx="2"/>
          </p:nvPr>
        </p:nvPicPr>
        <p:blipFill>
          <a:blip r:embed="rId2" cstate="print"/>
          <a:srcRect/>
          <a:stretch>
            <a:fillRect/>
          </a:stretch>
        </p:blipFill>
        <p:spPr>
          <a:xfrm>
            <a:off x="3735081" y="1460310"/>
            <a:ext cx="2273300" cy="4735774"/>
          </a:xfrm>
          <a:noFill/>
          <a:ln/>
        </p:spPr>
      </p:pic>
      <p:sp>
        <p:nvSpPr>
          <p:cNvPr id="463876" name="Text Box 4"/>
          <p:cNvSpPr txBox="1">
            <a:spLocks noChangeArrowheads="1"/>
          </p:cNvSpPr>
          <p:nvPr/>
        </p:nvSpPr>
        <p:spPr bwMode="auto">
          <a:xfrm>
            <a:off x="334371" y="1022351"/>
            <a:ext cx="5684293" cy="338554"/>
          </a:xfrm>
          <a:prstGeom prst="rect">
            <a:avLst/>
          </a:prstGeom>
          <a:noFill/>
          <a:ln w="9525">
            <a:noFill/>
            <a:miter lim="800000"/>
            <a:headEnd/>
            <a:tailEnd/>
          </a:ln>
          <a:effectLst/>
        </p:spPr>
        <p:txBody>
          <a:bodyPr wrap="square">
            <a:spAutoFit/>
          </a:bodyPr>
          <a:lstStyle/>
          <a:p>
            <a:pPr>
              <a:spcBef>
                <a:spcPct val="50000"/>
              </a:spcBef>
            </a:pPr>
            <a:r>
              <a:rPr lang="en-US" altLang="ja-JP" sz="1600" dirty="0">
                <a:solidFill>
                  <a:srgbClr val="FF5050"/>
                </a:solidFill>
              </a:rPr>
              <a:t>1999</a:t>
            </a:r>
            <a:r>
              <a:rPr lang="ja-JP" altLang="en-US" sz="1600" dirty="0">
                <a:solidFill>
                  <a:srgbClr val="FF5050"/>
                </a:solidFill>
              </a:rPr>
              <a:t>年アルキル基の寝込みによる保持減少の記述の</a:t>
            </a:r>
            <a:r>
              <a:rPr lang="ja-JP" altLang="en-US" sz="1600" dirty="0" smtClean="0">
                <a:solidFill>
                  <a:srgbClr val="FF5050"/>
                </a:solidFill>
              </a:rPr>
              <a:t>ある報文</a:t>
            </a:r>
            <a:endParaRPr lang="ja-JP" altLang="en-US" sz="1600" dirty="0">
              <a:solidFill>
                <a:srgbClr val="FF5050"/>
              </a:solidFill>
            </a:endParaRPr>
          </a:p>
        </p:txBody>
      </p:sp>
      <p:pic>
        <p:nvPicPr>
          <p:cNvPr id="463877" name="Picture 5" descr="論文資料2-4"/>
          <p:cNvPicPr>
            <a:picLocks noGrp="1" noChangeAspect="1" noChangeArrowheads="1"/>
          </p:cNvPicPr>
          <p:nvPr>
            <p:ph sz="half" idx="1"/>
          </p:nvPr>
        </p:nvPicPr>
        <p:blipFill>
          <a:blip r:embed="rId3" cstate="print"/>
          <a:srcRect/>
          <a:stretch>
            <a:fillRect/>
          </a:stretch>
        </p:blipFill>
        <p:spPr>
          <a:xfrm>
            <a:off x="177423" y="1433015"/>
            <a:ext cx="3398292" cy="4531057"/>
          </a:xfrm>
          <a:noFill/>
          <a:ln/>
        </p:spPr>
      </p:pic>
      <p:pic>
        <p:nvPicPr>
          <p:cNvPr id="10" name="Picture 4" descr="論文資料2-3"/>
          <p:cNvPicPr>
            <a:picLocks noChangeAspect="1" noChangeArrowheads="1"/>
          </p:cNvPicPr>
          <p:nvPr/>
        </p:nvPicPr>
        <p:blipFill>
          <a:blip r:embed="rId4" cstate="print"/>
          <a:srcRect/>
          <a:stretch>
            <a:fillRect/>
          </a:stretch>
        </p:blipFill>
        <p:spPr>
          <a:xfrm>
            <a:off x="6236304" y="1419368"/>
            <a:ext cx="2907696" cy="4858603"/>
          </a:xfrm>
          <a:prstGeom prst="rect">
            <a:avLst/>
          </a:prstGeom>
          <a:noFill/>
          <a:ln/>
        </p:spPr>
      </p:pic>
      <p:sp>
        <p:nvSpPr>
          <p:cNvPr id="11" name="Line 6"/>
          <p:cNvSpPr>
            <a:spLocks noChangeShapeType="1"/>
          </p:cNvSpPr>
          <p:nvPr/>
        </p:nvSpPr>
        <p:spPr bwMode="auto">
          <a:xfrm>
            <a:off x="5753285" y="2162813"/>
            <a:ext cx="824937" cy="880638"/>
          </a:xfrm>
          <a:prstGeom prst="line">
            <a:avLst/>
          </a:prstGeom>
          <a:noFill/>
          <a:ln w="25400">
            <a:solidFill>
              <a:schemeClr val="hlink"/>
            </a:solidFill>
            <a:miter lim="800000"/>
            <a:headEnd/>
            <a:tailEnd type="triangle" w="med" len="med"/>
          </a:ln>
          <a:effectLst/>
        </p:spPr>
        <p:txBody>
          <a:bodyPr wrap="none"/>
          <a:lstStyle/>
          <a:p>
            <a:endParaRPr lang="ja-JP" altLang="en-US"/>
          </a:p>
        </p:txBody>
      </p:sp>
      <p:sp>
        <p:nvSpPr>
          <p:cNvPr id="12" name="Line 7"/>
          <p:cNvSpPr>
            <a:spLocks noChangeShapeType="1"/>
          </p:cNvSpPr>
          <p:nvPr/>
        </p:nvSpPr>
        <p:spPr bwMode="auto">
          <a:xfrm flipV="1">
            <a:off x="5733743" y="2674961"/>
            <a:ext cx="858127" cy="2131739"/>
          </a:xfrm>
          <a:prstGeom prst="line">
            <a:avLst/>
          </a:prstGeom>
          <a:noFill/>
          <a:ln w="25400">
            <a:solidFill>
              <a:schemeClr val="folHlink"/>
            </a:solidFill>
            <a:miter lim="800000"/>
            <a:headEnd/>
            <a:tailEnd type="triangle" w="med" len="med"/>
          </a:ln>
          <a:effectLst/>
        </p:spPr>
        <p:txBody>
          <a:bodyPr wrap="none"/>
          <a:lstStyle/>
          <a:p>
            <a:endParaRPr lang="ja-JP" altLang="en-US"/>
          </a:p>
        </p:txBody>
      </p:sp>
    </p:spTree>
  </p:cSld>
  <p:clrMapOvr>
    <a:masterClrMapping/>
  </p:clrMapOvr>
  <p:transition>
    <p:pull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スライド番号プレースホルダ 7"/>
          <p:cNvSpPr>
            <a:spLocks noGrp="1"/>
          </p:cNvSpPr>
          <p:nvPr>
            <p:ph type="sldNum" sz="quarter" idx="12"/>
          </p:nvPr>
        </p:nvSpPr>
        <p:spPr>
          <a:noFill/>
        </p:spPr>
        <p:txBody>
          <a:bodyPr/>
          <a:lstStyle/>
          <a:p>
            <a:fld id="{7BF5E697-4B6C-45D8-A6E8-226A7CAC68AB}" type="slidenum">
              <a:rPr lang="en-US" altLang="ja-JP" smtClean="0"/>
              <a:pPr/>
              <a:t>50</a:t>
            </a:fld>
            <a:endParaRPr lang="en-US" altLang="ja-JP" smtClean="0"/>
          </a:p>
        </p:txBody>
      </p:sp>
      <p:sp>
        <p:nvSpPr>
          <p:cNvPr id="14345" name="AutoShape 140"/>
          <p:cNvSpPr>
            <a:spLocks noChangeArrowheads="1"/>
          </p:cNvSpPr>
          <p:nvPr/>
        </p:nvSpPr>
        <p:spPr bwMode="auto">
          <a:xfrm>
            <a:off x="6102350" y="5314950"/>
            <a:ext cx="2532063" cy="409575"/>
          </a:xfrm>
          <a:prstGeom prst="roundRect">
            <a:avLst>
              <a:gd name="adj" fmla="val 16667"/>
            </a:avLst>
          </a:prstGeom>
          <a:solidFill>
            <a:srgbClr val="CCFFCC"/>
          </a:solidFill>
          <a:ln w="9525">
            <a:noFill/>
            <a:round/>
            <a:headEnd/>
            <a:tailEnd/>
          </a:ln>
        </p:spPr>
        <p:txBody>
          <a:bodyPr wrap="none" anchor="ctr"/>
          <a:lstStyle/>
          <a:p>
            <a:endParaRPr lang="ja-JP" altLang="en-US"/>
          </a:p>
        </p:txBody>
      </p:sp>
      <p:sp>
        <p:nvSpPr>
          <p:cNvPr id="14346" name="AutoShape 131"/>
          <p:cNvSpPr>
            <a:spLocks noChangeArrowheads="1"/>
          </p:cNvSpPr>
          <p:nvPr/>
        </p:nvSpPr>
        <p:spPr bwMode="auto">
          <a:xfrm>
            <a:off x="6240463" y="3187700"/>
            <a:ext cx="2109787" cy="696913"/>
          </a:xfrm>
          <a:prstGeom prst="roundRect">
            <a:avLst>
              <a:gd name="adj" fmla="val 16667"/>
            </a:avLst>
          </a:prstGeom>
          <a:solidFill>
            <a:srgbClr val="FFCC99"/>
          </a:solidFill>
          <a:ln w="9525">
            <a:noFill/>
            <a:round/>
            <a:headEnd/>
            <a:tailEnd/>
          </a:ln>
        </p:spPr>
        <p:txBody>
          <a:bodyPr wrap="none" anchor="ctr"/>
          <a:lstStyle/>
          <a:p>
            <a:endParaRPr lang="ja-JP" altLang="en-US"/>
          </a:p>
        </p:txBody>
      </p:sp>
      <p:sp>
        <p:nvSpPr>
          <p:cNvPr id="14347" name="AutoShape 110"/>
          <p:cNvSpPr>
            <a:spLocks noChangeArrowheads="1"/>
          </p:cNvSpPr>
          <p:nvPr/>
        </p:nvSpPr>
        <p:spPr bwMode="auto">
          <a:xfrm>
            <a:off x="611188" y="4756150"/>
            <a:ext cx="2532062" cy="409575"/>
          </a:xfrm>
          <a:prstGeom prst="roundRect">
            <a:avLst>
              <a:gd name="adj" fmla="val 16667"/>
            </a:avLst>
          </a:prstGeom>
          <a:solidFill>
            <a:srgbClr val="CCFFCC"/>
          </a:solidFill>
          <a:ln w="9525">
            <a:noFill/>
            <a:round/>
            <a:headEnd/>
            <a:tailEnd/>
          </a:ln>
        </p:spPr>
        <p:txBody>
          <a:bodyPr wrap="none" anchor="ctr"/>
          <a:lstStyle/>
          <a:p>
            <a:endParaRPr lang="ja-JP" altLang="en-US"/>
          </a:p>
        </p:txBody>
      </p:sp>
      <p:sp>
        <p:nvSpPr>
          <p:cNvPr id="14348" name="AutoShape 109"/>
          <p:cNvSpPr>
            <a:spLocks noChangeArrowheads="1"/>
          </p:cNvSpPr>
          <p:nvPr/>
        </p:nvSpPr>
        <p:spPr bwMode="auto">
          <a:xfrm>
            <a:off x="439738" y="2498725"/>
            <a:ext cx="2565400" cy="1317625"/>
          </a:xfrm>
          <a:prstGeom prst="roundRect">
            <a:avLst>
              <a:gd name="adj" fmla="val 16667"/>
            </a:avLst>
          </a:prstGeom>
          <a:solidFill>
            <a:srgbClr val="FFCC99"/>
          </a:solidFill>
          <a:ln w="9525">
            <a:noFill/>
            <a:round/>
            <a:headEnd/>
            <a:tailEnd/>
          </a:ln>
        </p:spPr>
        <p:txBody>
          <a:bodyPr wrap="none" anchor="ctr"/>
          <a:lstStyle/>
          <a:p>
            <a:endParaRPr lang="ja-JP" altLang="en-US"/>
          </a:p>
        </p:txBody>
      </p:sp>
      <p:sp>
        <p:nvSpPr>
          <p:cNvPr id="14349" name="Rectangle 2"/>
          <p:cNvSpPr>
            <a:spLocks noGrp="1" noChangeArrowheads="1"/>
          </p:cNvSpPr>
          <p:nvPr>
            <p:ph type="title"/>
          </p:nvPr>
        </p:nvSpPr>
        <p:spPr>
          <a:xfrm>
            <a:off x="394366" y="229676"/>
            <a:ext cx="8229600" cy="1143000"/>
          </a:xfrm>
        </p:spPr>
        <p:txBody>
          <a:bodyPr/>
          <a:lstStyle/>
          <a:p>
            <a:pPr eaLnBrk="1" hangingPunct="1"/>
            <a:r>
              <a:rPr lang="ja-JP" altLang="en-US" dirty="0" smtClean="0"/>
              <a:t>試料と</a:t>
            </a:r>
            <a:r>
              <a:rPr lang="en-US" altLang="ja-JP" dirty="0" smtClean="0"/>
              <a:t>C18</a:t>
            </a:r>
            <a:r>
              <a:rPr lang="ja-JP" altLang="en-US" dirty="0" smtClean="0"/>
              <a:t>固定相の相互作用場</a:t>
            </a:r>
          </a:p>
        </p:txBody>
      </p:sp>
      <p:grpSp>
        <p:nvGrpSpPr>
          <p:cNvPr id="2" name="Group 3"/>
          <p:cNvGrpSpPr>
            <a:grpSpLocks/>
          </p:cNvGrpSpPr>
          <p:nvPr/>
        </p:nvGrpSpPr>
        <p:grpSpPr bwMode="auto">
          <a:xfrm>
            <a:off x="482600" y="2682875"/>
            <a:ext cx="2611438" cy="1641475"/>
            <a:chOff x="2199" y="1112"/>
            <a:chExt cx="1376" cy="769"/>
          </a:xfrm>
        </p:grpSpPr>
        <p:graphicFrame>
          <p:nvGraphicFramePr>
            <p:cNvPr id="14343" name="Object 4"/>
            <p:cNvGraphicFramePr>
              <a:graphicFrameLocks noChangeAspect="1"/>
            </p:cNvGraphicFramePr>
            <p:nvPr/>
          </p:nvGraphicFramePr>
          <p:xfrm>
            <a:off x="2296" y="1179"/>
            <a:ext cx="1168" cy="540"/>
          </p:xfrm>
          <a:graphic>
            <a:graphicData uri="http://schemas.openxmlformats.org/presentationml/2006/ole">
              <mc:AlternateContent xmlns:mc="http://schemas.openxmlformats.org/markup-compatibility/2006">
                <mc:Choice xmlns:v="urn:schemas-microsoft-com:vml" Requires="v">
                  <p:oleObj spid="_x0000_s541836" name="ISIS/Draw Sketch" r:id="rId4" imgW="5114880" imgH="2199960" progId="ISISServer">
                    <p:embed/>
                  </p:oleObj>
                </mc:Choice>
                <mc:Fallback>
                  <p:oleObj name="ISIS/Draw Sketch" r:id="rId4" imgW="5114880" imgH="2199960" progId="ISISServer">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6" y="1179"/>
                          <a:ext cx="1168" cy="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87" name="Rectangle 5"/>
            <p:cNvSpPr>
              <a:spLocks noChangeArrowheads="1"/>
            </p:cNvSpPr>
            <p:nvPr/>
          </p:nvSpPr>
          <p:spPr bwMode="auto">
            <a:xfrm>
              <a:off x="2199" y="1694"/>
              <a:ext cx="1376" cy="187"/>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4388" name="Oval 6"/>
            <p:cNvSpPr>
              <a:spLocks noChangeArrowheads="1"/>
            </p:cNvSpPr>
            <p:nvPr/>
          </p:nvSpPr>
          <p:spPr bwMode="auto">
            <a:xfrm>
              <a:off x="2925" y="1112"/>
              <a:ext cx="55" cy="8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89" name="Oval 7"/>
            <p:cNvSpPr>
              <a:spLocks noChangeArrowheads="1"/>
            </p:cNvSpPr>
            <p:nvPr/>
          </p:nvSpPr>
          <p:spPr bwMode="auto">
            <a:xfrm>
              <a:off x="3311" y="1120"/>
              <a:ext cx="54" cy="8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90" name="Oval 8"/>
            <p:cNvSpPr>
              <a:spLocks noChangeArrowheads="1"/>
            </p:cNvSpPr>
            <p:nvPr/>
          </p:nvSpPr>
          <p:spPr bwMode="auto">
            <a:xfrm>
              <a:off x="2623" y="1146"/>
              <a:ext cx="55" cy="8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91" name="Oval 9"/>
            <p:cNvSpPr>
              <a:spLocks noChangeArrowheads="1"/>
            </p:cNvSpPr>
            <p:nvPr/>
          </p:nvSpPr>
          <p:spPr bwMode="auto">
            <a:xfrm>
              <a:off x="2350" y="1115"/>
              <a:ext cx="55" cy="89"/>
            </a:xfrm>
            <a:prstGeom prst="ellipse">
              <a:avLst/>
            </a:prstGeom>
            <a:solidFill>
              <a:schemeClr val="accent1"/>
            </a:solidFill>
            <a:ln w="9525">
              <a:solidFill>
                <a:schemeClr val="tx1"/>
              </a:solidFill>
              <a:round/>
              <a:headEnd/>
              <a:tailEnd/>
            </a:ln>
          </p:spPr>
          <p:txBody>
            <a:bodyPr wrap="none" anchor="ctr"/>
            <a:lstStyle/>
            <a:p>
              <a:endParaRPr lang="ja-JP" altLang="en-US"/>
            </a:p>
          </p:txBody>
        </p:sp>
      </p:grpSp>
      <p:sp>
        <p:nvSpPr>
          <p:cNvPr id="14351" name="Text Box 18"/>
          <p:cNvSpPr txBox="1">
            <a:spLocks noChangeArrowheads="1"/>
          </p:cNvSpPr>
          <p:nvPr/>
        </p:nvSpPr>
        <p:spPr bwMode="auto">
          <a:xfrm>
            <a:off x="207963" y="2066925"/>
            <a:ext cx="1035050" cy="396875"/>
          </a:xfrm>
          <a:prstGeom prst="rect">
            <a:avLst/>
          </a:prstGeom>
          <a:noFill/>
          <a:ln w="9525">
            <a:noFill/>
            <a:miter lim="800000"/>
            <a:headEnd/>
            <a:tailEnd/>
          </a:ln>
        </p:spPr>
        <p:txBody>
          <a:bodyPr>
            <a:spAutoFit/>
          </a:bodyPr>
          <a:lstStyle/>
          <a:p>
            <a:pPr>
              <a:spcBef>
                <a:spcPct val="50000"/>
              </a:spcBef>
            </a:pPr>
            <a:r>
              <a:rPr lang="en-US" altLang="ja-JP" sz="2000" b="1"/>
              <a:t>C18</a:t>
            </a:r>
          </a:p>
        </p:txBody>
      </p:sp>
      <p:grpSp>
        <p:nvGrpSpPr>
          <p:cNvPr id="3" name="Group 147"/>
          <p:cNvGrpSpPr>
            <a:grpSpLocks/>
          </p:cNvGrpSpPr>
          <p:nvPr/>
        </p:nvGrpSpPr>
        <p:grpSpPr bwMode="auto">
          <a:xfrm>
            <a:off x="6249988" y="1538288"/>
            <a:ext cx="1346200" cy="350837"/>
            <a:chOff x="3937" y="969"/>
            <a:chExt cx="625" cy="209"/>
          </a:xfrm>
        </p:grpSpPr>
        <p:sp>
          <p:nvSpPr>
            <p:cNvPr id="14385" name="Rectangle 64"/>
            <p:cNvSpPr>
              <a:spLocks noChangeArrowheads="1"/>
            </p:cNvSpPr>
            <p:nvPr/>
          </p:nvSpPr>
          <p:spPr bwMode="auto">
            <a:xfrm>
              <a:off x="4007" y="969"/>
              <a:ext cx="555" cy="209"/>
            </a:xfrm>
            <a:prstGeom prst="rect">
              <a:avLst/>
            </a:prstGeom>
            <a:noFill/>
            <a:ln w="9525">
              <a:noFill/>
              <a:miter lim="800000"/>
              <a:headEnd/>
              <a:tailEnd/>
            </a:ln>
          </p:spPr>
          <p:txBody>
            <a:bodyPr wrap="none">
              <a:spAutoFit/>
            </a:bodyPr>
            <a:lstStyle/>
            <a:p>
              <a:r>
                <a:rPr lang="ja-JP" altLang="en-US" sz="1700" b="1"/>
                <a:t>：メタノール</a:t>
              </a:r>
            </a:p>
          </p:txBody>
        </p:sp>
        <p:sp>
          <p:nvSpPr>
            <p:cNvPr id="14386" name="Oval 66"/>
            <p:cNvSpPr>
              <a:spLocks noChangeArrowheads="1"/>
            </p:cNvSpPr>
            <p:nvPr/>
          </p:nvSpPr>
          <p:spPr bwMode="auto">
            <a:xfrm>
              <a:off x="3937" y="1039"/>
              <a:ext cx="85" cy="110"/>
            </a:xfrm>
            <a:prstGeom prst="ellipse">
              <a:avLst/>
            </a:prstGeom>
            <a:solidFill>
              <a:schemeClr val="accent1"/>
            </a:solidFill>
            <a:ln w="9525">
              <a:solidFill>
                <a:schemeClr val="tx1"/>
              </a:solidFill>
              <a:round/>
              <a:headEnd/>
              <a:tailEnd/>
            </a:ln>
          </p:spPr>
          <p:txBody>
            <a:bodyPr wrap="none" anchor="ctr"/>
            <a:lstStyle/>
            <a:p>
              <a:endParaRPr lang="ja-JP" altLang="en-US"/>
            </a:p>
          </p:txBody>
        </p:sp>
      </p:grpSp>
      <p:sp>
        <p:nvSpPr>
          <p:cNvPr id="79940" name="Rectangle 68"/>
          <p:cNvSpPr>
            <a:spLocks noChangeArrowheads="1"/>
          </p:cNvSpPr>
          <p:nvPr/>
        </p:nvSpPr>
        <p:spPr bwMode="auto">
          <a:xfrm>
            <a:off x="311150" y="1490663"/>
            <a:ext cx="2863284" cy="461665"/>
          </a:xfrm>
          <a:prstGeom prst="rect">
            <a:avLst/>
          </a:prstGeom>
          <a:noFill/>
          <a:ln w="9525">
            <a:noFill/>
            <a:miter lim="800000"/>
            <a:headEnd/>
            <a:tailEnd/>
          </a:ln>
          <a:effectLst/>
        </p:spPr>
        <p:txBody>
          <a:bodyPr wrap="none">
            <a:spAutoFit/>
          </a:bodyPr>
          <a:lstStyle/>
          <a:p>
            <a:pPr>
              <a:defRPr/>
            </a:pPr>
            <a:r>
              <a:rPr lang="ja-JP" altLang="en-US" b="1" dirty="0">
                <a:solidFill>
                  <a:schemeClr val="tx2"/>
                </a:solidFill>
                <a:effectLst>
                  <a:outerShdw blurRad="38100" dist="38100" dir="2700000" algn="tl">
                    <a:srgbClr val="C0C0C0"/>
                  </a:outerShdw>
                </a:effectLst>
              </a:rPr>
              <a:t>メタノール・水移動相</a:t>
            </a:r>
          </a:p>
        </p:txBody>
      </p:sp>
      <p:grpSp>
        <p:nvGrpSpPr>
          <p:cNvPr id="4" name="Group 97"/>
          <p:cNvGrpSpPr>
            <a:grpSpLocks/>
          </p:cNvGrpSpPr>
          <p:nvPr/>
        </p:nvGrpSpPr>
        <p:grpSpPr bwMode="auto">
          <a:xfrm>
            <a:off x="536575" y="4791075"/>
            <a:ext cx="2593975" cy="1706563"/>
            <a:chOff x="2199" y="1112"/>
            <a:chExt cx="1376" cy="769"/>
          </a:xfrm>
        </p:grpSpPr>
        <p:graphicFrame>
          <p:nvGraphicFramePr>
            <p:cNvPr id="14342" name="Object 98"/>
            <p:cNvGraphicFramePr>
              <a:graphicFrameLocks noChangeAspect="1"/>
            </p:cNvGraphicFramePr>
            <p:nvPr/>
          </p:nvGraphicFramePr>
          <p:xfrm>
            <a:off x="2296" y="1179"/>
            <a:ext cx="1168" cy="540"/>
          </p:xfrm>
          <a:graphic>
            <a:graphicData uri="http://schemas.openxmlformats.org/presentationml/2006/ole">
              <mc:AlternateContent xmlns:mc="http://schemas.openxmlformats.org/markup-compatibility/2006">
                <mc:Choice xmlns:v="urn:schemas-microsoft-com:vml" Requires="v">
                  <p:oleObj spid="_x0000_s541837" name="ISIS/Draw Sketch" r:id="rId6" imgW="5114880" imgH="2199960" progId="ISISServer">
                    <p:embed/>
                  </p:oleObj>
                </mc:Choice>
                <mc:Fallback>
                  <p:oleObj name="ISIS/Draw Sketch" r:id="rId6" imgW="5114880" imgH="2199960" progId="ISISServer">
                    <p:embed/>
                    <p:pic>
                      <p:nvPicPr>
                        <p:cNvPr id="0" name="Object 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6" y="1179"/>
                          <a:ext cx="1168" cy="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80" name="Rectangle 99"/>
            <p:cNvSpPr>
              <a:spLocks noChangeArrowheads="1"/>
            </p:cNvSpPr>
            <p:nvPr/>
          </p:nvSpPr>
          <p:spPr bwMode="auto">
            <a:xfrm>
              <a:off x="2199" y="1694"/>
              <a:ext cx="1376" cy="187"/>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4381" name="Oval 100"/>
            <p:cNvSpPr>
              <a:spLocks noChangeArrowheads="1"/>
            </p:cNvSpPr>
            <p:nvPr/>
          </p:nvSpPr>
          <p:spPr bwMode="auto">
            <a:xfrm>
              <a:off x="2925" y="1112"/>
              <a:ext cx="55" cy="8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82" name="Oval 101"/>
            <p:cNvSpPr>
              <a:spLocks noChangeArrowheads="1"/>
            </p:cNvSpPr>
            <p:nvPr/>
          </p:nvSpPr>
          <p:spPr bwMode="auto">
            <a:xfrm>
              <a:off x="3311" y="1120"/>
              <a:ext cx="54" cy="8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83" name="Oval 102"/>
            <p:cNvSpPr>
              <a:spLocks noChangeArrowheads="1"/>
            </p:cNvSpPr>
            <p:nvPr/>
          </p:nvSpPr>
          <p:spPr bwMode="auto">
            <a:xfrm>
              <a:off x="2623" y="1146"/>
              <a:ext cx="55" cy="8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84" name="Oval 103"/>
            <p:cNvSpPr>
              <a:spLocks noChangeArrowheads="1"/>
            </p:cNvSpPr>
            <p:nvPr/>
          </p:nvSpPr>
          <p:spPr bwMode="auto">
            <a:xfrm>
              <a:off x="2350" y="1115"/>
              <a:ext cx="55" cy="89"/>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aphicFrame>
        <p:nvGraphicFramePr>
          <p:cNvPr id="14338" name="Object 104"/>
          <p:cNvGraphicFramePr>
            <a:graphicFrameLocks noGrp="1" noChangeAspect="1"/>
          </p:cNvGraphicFramePr>
          <p:nvPr>
            <p:ph sz="quarter" idx="2"/>
          </p:nvPr>
        </p:nvGraphicFramePr>
        <p:xfrm>
          <a:off x="4021138" y="1882775"/>
          <a:ext cx="1381125" cy="838200"/>
        </p:xfrm>
        <a:graphic>
          <a:graphicData uri="http://schemas.openxmlformats.org/presentationml/2006/ole">
            <mc:AlternateContent xmlns:mc="http://schemas.openxmlformats.org/markup-compatibility/2006">
              <mc:Choice xmlns:v="urn:schemas-microsoft-com:vml" Requires="v">
                <p:oleObj spid="_x0000_s541838" name="ISIS/Draw Sketch" r:id="rId7" imgW="1600200" imgH="971280" progId="ISISServer">
                  <p:embed/>
                </p:oleObj>
              </mc:Choice>
              <mc:Fallback>
                <p:oleObj name="ISIS/Draw Sketch" r:id="rId7" imgW="1600200" imgH="971280" progId="ISISServer">
                  <p:embed/>
                  <p:pic>
                    <p:nvPicPr>
                      <p:cNvPr id="0" name="Object 1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1138" y="1882775"/>
                        <a:ext cx="13811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9" name="Object 107"/>
          <p:cNvGraphicFramePr>
            <a:graphicFrameLocks noGrp="1" noChangeAspect="1"/>
          </p:cNvGraphicFramePr>
          <p:nvPr>
            <p:ph sz="quarter" idx="3"/>
          </p:nvPr>
        </p:nvGraphicFramePr>
        <p:xfrm>
          <a:off x="4233863" y="4305300"/>
          <a:ext cx="920750" cy="712788"/>
        </p:xfrm>
        <a:graphic>
          <a:graphicData uri="http://schemas.openxmlformats.org/presentationml/2006/ole">
            <mc:AlternateContent xmlns:mc="http://schemas.openxmlformats.org/markup-compatibility/2006">
              <mc:Choice xmlns:v="urn:schemas-microsoft-com:vml" Requires="v">
                <p:oleObj spid="_x0000_s541839" name="ISIS/Draw Sketch" r:id="rId9" imgW="885600" imgH="685800" progId="ISISServer">
                  <p:embed/>
                </p:oleObj>
              </mc:Choice>
              <mc:Fallback>
                <p:oleObj name="ISIS/Draw Sketch" r:id="rId9" imgW="885600" imgH="685800" progId="ISISServer">
                  <p:embed/>
                  <p:pic>
                    <p:nvPicPr>
                      <p:cNvPr id="0" name="Object 107"/>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3863" y="4305300"/>
                        <a:ext cx="920750"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55" name="Line 111"/>
          <p:cNvSpPr>
            <a:spLocks noChangeShapeType="1"/>
          </p:cNvSpPr>
          <p:nvPr/>
        </p:nvSpPr>
        <p:spPr bwMode="auto">
          <a:xfrm flipH="1">
            <a:off x="2333625" y="2578100"/>
            <a:ext cx="1747838" cy="1095375"/>
          </a:xfrm>
          <a:prstGeom prst="line">
            <a:avLst/>
          </a:prstGeom>
          <a:noFill/>
          <a:ln w="25400">
            <a:solidFill>
              <a:srgbClr val="FF0000"/>
            </a:solidFill>
            <a:round/>
            <a:headEnd type="arrow" w="med" len="med"/>
            <a:tailEnd type="arrow" w="med" len="med"/>
          </a:ln>
        </p:spPr>
        <p:txBody>
          <a:bodyPr/>
          <a:lstStyle/>
          <a:p>
            <a:endParaRPr lang="ja-JP" altLang="en-US"/>
          </a:p>
        </p:txBody>
      </p:sp>
      <p:sp>
        <p:nvSpPr>
          <p:cNvPr id="14356" name="Line 112"/>
          <p:cNvSpPr>
            <a:spLocks noChangeShapeType="1"/>
          </p:cNvSpPr>
          <p:nvPr/>
        </p:nvSpPr>
        <p:spPr bwMode="auto">
          <a:xfrm flipV="1">
            <a:off x="1181100" y="2503488"/>
            <a:ext cx="2662238" cy="311150"/>
          </a:xfrm>
          <a:prstGeom prst="line">
            <a:avLst/>
          </a:prstGeom>
          <a:noFill/>
          <a:ln w="25400">
            <a:solidFill>
              <a:srgbClr val="FF0000"/>
            </a:solidFill>
            <a:round/>
            <a:headEnd type="arrow" w="med" len="med"/>
            <a:tailEnd type="arrow" w="med" len="med"/>
          </a:ln>
        </p:spPr>
        <p:txBody>
          <a:bodyPr/>
          <a:lstStyle/>
          <a:p>
            <a:endParaRPr lang="ja-JP" altLang="en-US"/>
          </a:p>
        </p:txBody>
      </p:sp>
      <p:sp>
        <p:nvSpPr>
          <p:cNvPr id="14357" name="Line 113"/>
          <p:cNvSpPr>
            <a:spLocks noChangeShapeType="1"/>
          </p:cNvSpPr>
          <p:nvPr/>
        </p:nvSpPr>
        <p:spPr bwMode="auto">
          <a:xfrm flipV="1">
            <a:off x="1477963" y="2620963"/>
            <a:ext cx="2398712" cy="781050"/>
          </a:xfrm>
          <a:prstGeom prst="line">
            <a:avLst/>
          </a:prstGeom>
          <a:noFill/>
          <a:ln w="25400">
            <a:solidFill>
              <a:srgbClr val="FF0000"/>
            </a:solidFill>
            <a:round/>
            <a:headEnd type="arrow" w="med" len="med"/>
            <a:tailEnd type="arrow" w="med" len="med"/>
          </a:ln>
        </p:spPr>
        <p:txBody>
          <a:bodyPr/>
          <a:lstStyle/>
          <a:p>
            <a:endParaRPr lang="ja-JP" altLang="en-US"/>
          </a:p>
        </p:txBody>
      </p:sp>
      <p:sp>
        <p:nvSpPr>
          <p:cNvPr id="14358" name="Line 114"/>
          <p:cNvSpPr>
            <a:spLocks noChangeShapeType="1"/>
          </p:cNvSpPr>
          <p:nvPr/>
        </p:nvSpPr>
        <p:spPr bwMode="auto">
          <a:xfrm flipH="1">
            <a:off x="2352675" y="4738688"/>
            <a:ext cx="1765300" cy="376237"/>
          </a:xfrm>
          <a:prstGeom prst="line">
            <a:avLst/>
          </a:prstGeom>
          <a:noFill/>
          <a:ln w="25400">
            <a:solidFill>
              <a:srgbClr val="FF0000"/>
            </a:solidFill>
            <a:round/>
            <a:headEnd type="arrow" w="med" len="med"/>
            <a:tailEnd type="arrow" w="med" len="med"/>
          </a:ln>
        </p:spPr>
        <p:txBody>
          <a:bodyPr/>
          <a:lstStyle/>
          <a:p>
            <a:endParaRPr lang="ja-JP" altLang="en-US"/>
          </a:p>
        </p:txBody>
      </p:sp>
      <p:sp>
        <p:nvSpPr>
          <p:cNvPr id="14359" name="Line 115"/>
          <p:cNvSpPr>
            <a:spLocks noChangeShapeType="1"/>
          </p:cNvSpPr>
          <p:nvPr/>
        </p:nvSpPr>
        <p:spPr bwMode="auto">
          <a:xfrm flipV="1">
            <a:off x="1522413" y="4594225"/>
            <a:ext cx="2595562" cy="276225"/>
          </a:xfrm>
          <a:prstGeom prst="line">
            <a:avLst/>
          </a:prstGeom>
          <a:noFill/>
          <a:ln w="25400">
            <a:solidFill>
              <a:srgbClr val="FF0000"/>
            </a:solidFill>
            <a:round/>
            <a:headEnd type="arrow" w="med" len="med"/>
            <a:tailEnd type="arrow" w="med" len="med"/>
          </a:ln>
        </p:spPr>
        <p:txBody>
          <a:bodyPr/>
          <a:lstStyle/>
          <a:p>
            <a:endParaRPr lang="ja-JP" altLang="en-US"/>
          </a:p>
        </p:txBody>
      </p:sp>
      <p:sp>
        <p:nvSpPr>
          <p:cNvPr id="14360" name="Text Box 123"/>
          <p:cNvSpPr txBox="1">
            <a:spLocks noChangeArrowheads="1"/>
          </p:cNvSpPr>
          <p:nvPr/>
        </p:nvSpPr>
        <p:spPr bwMode="auto">
          <a:xfrm>
            <a:off x="6232525" y="2217738"/>
            <a:ext cx="1035050" cy="396875"/>
          </a:xfrm>
          <a:prstGeom prst="rect">
            <a:avLst/>
          </a:prstGeom>
          <a:noFill/>
          <a:ln w="9525">
            <a:noFill/>
            <a:miter lim="800000"/>
            <a:headEnd/>
            <a:tailEnd/>
          </a:ln>
        </p:spPr>
        <p:txBody>
          <a:bodyPr>
            <a:spAutoFit/>
          </a:bodyPr>
          <a:lstStyle/>
          <a:p>
            <a:pPr>
              <a:spcBef>
                <a:spcPct val="50000"/>
              </a:spcBef>
            </a:pPr>
            <a:r>
              <a:rPr lang="en-US" altLang="ja-JP" sz="2000" b="1"/>
              <a:t>C8</a:t>
            </a:r>
          </a:p>
        </p:txBody>
      </p:sp>
      <p:grpSp>
        <p:nvGrpSpPr>
          <p:cNvPr id="5" name="Group 132"/>
          <p:cNvGrpSpPr>
            <a:grpSpLocks/>
          </p:cNvGrpSpPr>
          <p:nvPr/>
        </p:nvGrpSpPr>
        <p:grpSpPr bwMode="auto">
          <a:xfrm>
            <a:off x="6161088" y="3249613"/>
            <a:ext cx="2355850" cy="1063625"/>
            <a:chOff x="3881" y="2047"/>
            <a:chExt cx="1484" cy="670"/>
          </a:xfrm>
        </p:grpSpPr>
        <p:sp>
          <p:nvSpPr>
            <p:cNvPr id="14375" name="Oval 125"/>
            <p:cNvSpPr>
              <a:spLocks noChangeArrowheads="1"/>
            </p:cNvSpPr>
            <p:nvPr/>
          </p:nvSpPr>
          <p:spPr bwMode="auto">
            <a:xfrm>
              <a:off x="4760" y="2057"/>
              <a:ext cx="58" cy="11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76" name="Oval 126"/>
            <p:cNvSpPr>
              <a:spLocks noChangeArrowheads="1"/>
            </p:cNvSpPr>
            <p:nvPr/>
          </p:nvSpPr>
          <p:spPr bwMode="auto">
            <a:xfrm>
              <a:off x="5045" y="2047"/>
              <a:ext cx="59" cy="118"/>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77" name="Oval 127"/>
            <p:cNvSpPr>
              <a:spLocks noChangeArrowheads="1"/>
            </p:cNvSpPr>
            <p:nvPr/>
          </p:nvSpPr>
          <p:spPr bwMode="auto">
            <a:xfrm>
              <a:off x="4406" y="2062"/>
              <a:ext cx="59" cy="118"/>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78" name="Oval 128"/>
            <p:cNvSpPr>
              <a:spLocks noChangeArrowheads="1"/>
            </p:cNvSpPr>
            <p:nvPr/>
          </p:nvSpPr>
          <p:spPr bwMode="auto">
            <a:xfrm>
              <a:off x="4117" y="2059"/>
              <a:ext cx="59" cy="118"/>
            </a:xfrm>
            <a:prstGeom prst="ellipse">
              <a:avLst/>
            </a:prstGeom>
            <a:solidFill>
              <a:schemeClr val="accent1"/>
            </a:solidFill>
            <a:ln w="9525">
              <a:solidFill>
                <a:schemeClr val="tx1"/>
              </a:solidFill>
              <a:round/>
              <a:headEnd/>
              <a:tailEnd/>
            </a:ln>
          </p:spPr>
          <p:txBody>
            <a:bodyPr wrap="none" anchor="ctr"/>
            <a:lstStyle/>
            <a:p>
              <a:endParaRPr lang="ja-JP" altLang="en-US"/>
            </a:p>
          </p:txBody>
        </p:sp>
        <p:graphicFrame>
          <p:nvGraphicFramePr>
            <p:cNvPr id="14341" name="Object 129"/>
            <p:cNvGraphicFramePr>
              <a:graphicFrameLocks noChangeAspect="1"/>
            </p:cNvGraphicFramePr>
            <p:nvPr/>
          </p:nvGraphicFramePr>
          <p:xfrm>
            <a:off x="4056" y="2105"/>
            <a:ext cx="1139" cy="389"/>
          </p:xfrm>
          <a:graphic>
            <a:graphicData uri="http://schemas.openxmlformats.org/presentationml/2006/ole">
              <mc:AlternateContent xmlns:mc="http://schemas.openxmlformats.org/markup-compatibility/2006">
                <mc:Choice xmlns:v="urn:schemas-microsoft-com:vml" Requires="v">
                  <p:oleObj spid="_x0000_s541840" name="ISIS/Draw Sketch" r:id="rId11" imgW="4848120" imgH="1247760" progId="ISISServer">
                    <p:embed/>
                  </p:oleObj>
                </mc:Choice>
                <mc:Fallback>
                  <p:oleObj name="ISIS/Draw Sketch" r:id="rId11" imgW="4848120" imgH="1247760" progId="ISISServer">
                    <p:embed/>
                    <p:pic>
                      <p:nvPicPr>
                        <p:cNvPr id="0" name="Object 1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6" y="2105"/>
                          <a:ext cx="1139" cy="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79" name="Rectangle 130"/>
            <p:cNvSpPr>
              <a:spLocks noChangeArrowheads="1"/>
            </p:cNvSpPr>
            <p:nvPr/>
          </p:nvSpPr>
          <p:spPr bwMode="auto">
            <a:xfrm>
              <a:off x="3881" y="2468"/>
              <a:ext cx="1484" cy="249"/>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grpSp>
      <p:grpSp>
        <p:nvGrpSpPr>
          <p:cNvPr id="6" name="Group 133"/>
          <p:cNvGrpSpPr>
            <a:grpSpLocks/>
          </p:cNvGrpSpPr>
          <p:nvPr/>
        </p:nvGrpSpPr>
        <p:grpSpPr bwMode="auto">
          <a:xfrm>
            <a:off x="6213475" y="5414963"/>
            <a:ext cx="2355850" cy="1063625"/>
            <a:chOff x="3881" y="2047"/>
            <a:chExt cx="1484" cy="670"/>
          </a:xfrm>
        </p:grpSpPr>
        <p:sp>
          <p:nvSpPr>
            <p:cNvPr id="14370" name="Oval 134"/>
            <p:cNvSpPr>
              <a:spLocks noChangeArrowheads="1"/>
            </p:cNvSpPr>
            <p:nvPr/>
          </p:nvSpPr>
          <p:spPr bwMode="auto">
            <a:xfrm>
              <a:off x="4760" y="2057"/>
              <a:ext cx="58" cy="11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71" name="Oval 135"/>
            <p:cNvSpPr>
              <a:spLocks noChangeArrowheads="1"/>
            </p:cNvSpPr>
            <p:nvPr/>
          </p:nvSpPr>
          <p:spPr bwMode="auto">
            <a:xfrm>
              <a:off x="5045" y="2047"/>
              <a:ext cx="59" cy="118"/>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72" name="Oval 136"/>
            <p:cNvSpPr>
              <a:spLocks noChangeArrowheads="1"/>
            </p:cNvSpPr>
            <p:nvPr/>
          </p:nvSpPr>
          <p:spPr bwMode="auto">
            <a:xfrm>
              <a:off x="4406" y="2062"/>
              <a:ext cx="59" cy="118"/>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373" name="Oval 137"/>
            <p:cNvSpPr>
              <a:spLocks noChangeArrowheads="1"/>
            </p:cNvSpPr>
            <p:nvPr/>
          </p:nvSpPr>
          <p:spPr bwMode="auto">
            <a:xfrm>
              <a:off x="4117" y="2059"/>
              <a:ext cx="59" cy="118"/>
            </a:xfrm>
            <a:prstGeom prst="ellipse">
              <a:avLst/>
            </a:prstGeom>
            <a:solidFill>
              <a:schemeClr val="accent1"/>
            </a:solidFill>
            <a:ln w="9525">
              <a:solidFill>
                <a:schemeClr val="tx1"/>
              </a:solidFill>
              <a:round/>
              <a:headEnd/>
              <a:tailEnd/>
            </a:ln>
          </p:spPr>
          <p:txBody>
            <a:bodyPr wrap="none" anchor="ctr"/>
            <a:lstStyle/>
            <a:p>
              <a:endParaRPr lang="ja-JP" altLang="en-US"/>
            </a:p>
          </p:txBody>
        </p:sp>
        <p:graphicFrame>
          <p:nvGraphicFramePr>
            <p:cNvPr id="14340" name="Object 138"/>
            <p:cNvGraphicFramePr>
              <a:graphicFrameLocks noChangeAspect="1"/>
            </p:cNvGraphicFramePr>
            <p:nvPr/>
          </p:nvGraphicFramePr>
          <p:xfrm>
            <a:off x="4056" y="2105"/>
            <a:ext cx="1139" cy="389"/>
          </p:xfrm>
          <a:graphic>
            <a:graphicData uri="http://schemas.openxmlformats.org/presentationml/2006/ole">
              <mc:AlternateContent xmlns:mc="http://schemas.openxmlformats.org/markup-compatibility/2006">
                <mc:Choice xmlns:v="urn:schemas-microsoft-com:vml" Requires="v">
                  <p:oleObj spid="_x0000_s541841" name="ISIS/Draw Sketch" r:id="rId13" imgW="4848120" imgH="1247760" progId="ISISServer">
                    <p:embed/>
                  </p:oleObj>
                </mc:Choice>
                <mc:Fallback>
                  <p:oleObj name="ISIS/Draw Sketch" r:id="rId13" imgW="4848120" imgH="1247760" progId="ISISServer">
                    <p:embed/>
                    <p:pic>
                      <p:nvPicPr>
                        <p:cNvPr id="0" name="Object 1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6" y="2105"/>
                          <a:ext cx="1139" cy="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74" name="Rectangle 139"/>
            <p:cNvSpPr>
              <a:spLocks noChangeArrowheads="1"/>
            </p:cNvSpPr>
            <p:nvPr/>
          </p:nvSpPr>
          <p:spPr bwMode="auto">
            <a:xfrm>
              <a:off x="3881" y="2468"/>
              <a:ext cx="1484" cy="249"/>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grpSp>
      <p:sp>
        <p:nvSpPr>
          <p:cNvPr id="14363" name="Line 141"/>
          <p:cNvSpPr>
            <a:spLocks noChangeShapeType="1"/>
          </p:cNvSpPr>
          <p:nvPr/>
        </p:nvSpPr>
        <p:spPr bwMode="auto">
          <a:xfrm>
            <a:off x="4595813" y="2620963"/>
            <a:ext cx="1992312" cy="933450"/>
          </a:xfrm>
          <a:prstGeom prst="line">
            <a:avLst/>
          </a:prstGeom>
          <a:noFill/>
          <a:ln w="25400">
            <a:solidFill>
              <a:srgbClr val="FF0000"/>
            </a:solidFill>
            <a:round/>
            <a:headEnd type="arrow" w="med" len="med"/>
            <a:tailEnd type="arrow" w="med" len="med"/>
          </a:ln>
        </p:spPr>
        <p:txBody>
          <a:bodyPr/>
          <a:lstStyle/>
          <a:p>
            <a:endParaRPr lang="ja-JP" altLang="en-US"/>
          </a:p>
        </p:txBody>
      </p:sp>
      <p:sp>
        <p:nvSpPr>
          <p:cNvPr id="14364" name="Line 142"/>
          <p:cNvSpPr>
            <a:spLocks noChangeShapeType="1"/>
          </p:cNvSpPr>
          <p:nvPr/>
        </p:nvSpPr>
        <p:spPr bwMode="auto">
          <a:xfrm>
            <a:off x="4941888" y="4910138"/>
            <a:ext cx="1616075" cy="573087"/>
          </a:xfrm>
          <a:prstGeom prst="line">
            <a:avLst/>
          </a:prstGeom>
          <a:noFill/>
          <a:ln w="25400">
            <a:solidFill>
              <a:srgbClr val="FF0000"/>
            </a:solidFill>
            <a:round/>
            <a:headEnd type="arrow" w="med" len="med"/>
            <a:tailEnd type="arrow" w="med" len="med"/>
          </a:ln>
        </p:spPr>
        <p:txBody>
          <a:bodyPr/>
          <a:lstStyle/>
          <a:p>
            <a:endParaRPr lang="ja-JP" altLang="en-US"/>
          </a:p>
        </p:txBody>
      </p:sp>
      <p:sp>
        <p:nvSpPr>
          <p:cNvPr id="14365" name="Line 143"/>
          <p:cNvSpPr>
            <a:spLocks noChangeShapeType="1"/>
          </p:cNvSpPr>
          <p:nvPr/>
        </p:nvSpPr>
        <p:spPr bwMode="auto">
          <a:xfrm>
            <a:off x="4783138" y="2578100"/>
            <a:ext cx="3167062" cy="1079500"/>
          </a:xfrm>
          <a:prstGeom prst="line">
            <a:avLst/>
          </a:prstGeom>
          <a:noFill/>
          <a:ln w="25400">
            <a:solidFill>
              <a:srgbClr val="FF0000"/>
            </a:solidFill>
            <a:round/>
            <a:headEnd type="arrow" w="med" len="med"/>
            <a:tailEnd type="arrow" w="med" len="med"/>
          </a:ln>
        </p:spPr>
        <p:txBody>
          <a:bodyPr/>
          <a:lstStyle/>
          <a:p>
            <a:endParaRPr lang="ja-JP" altLang="en-US"/>
          </a:p>
        </p:txBody>
      </p:sp>
      <p:sp>
        <p:nvSpPr>
          <p:cNvPr id="14366" name="Line 144"/>
          <p:cNvSpPr>
            <a:spLocks noChangeShapeType="1"/>
          </p:cNvSpPr>
          <p:nvPr/>
        </p:nvSpPr>
        <p:spPr bwMode="auto">
          <a:xfrm>
            <a:off x="5065713" y="4803775"/>
            <a:ext cx="3151187" cy="638175"/>
          </a:xfrm>
          <a:prstGeom prst="line">
            <a:avLst/>
          </a:prstGeom>
          <a:noFill/>
          <a:ln w="25400">
            <a:solidFill>
              <a:srgbClr val="FF0000"/>
            </a:solidFill>
            <a:round/>
            <a:headEnd type="arrow" w="med" len="med"/>
            <a:tailEnd type="arrow" w="med" len="med"/>
          </a:ln>
        </p:spPr>
        <p:txBody>
          <a:bodyPr/>
          <a:lstStyle/>
          <a:p>
            <a:endParaRPr lang="ja-JP" altLang="en-US"/>
          </a:p>
        </p:txBody>
      </p:sp>
      <p:sp>
        <p:nvSpPr>
          <p:cNvPr id="14367" name="Text Box 145"/>
          <p:cNvSpPr txBox="1">
            <a:spLocks noChangeArrowheads="1"/>
          </p:cNvSpPr>
          <p:nvPr/>
        </p:nvSpPr>
        <p:spPr bwMode="auto">
          <a:xfrm>
            <a:off x="3509963" y="3135313"/>
            <a:ext cx="2317750" cy="707886"/>
          </a:xfrm>
          <a:prstGeom prst="rect">
            <a:avLst/>
          </a:prstGeom>
          <a:noFill/>
          <a:ln w="9525">
            <a:noFill/>
            <a:miter lim="800000"/>
            <a:headEnd/>
            <a:tailEnd/>
          </a:ln>
        </p:spPr>
        <p:txBody>
          <a:bodyPr>
            <a:spAutoFit/>
          </a:bodyPr>
          <a:lstStyle/>
          <a:p>
            <a:pPr>
              <a:spcBef>
                <a:spcPct val="50000"/>
              </a:spcBef>
            </a:pPr>
            <a:r>
              <a:rPr lang="ja-JP" altLang="en-US" sz="2000" dirty="0"/>
              <a:t>アミルベンゼンは　　　　オクタデカンに可溶</a:t>
            </a:r>
          </a:p>
        </p:txBody>
      </p:sp>
      <p:sp>
        <p:nvSpPr>
          <p:cNvPr id="14368" name="Text Box 146"/>
          <p:cNvSpPr txBox="1">
            <a:spLocks noChangeArrowheads="1"/>
          </p:cNvSpPr>
          <p:nvPr/>
        </p:nvSpPr>
        <p:spPr bwMode="auto">
          <a:xfrm>
            <a:off x="3529013" y="5276850"/>
            <a:ext cx="2482850" cy="707886"/>
          </a:xfrm>
          <a:prstGeom prst="rect">
            <a:avLst/>
          </a:prstGeom>
          <a:noFill/>
          <a:ln w="9525">
            <a:noFill/>
            <a:miter lim="800000"/>
            <a:headEnd/>
            <a:tailEnd/>
          </a:ln>
        </p:spPr>
        <p:txBody>
          <a:bodyPr>
            <a:spAutoFit/>
          </a:bodyPr>
          <a:lstStyle/>
          <a:p>
            <a:pPr>
              <a:spcBef>
                <a:spcPct val="50000"/>
              </a:spcBef>
            </a:pPr>
            <a:r>
              <a:rPr lang="ja-JP" altLang="en-US" sz="2000" dirty="0"/>
              <a:t>フェノールは　　　　　　オクタデカンに難溶</a:t>
            </a:r>
          </a:p>
        </p:txBody>
      </p:sp>
    </p:spTree>
  </p:cSld>
  <p:clrMapOvr>
    <a:masterClrMapping/>
  </p:clrMapOvr>
  <p:transition>
    <p:pull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スライド番号プレースホルダ 6"/>
          <p:cNvSpPr>
            <a:spLocks noGrp="1"/>
          </p:cNvSpPr>
          <p:nvPr>
            <p:ph type="sldNum" sz="quarter" idx="12"/>
          </p:nvPr>
        </p:nvSpPr>
        <p:spPr>
          <a:noFill/>
        </p:spPr>
        <p:txBody>
          <a:bodyPr/>
          <a:lstStyle/>
          <a:p>
            <a:fld id="{6F7E4909-92E7-4D8A-84D5-4005C04215B2}" type="slidenum">
              <a:rPr lang="en-US" altLang="ja-JP" smtClean="0"/>
              <a:pPr/>
              <a:t>51</a:t>
            </a:fld>
            <a:endParaRPr lang="en-US" altLang="ja-JP" smtClean="0"/>
          </a:p>
        </p:txBody>
      </p:sp>
      <p:sp>
        <p:nvSpPr>
          <p:cNvPr id="15365" name="Rectangle 4"/>
          <p:cNvSpPr>
            <a:spLocks noGrp="1" noChangeArrowheads="1"/>
          </p:cNvSpPr>
          <p:nvPr>
            <p:ph type="title"/>
          </p:nvPr>
        </p:nvSpPr>
        <p:spPr>
          <a:xfrm>
            <a:off x="654050" y="391140"/>
            <a:ext cx="7793039" cy="1143000"/>
          </a:xfrm>
        </p:spPr>
        <p:txBody>
          <a:bodyPr/>
          <a:lstStyle/>
          <a:p>
            <a:pPr eaLnBrk="1" hangingPunct="1"/>
            <a:r>
              <a:rPr lang="ja-JP" altLang="en-US" sz="3600" dirty="0" smtClean="0"/>
              <a:t>層の厚い固定相（</a:t>
            </a:r>
            <a:r>
              <a:rPr lang="en-US" altLang="ja-JP" sz="3600" dirty="0" smtClean="0"/>
              <a:t>C30)</a:t>
            </a:r>
            <a:r>
              <a:rPr lang="ja-JP" altLang="en-US" sz="3600" dirty="0" smtClean="0"/>
              <a:t>と</a:t>
            </a:r>
            <a:br>
              <a:rPr lang="ja-JP" altLang="en-US" sz="3600" dirty="0" smtClean="0"/>
            </a:br>
            <a:r>
              <a:rPr lang="ja-JP" altLang="en-US" sz="3600" dirty="0" smtClean="0"/>
              <a:t>層の薄い固定相（</a:t>
            </a:r>
            <a:r>
              <a:rPr lang="en-US" altLang="ja-JP" sz="3600" dirty="0" smtClean="0"/>
              <a:t>C18)</a:t>
            </a:r>
            <a:r>
              <a:rPr lang="ja-JP" altLang="en-US" sz="3600" dirty="0" smtClean="0"/>
              <a:t>の比較</a:t>
            </a:r>
          </a:p>
        </p:txBody>
      </p:sp>
      <p:grpSp>
        <p:nvGrpSpPr>
          <p:cNvPr id="2" name="Group 33"/>
          <p:cNvGrpSpPr>
            <a:grpSpLocks/>
          </p:cNvGrpSpPr>
          <p:nvPr/>
        </p:nvGrpSpPr>
        <p:grpSpPr bwMode="auto">
          <a:xfrm>
            <a:off x="5173663" y="5165725"/>
            <a:ext cx="2819400" cy="1271588"/>
            <a:chOff x="3249" y="3189"/>
            <a:chExt cx="1776" cy="801"/>
          </a:xfrm>
        </p:grpSpPr>
        <p:graphicFrame>
          <p:nvGraphicFramePr>
            <p:cNvPr id="15363" name="Object 6"/>
            <p:cNvGraphicFramePr>
              <a:graphicFrameLocks noChangeAspect="1"/>
            </p:cNvGraphicFramePr>
            <p:nvPr/>
          </p:nvGraphicFramePr>
          <p:xfrm>
            <a:off x="3353" y="3262"/>
            <a:ext cx="1601" cy="589"/>
          </p:xfrm>
          <a:graphic>
            <a:graphicData uri="http://schemas.openxmlformats.org/presentationml/2006/ole">
              <mc:AlternateContent xmlns:mc="http://schemas.openxmlformats.org/markup-compatibility/2006">
                <mc:Choice xmlns:v="urn:schemas-microsoft-com:vml" Requires="v">
                  <p:oleObj spid="_x0000_s542768" name="ISIS/Draw Sketch" r:id="rId4" imgW="5114880" imgH="2199960" progId="ISISServer">
                    <p:embed/>
                  </p:oleObj>
                </mc:Choice>
                <mc:Fallback>
                  <p:oleObj name="ISIS/Draw Sketch" r:id="rId4" imgW="5114880" imgH="2199960" progId="ISISServer">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 y="3262"/>
                          <a:ext cx="1601" cy="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80" name="Rectangle 7"/>
            <p:cNvSpPr>
              <a:spLocks noChangeArrowheads="1"/>
            </p:cNvSpPr>
            <p:nvPr/>
          </p:nvSpPr>
          <p:spPr bwMode="auto">
            <a:xfrm>
              <a:off x="3249" y="3834"/>
              <a:ext cx="1776" cy="156"/>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5381" name="Oval 8"/>
            <p:cNvSpPr>
              <a:spLocks noChangeArrowheads="1"/>
            </p:cNvSpPr>
            <p:nvPr/>
          </p:nvSpPr>
          <p:spPr bwMode="auto">
            <a:xfrm>
              <a:off x="4258" y="3203"/>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5382" name="Oval 9"/>
            <p:cNvSpPr>
              <a:spLocks noChangeArrowheads="1"/>
            </p:cNvSpPr>
            <p:nvPr/>
          </p:nvSpPr>
          <p:spPr bwMode="auto">
            <a:xfrm>
              <a:off x="4750" y="3209"/>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5383" name="Oval 10"/>
            <p:cNvSpPr>
              <a:spLocks noChangeArrowheads="1"/>
            </p:cNvSpPr>
            <p:nvPr/>
          </p:nvSpPr>
          <p:spPr bwMode="auto">
            <a:xfrm>
              <a:off x="3945" y="3202"/>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5384" name="Oval 11"/>
            <p:cNvSpPr>
              <a:spLocks noChangeArrowheads="1"/>
            </p:cNvSpPr>
            <p:nvPr/>
          </p:nvSpPr>
          <p:spPr bwMode="auto">
            <a:xfrm>
              <a:off x="3648" y="3189"/>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pSp>
        <p:nvGrpSpPr>
          <p:cNvPr id="3" name="Group 34"/>
          <p:cNvGrpSpPr>
            <a:grpSpLocks/>
          </p:cNvGrpSpPr>
          <p:nvPr/>
        </p:nvGrpSpPr>
        <p:grpSpPr bwMode="auto">
          <a:xfrm>
            <a:off x="862013" y="2547938"/>
            <a:ext cx="2819400" cy="3875087"/>
            <a:chOff x="543" y="1605"/>
            <a:chExt cx="1776" cy="2441"/>
          </a:xfrm>
        </p:grpSpPr>
        <p:graphicFrame>
          <p:nvGraphicFramePr>
            <p:cNvPr id="15362" name="Object 12"/>
            <p:cNvGraphicFramePr>
              <a:graphicFrameLocks noChangeAspect="1"/>
            </p:cNvGraphicFramePr>
            <p:nvPr/>
          </p:nvGraphicFramePr>
          <p:xfrm>
            <a:off x="617" y="1739"/>
            <a:ext cx="1550" cy="2219"/>
          </p:xfrm>
          <a:graphic>
            <a:graphicData uri="http://schemas.openxmlformats.org/presentationml/2006/ole">
              <mc:AlternateContent xmlns:mc="http://schemas.openxmlformats.org/markup-compatibility/2006">
                <mc:Choice xmlns:v="urn:schemas-microsoft-com:vml" Requires="v">
                  <p:oleObj spid="_x0000_s542769" name="ISIS/Draw Sketch" r:id="rId6" imgW="5200560" imgH="6352920" progId="ISISServer">
                    <p:embed/>
                  </p:oleObj>
                </mc:Choice>
                <mc:Fallback>
                  <p:oleObj name="ISIS/Draw Sketch" r:id="rId6" imgW="5200560" imgH="6352920" progId="ISISServer">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 y="1739"/>
                          <a:ext cx="1550" cy="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74" name="Rectangle 14"/>
            <p:cNvSpPr>
              <a:spLocks noChangeArrowheads="1"/>
            </p:cNvSpPr>
            <p:nvPr/>
          </p:nvSpPr>
          <p:spPr bwMode="auto">
            <a:xfrm>
              <a:off x="543" y="3890"/>
              <a:ext cx="1776" cy="156"/>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5375" name="Oval 15"/>
            <p:cNvSpPr>
              <a:spLocks noChangeArrowheads="1"/>
            </p:cNvSpPr>
            <p:nvPr/>
          </p:nvSpPr>
          <p:spPr bwMode="auto">
            <a:xfrm>
              <a:off x="1354" y="1619"/>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5376" name="Oval 16"/>
            <p:cNvSpPr>
              <a:spLocks noChangeArrowheads="1"/>
            </p:cNvSpPr>
            <p:nvPr/>
          </p:nvSpPr>
          <p:spPr bwMode="auto">
            <a:xfrm>
              <a:off x="1696" y="1625"/>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5377" name="Oval 17"/>
            <p:cNvSpPr>
              <a:spLocks noChangeArrowheads="1"/>
            </p:cNvSpPr>
            <p:nvPr/>
          </p:nvSpPr>
          <p:spPr bwMode="auto">
            <a:xfrm>
              <a:off x="1004" y="1646"/>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5378" name="Oval 18"/>
            <p:cNvSpPr>
              <a:spLocks noChangeArrowheads="1"/>
            </p:cNvSpPr>
            <p:nvPr/>
          </p:nvSpPr>
          <p:spPr bwMode="auto">
            <a:xfrm>
              <a:off x="707" y="1605"/>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5379" name="Oval 22"/>
            <p:cNvSpPr>
              <a:spLocks noChangeArrowheads="1"/>
            </p:cNvSpPr>
            <p:nvPr/>
          </p:nvSpPr>
          <p:spPr bwMode="auto">
            <a:xfrm>
              <a:off x="2002" y="1615"/>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grpSp>
      <p:sp>
        <p:nvSpPr>
          <p:cNvPr id="15368" name="Text Box 26"/>
          <p:cNvSpPr txBox="1">
            <a:spLocks noChangeArrowheads="1"/>
          </p:cNvSpPr>
          <p:nvPr/>
        </p:nvSpPr>
        <p:spPr bwMode="auto">
          <a:xfrm>
            <a:off x="641350" y="2105742"/>
            <a:ext cx="3190875" cy="400110"/>
          </a:xfrm>
          <a:prstGeom prst="rect">
            <a:avLst/>
          </a:prstGeom>
          <a:noFill/>
          <a:ln w="9525">
            <a:noFill/>
            <a:miter lim="800000"/>
            <a:headEnd/>
            <a:tailEnd/>
          </a:ln>
        </p:spPr>
        <p:txBody>
          <a:bodyPr>
            <a:spAutoFit/>
          </a:bodyPr>
          <a:lstStyle/>
          <a:p>
            <a:pPr>
              <a:spcBef>
                <a:spcPct val="50000"/>
              </a:spcBef>
            </a:pPr>
            <a:r>
              <a:rPr lang="en-US" altLang="ja-JP" sz="2000" b="1" dirty="0"/>
              <a:t>NP-C30,</a:t>
            </a:r>
            <a:r>
              <a:rPr lang="ja-JP" altLang="en-US" sz="2000" b="1" dirty="0"/>
              <a:t>　</a:t>
            </a:r>
            <a:r>
              <a:rPr lang="en-US" altLang="ja-JP" sz="2000" b="1" dirty="0">
                <a:solidFill>
                  <a:srgbClr val="CC0066"/>
                </a:solidFill>
              </a:rPr>
              <a:t>%C</a:t>
            </a:r>
            <a:r>
              <a:rPr lang="ja-JP" altLang="en-US" sz="2000" b="1" dirty="0">
                <a:solidFill>
                  <a:srgbClr val="CC0066"/>
                </a:solidFill>
              </a:rPr>
              <a:t>：</a:t>
            </a:r>
            <a:r>
              <a:rPr lang="en-US" altLang="ja-JP" sz="2000" b="1" dirty="0">
                <a:solidFill>
                  <a:srgbClr val="CC0066"/>
                </a:solidFill>
              </a:rPr>
              <a:t>0.23%</a:t>
            </a:r>
          </a:p>
        </p:txBody>
      </p:sp>
      <p:sp>
        <p:nvSpPr>
          <p:cNvPr id="15369" name="Text Box 27"/>
          <p:cNvSpPr txBox="1">
            <a:spLocks noChangeArrowheads="1"/>
          </p:cNvSpPr>
          <p:nvPr/>
        </p:nvSpPr>
        <p:spPr bwMode="auto">
          <a:xfrm>
            <a:off x="423863" y="1593646"/>
            <a:ext cx="8213725" cy="457200"/>
          </a:xfrm>
          <a:prstGeom prst="rect">
            <a:avLst/>
          </a:prstGeom>
          <a:noFill/>
          <a:ln w="9525">
            <a:noFill/>
            <a:miter lim="800000"/>
            <a:headEnd/>
            <a:tailEnd/>
          </a:ln>
        </p:spPr>
        <p:txBody>
          <a:bodyPr>
            <a:spAutoFit/>
          </a:bodyPr>
          <a:lstStyle/>
          <a:p>
            <a:pPr>
              <a:spcBef>
                <a:spcPct val="50000"/>
              </a:spcBef>
            </a:pPr>
            <a:r>
              <a:rPr lang="ja-JP" altLang="en-US" sz="2400" dirty="0"/>
              <a:t>ノンポーラスシリカに</a:t>
            </a:r>
            <a:r>
              <a:rPr lang="ja-JP" altLang="en-US" sz="2400" b="1" dirty="0"/>
              <a:t>ポリメリック</a:t>
            </a:r>
            <a:r>
              <a:rPr lang="en-US" altLang="ja-JP" sz="2400" dirty="0"/>
              <a:t>C30</a:t>
            </a:r>
            <a:r>
              <a:rPr lang="ja-JP" altLang="en-US" sz="2400" dirty="0"/>
              <a:t>とモノメリック</a:t>
            </a:r>
            <a:r>
              <a:rPr lang="en-US" altLang="ja-JP" sz="2400" dirty="0"/>
              <a:t>C18</a:t>
            </a:r>
            <a:r>
              <a:rPr lang="ja-JP" altLang="en-US" sz="2400" dirty="0"/>
              <a:t>を結合</a:t>
            </a:r>
          </a:p>
        </p:txBody>
      </p:sp>
      <p:sp>
        <p:nvSpPr>
          <p:cNvPr id="15370" name="Text Box 28"/>
          <p:cNvSpPr txBox="1">
            <a:spLocks noChangeArrowheads="1"/>
          </p:cNvSpPr>
          <p:nvPr/>
        </p:nvSpPr>
        <p:spPr bwMode="auto">
          <a:xfrm>
            <a:off x="5262563" y="4573588"/>
            <a:ext cx="3190875" cy="400110"/>
          </a:xfrm>
          <a:prstGeom prst="rect">
            <a:avLst/>
          </a:prstGeom>
          <a:noFill/>
          <a:ln w="9525">
            <a:noFill/>
            <a:miter lim="800000"/>
            <a:headEnd/>
            <a:tailEnd/>
          </a:ln>
        </p:spPr>
        <p:txBody>
          <a:bodyPr>
            <a:spAutoFit/>
          </a:bodyPr>
          <a:lstStyle/>
          <a:p>
            <a:pPr>
              <a:spcBef>
                <a:spcPct val="50000"/>
              </a:spcBef>
            </a:pPr>
            <a:r>
              <a:rPr lang="en-US" altLang="ja-JP" sz="2000" b="1" dirty="0"/>
              <a:t>NP-C18,</a:t>
            </a:r>
            <a:r>
              <a:rPr lang="ja-JP" altLang="en-US" sz="2000" b="1" dirty="0"/>
              <a:t>　</a:t>
            </a:r>
            <a:r>
              <a:rPr lang="en-US" altLang="ja-JP" sz="2000" b="1" dirty="0">
                <a:solidFill>
                  <a:srgbClr val="CC0066"/>
                </a:solidFill>
              </a:rPr>
              <a:t>%C</a:t>
            </a:r>
            <a:r>
              <a:rPr lang="ja-JP" altLang="en-US" sz="2000" b="1" dirty="0">
                <a:solidFill>
                  <a:srgbClr val="CC0066"/>
                </a:solidFill>
              </a:rPr>
              <a:t>：</a:t>
            </a:r>
            <a:r>
              <a:rPr lang="en-US" altLang="ja-JP" sz="2000" b="1" dirty="0">
                <a:solidFill>
                  <a:srgbClr val="CC0066"/>
                </a:solidFill>
              </a:rPr>
              <a:t>0.06%</a:t>
            </a:r>
          </a:p>
        </p:txBody>
      </p:sp>
      <p:sp>
        <p:nvSpPr>
          <p:cNvPr id="15371" name="AutoShape 29"/>
          <p:cNvSpPr>
            <a:spLocks noChangeArrowheads="1"/>
          </p:cNvSpPr>
          <p:nvPr/>
        </p:nvSpPr>
        <p:spPr bwMode="auto">
          <a:xfrm>
            <a:off x="3659188" y="4589463"/>
            <a:ext cx="1519237" cy="341312"/>
          </a:xfrm>
          <a:prstGeom prst="leftRightArrow">
            <a:avLst>
              <a:gd name="adj1" fmla="val 50000"/>
              <a:gd name="adj2" fmla="val 89023"/>
            </a:avLst>
          </a:prstGeom>
          <a:solidFill>
            <a:schemeClr val="accent1"/>
          </a:solidFill>
          <a:ln w="9525">
            <a:solidFill>
              <a:schemeClr val="tx1"/>
            </a:solidFill>
            <a:miter lim="800000"/>
            <a:headEnd/>
            <a:tailEnd/>
          </a:ln>
        </p:spPr>
        <p:txBody>
          <a:bodyPr wrap="none" anchor="ctr"/>
          <a:lstStyle/>
          <a:p>
            <a:endParaRPr lang="ja-JP" altLang="en-US"/>
          </a:p>
        </p:txBody>
      </p:sp>
      <p:sp>
        <p:nvSpPr>
          <p:cNvPr id="15372" name="Text Box 30"/>
          <p:cNvSpPr txBox="1">
            <a:spLocks noChangeArrowheads="1"/>
          </p:cNvSpPr>
          <p:nvPr/>
        </p:nvSpPr>
        <p:spPr bwMode="auto">
          <a:xfrm>
            <a:off x="3771900" y="3708400"/>
            <a:ext cx="5372100" cy="457200"/>
          </a:xfrm>
          <a:prstGeom prst="rect">
            <a:avLst/>
          </a:prstGeom>
          <a:noFill/>
          <a:ln w="9525">
            <a:noFill/>
            <a:miter lim="800000"/>
            <a:headEnd/>
            <a:tailEnd/>
          </a:ln>
        </p:spPr>
        <p:txBody>
          <a:bodyPr>
            <a:spAutoFit/>
          </a:bodyPr>
          <a:lstStyle/>
          <a:p>
            <a:pPr>
              <a:spcBef>
                <a:spcPct val="50000"/>
              </a:spcBef>
            </a:pPr>
            <a:r>
              <a:rPr lang="ja-JP" altLang="en-US" sz="2400"/>
              <a:t>炭素含有量は約</a:t>
            </a:r>
            <a:r>
              <a:rPr lang="en-US" altLang="ja-JP" sz="2400"/>
              <a:t>1/4</a:t>
            </a:r>
            <a:r>
              <a:rPr lang="ja-JP" altLang="en-US" sz="2400"/>
              <a:t>で層の厚みも約</a:t>
            </a:r>
            <a:r>
              <a:rPr lang="en-US" altLang="ja-JP" sz="2400"/>
              <a:t>1/4</a:t>
            </a:r>
          </a:p>
        </p:txBody>
      </p:sp>
    </p:spTree>
  </p:cSld>
  <p:clrMapOvr>
    <a:masterClrMapping/>
  </p:clrMapOvr>
  <p:transition>
    <p:pull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スライド番号プレースホルダ 8"/>
          <p:cNvSpPr>
            <a:spLocks noGrp="1"/>
          </p:cNvSpPr>
          <p:nvPr>
            <p:ph type="sldNum" sz="quarter" idx="12"/>
          </p:nvPr>
        </p:nvSpPr>
        <p:spPr>
          <a:noFill/>
        </p:spPr>
        <p:txBody>
          <a:bodyPr/>
          <a:lstStyle/>
          <a:p>
            <a:fld id="{531201BD-CFC0-4F6E-A616-6B99BA1C2A42}" type="slidenum">
              <a:rPr lang="en-US" altLang="ja-JP" smtClean="0"/>
              <a:pPr/>
              <a:t>52</a:t>
            </a:fld>
            <a:endParaRPr lang="en-US" altLang="ja-JP" smtClean="0"/>
          </a:p>
        </p:txBody>
      </p:sp>
      <p:sp>
        <p:nvSpPr>
          <p:cNvPr id="16391" name="Rectangle 4"/>
          <p:cNvSpPr>
            <a:spLocks noGrp="1" noChangeArrowheads="1"/>
          </p:cNvSpPr>
          <p:nvPr>
            <p:ph type="title" sz="quarter"/>
          </p:nvPr>
        </p:nvSpPr>
        <p:spPr>
          <a:xfrm>
            <a:off x="816282" y="435385"/>
            <a:ext cx="7793039" cy="1143000"/>
          </a:xfrm>
        </p:spPr>
        <p:txBody>
          <a:bodyPr/>
          <a:lstStyle/>
          <a:p>
            <a:pPr eaLnBrk="1" hangingPunct="1"/>
            <a:r>
              <a:rPr lang="en-US" altLang="ja-JP" sz="3600" dirty="0" smtClean="0"/>
              <a:t>NP-C30</a:t>
            </a:r>
            <a:r>
              <a:rPr lang="ja-JP" altLang="en-US" sz="3600" dirty="0" smtClean="0"/>
              <a:t>と</a:t>
            </a:r>
            <a:r>
              <a:rPr lang="en-US" altLang="ja-JP" sz="3600" dirty="0" smtClean="0"/>
              <a:t>NP-C18</a:t>
            </a:r>
            <a:r>
              <a:rPr lang="ja-JP" altLang="en-US" sz="3600" dirty="0" smtClean="0"/>
              <a:t>の比較</a:t>
            </a:r>
            <a:br>
              <a:rPr lang="ja-JP" altLang="en-US" sz="3600" dirty="0" smtClean="0"/>
            </a:br>
            <a:r>
              <a:rPr lang="ja-JP" altLang="en-US" sz="3600" dirty="0" smtClean="0"/>
              <a:t>タンパク質の分離</a:t>
            </a:r>
          </a:p>
        </p:txBody>
      </p:sp>
      <p:pic>
        <p:nvPicPr>
          <p:cNvPr id="16392" name="Picture 6" descr="NP"/>
          <p:cNvPicPr>
            <a:picLocks noChangeAspect="1" noChangeArrowheads="1"/>
          </p:cNvPicPr>
          <p:nvPr/>
        </p:nvPicPr>
        <p:blipFill>
          <a:blip r:embed="rId4" cstate="print"/>
          <a:srcRect/>
          <a:stretch>
            <a:fillRect/>
          </a:stretch>
        </p:blipFill>
        <p:spPr bwMode="auto">
          <a:xfrm>
            <a:off x="1709738" y="1585913"/>
            <a:ext cx="2897187" cy="3851275"/>
          </a:xfrm>
          <a:prstGeom prst="rect">
            <a:avLst/>
          </a:prstGeom>
          <a:noFill/>
          <a:ln w="9525">
            <a:noFill/>
            <a:miter lim="800000"/>
            <a:headEnd/>
            <a:tailEnd/>
          </a:ln>
        </p:spPr>
      </p:pic>
      <p:sp>
        <p:nvSpPr>
          <p:cNvPr id="16393" name="Text Box 7"/>
          <p:cNvSpPr txBox="1">
            <a:spLocks noChangeArrowheads="1"/>
          </p:cNvSpPr>
          <p:nvPr/>
        </p:nvSpPr>
        <p:spPr bwMode="auto">
          <a:xfrm>
            <a:off x="3468688" y="3125788"/>
            <a:ext cx="1524000" cy="400110"/>
          </a:xfrm>
          <a:prstGeom prst="rect">
            <a:avLst/>
          </a:prstGeom>
          <a:noFill/>
          <a:ln w="9525">
            <a:noFill/>
            <a:miter lim="800000"/>
            <a:headEnd/>
            <a:tailEnd/>
          </a:ln>
        </p:spPr>
        <p:txBody>
          <a:bodyPr>
            <a:spAutoFit/>
          </a:bodyPr>
          <a:lstStyle/>
          <a:p>
            <a:pPr>
              <a:spcBef>
                <a:spcPct val="50000"/>
              </a:spcBef>
            </a:pPr>
            <a:r>
              <a:rPr lang="en-US" altLang="ja-JP" sz="2000" b="1" dirty="0"/>
              <a:t>NP-C30</a:t>
            </a:r>
            <a:endParaRPr lang="en-US" altLang="ja-JP" sz="2000" b="1" dirty="0">
              <a:solidFill>
                <a:srgbClr val="CC0066"/>
              </a:solidFill>
            </a:endParaRPr>
          </a:p>
        </p:txBody>
      </p:sp>
      <p:sp>
        <p:nvSpPr>
          <p:cNvPr id="16394" name="Text Box 8"/>
          <p:cNvSpPr txBox="1">
            <a:spLocks noChangeArrowheads="1"/>
          </p:cNvSpPr>
          <p:nvPr/>
        </p:nvSpPr>
        <p:spPr bwMode="auto">
          <a:xfrm>
            <a:off x="0" y="1748298"/>
            <a:ext cx="1847850" cy="1446550"/>
          </a:xfrm>
          <a:prstGeom prst="rect">
            <a:avLst/>
          </a:prstGeom>
          <a:noFill/>
          <a:ln w="9525">
            <a:noFill/>
            <a:miter lim="800000"/>
            <a:headEnd/>
            <a:tailEnd/>
          </a:ln>
        </p:spPr>
        <p:txBody>
          <a:bodyPr>
            <a:spAutoFit/>
          </a:bodyPr>
          <a:lstStyle/>
          <a:p>
            <a:pPr>
              <a:spcBef>
                <a:spcPct val="50000"/>
              </a:spcBef>
            </a:pPr>
            <a:r>
              <a:rPr lang="en-US" altLang="ja-JP" sz="1600" b="1" dirty="0">
                <a:solidFill>
                  <a:srgbClr val="CC0066"/>
                </a:solidFill>
              </a:rPr>
              <a:t>4.6x30mm</a:t>
            </a:r>
          </a:p>
          <a:p>
            <a:pPr>
              <a:spcBef>
                <a:spcPct val="50000"/>
              </a:spcBef>
            </a:pPr>
            <a:r>
              <a:rPr lang="en-US" altLang="ja-JP" sz="1600" b="1" dirty="0">
                <a:solidFill>
                  <a:srgbClr val="CC0066"/>
                </a:solidFill>
              </a:rPr>
              <a:t>A) 0.1%TFA,</a:t>
            </a:r>
          </a:p>
          <a:p>
            <a:pPr>
              <a:spcBef>
                <a:spcPct val="50000"/>
              </a:spcBef>
            </a:pPr>
            <a:r>
              <a:rPr lang="en-US" altLang="ja-JP" sz="1600" b="1" dirty="0">
                <a:solidFill>
                  <a:srgbClr val="CC0066"/>
                </a:solidFill>
              </a:rPr>
              <a:t>B) CH</a:t>
            </a:r>
            <a:r>
              <a:rPr lang="en-US" altLang="ja-JP" sz="1600" b="1" baseline="-25000" dirty="0">
                <a:solidFill>
                  <a:srgbClr val="CC0066"/>
                </a:solidFill>
              </a:rPr>
              <a:t>3</a:t>
            </a:r>
            <a:r>
              <a:rPr lang="en-US" altLang="ja-JP" sz="1600" b="1" dirty="0">
                <a:solidFill>
                  <a:srgbClr val="CC0066"/>
                </a:solidFill>
              </a:rPr>
              <a:t>CN</a:t>
            </a:r>
          </a:p>
          <a:p>
            <a:pPr>
              <a:spcBef>
                <a:spcPct val="50000"/>
              </a:spcBef>
            </a:pPr>
            <a:r>
              <a:rPr lang="ja-JP" altLang="en-US" sz="1600" b="1" dirty="0">
                <a:solidFill>
                  <a:srgbClr val="CC0066"/>
                </a:solidFill>
              </a:rPr>
              <a:t>グラジエント溶離</a:t>
            </a:r>
          </a:p>
        </p:txBody>
      </p:sp>
      <p:sp>
        <p:nvSpPr>
          <p:cNvPr id="16395" name="Text Box 9"/>
          <p:cNvSpPr txBox="1">
            <a:spLocks noChangeArrowheads="1"/>
          </p:cNvSpPr>
          <p:nvPr/>
        </p:nvSpPr>
        <p:spPr bwMode="auto">
          <a:xfrm>
            <a:off x="4375150" y="1792288"/>
            <a:ext cx="3454400" cy="1368425"/>
          </a:xfrm>
          <a:prstGeom prst="rect">
            <a:avLst/>
          </a:prstGeom>
          <a:noFill/>
          <a:ln w="9525">
            <a:noFill/>
            <a:miter lim="800000"/>
            <a:headEnd/>
            <a:tailEnd/>
          </a:ln>
        </p:spPr>
        <p:txBody>
          <a:bodyPr>
            <a:spAutoFit/>
          </a:bodyPr>
          <a:lstStyle/>
          <a:p>
            <a:r>
              <a:rPr lang="en-US" altLang="ja-JP" sz="1400"/>
              <a:t>Sample: 1 = Ribonuclease, </a:t>
            </a:r>
          </a:p>
          <a:p>
            <a:r>
              <a:rPr lang="ja-JP" altLang="en-US" sz="1400"/>
              <a:t>　　　</a:t>
            </a:r>
            <a:r>
              <a:rPr lang="en-US" altLang="ja-JP" sz="1400"/>
              <a:t>2 = Insulin, </a:t>
            </a:r>
          </a:p>
          <a:p>
            <a:r>
              <a:rPr lang="ja-JP" altLang="en-US" sz="1400"/>
              <a:t>　　　</a:t>
            </a:r>
            <a:r>
              <a:rPr lang="en-US" altLang="ja-JP" sz="1400"/>
              <a:t>3 = Cytochrom C,</a:t>
            </a:r>
          </a:p>
          <a:p>
            <a:r>
              <a:rPr lang="ja-JP" altLang="en-US" sz="1400"/>
              <a:t>　　  </a:t>
            </a:r>
            <a:r>
              <a:rPr lang="en-US" altLang="ja-JP" sz="1400"/>
              <a:t>4 = Lysozyme, </a:t>
            </a:r>
          </a:p>
          <a:p>
            <a:r>
              <a:rPr lang="ja-JP" altLang="en-US" sz="1400"/>
              <a:t>　　　</a:t>
            </a:r>
            <a:r>
              <a:rPr lang="en-US" altLang="ja-JP" sz="1400"/>
              <a:t>5 = Myoglobin, </a:t>
            </a:r>
          </a:p>
          <a:p>
            <a:r>
              <a:rPr lang="ja-JP" altLang="en-US" sz="1400"/>
              <a:t>　　　</a:t>
            </a:r>
            <a:r>
              <a:rPr lang="en-US" altLang="ja-JP" sz="1400"/>
              <a:t>6 = Carbonic anhydrase</a:t>
            </a:r>
          </a:p>
        </p:txBody>
      </p:sp>
      <p:sp>
        <p:nvSpPr>
          <p:cNvPr id="16396" name="Text Box 10"/>
          <p:cNvSpPr txBox="1">
            <a:spLocks noChangeArrowheads="1"/>
          </p:cNvSpPr>
          <p:nvPr/>
        </p:nvSpPr>
        <p:spPr bwMode="auto">
          <a:xfrm>
            <a:off x="2944813" y="1685925"/>
            <a:ext cx="1524000" cy="400110"/>
          </a:xfrm>
          <a:prstGeom prst="rect">
            <a:avLst/>
          </a:prstGeom>
          <a:noFill/>
          <a:ln w="9525">
            <a:noFill/>
            <a:miter lim="800000"/>
            <a:headEnd/>
            <a:tailEnd/>
          </a:ln>
        </p:spPr>
        <p:txBody>
          <a:bodyPr>
            <a:spAutoFit/>
          </a:bodyPr>
          <a:lstStyle/>
          <a:p>
            <a:pPr>
              <a:spcBef>
                <a:spcPct val="50000"/>
              </a:spcBef>
            </a:pPr>
            <a:r>
              <a:rPr lang="en-US" altLang="ja-JP" sz="2000" b="1" dirty="0"/>
              <a:t>NP-C18</a:t>
            </a:r>
            <a:endParaRPr lang="en-US" altLang="ja-JP" sz="2000" b="1" dirty="0">
              <a:solidFill>
                <a:srgbClr val="CC0066"/>
              </a:solidFill>
            </a:endParaRPr>
          </a:p>
        </p:txBody>
      </p:sp>
      <p:grpSp>
        <p:nvGrpSpPr>
          <p:cNvPr id="2" name="Group 58"/>
          <p:cNvGrpSpPr>
            <a:grpSpLocks/>
          </p:cNvGrpSpPr>
          <p:nvPr/>
        </p:nvGrpSpPr>
        <p:grpSpPr bwMode="auto">
          <a:xfrm>
            <a:off x="6878638" y="1549400"/>
            <a:ext cx="1820862" cy="1336675"/>
            <a:chOff x="3157" y="1168"/>
            <a:chExt cx="1147" cy="842"/>
          </a:xfrm>
        </p:grpSpPr>
        <p:grpSp>
          <p:nvGrpSpPr>
            <p:cNvPr id="3" name="Group 47"/>
            <p:cNvGrpSpPr>
              <a:grpSpLocks/>
            </p:cNvGrpSpPr>
            <p:nvPr/>
          </p:nvGrpSpPr>
          <p:grpSpPr bwMode="auto">
            <a:xfrm>
              <a:off x="3157" y="1743"/>
              <a:ext cx="1147" cy="267"/>
              <a:chOff x="3753" y="2195"/>
              <a:chExt cx="1147" cy="267"/>
            </a:xfrm>
          </p:grpSpPr>
          <p:grpSp>
            <p:nvGrpSpPr>
              <p:cNvPr id="4" name="Group 41"/>
              <p:cNvGrpSpPr>
                <a:grpSpLocks/>
              </p:cNvGrpSpPr>
              <p:nvPr/>
            </p:nvGrpSpPr>
            <p:grpSpPr bwMode="auto">
              <a:xfrm flipV="1">
                <a:off x="3907" y="2198"/>
                <a:ext cx="447" cy="27"/>
                <a:chOff x="3255" y="1121"/>
                <a:chExt cx="1165" cy="113"/>
              </a:xfrm>
            </p:grpSpPr>
            <p:sp>
              <p:nvSpPr>
                <p:cNvPr id="16428" name="Oval 22"/>
                <p:cNvSpPr>
                  <a:spLocks noChangeArrowheads="1"/>
                </p:cNvSpPr>
                <p:nvPr/>
              </p:nvSpPr>
              <p:spPr bwMode="auto">
                <a:xfrm>
                  <a:off x="3903" y="1135"/>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29" name="Oval 23"/>
                <p:cNvSpPr>
                  <a:spLocks noChangeArrowheads="1"/>
                </p:cNvSpPr>
                <p:nvPr/>
              </p:nvSpPr>
              <p:spPr bwMode="auto">
                <a:xfrm>
                  <a:off x="4359" y="1141"/>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30" name="Oval 24"/>
                <p:cNvSpPr>
                  <a:spLocks noChangeArrowheads="1"/>
                </p:cNvSpPr>
                <p:nvPr/>
              </p:nvSpPr>
              <p:spPr bwMode="auto">
                <a:xfrm>
                  <a:off x="3553" y="1162"/>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31" name="Oval 25"/>
                <p:cNvSpPr>
                  <a:spLocks noChangeArrowheads="1"/>
                </p:cNvSpPr>
                <p:nvPr/>
              </p:nvSpPr>
              <p:spPr bwMode="auto">
                <a:xfrm>
                  <a:off x="3255" y="1121"/>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aphicFrame>
            <p:nvGraphicFramePr>
              <p:cNvPr id="16388" name="Object 37"/>
              <p:cNvGraphicFramePr>
                <a:graphicFrameLocks noChangeAspect="1"/>
              </p:cNvGraphicFramePr>
              <p:nvPr/>
            </p:nvGraphicFramePr>
            <p:xfrm>
              <a:off x="3845" y="2226"/>
              <a:ext cx="488" cy="131"/>
            </p:xfrm>
            <a:graphic>
              <a:graphicData uri="http://schemas.openxmlformats.org/presentationml/2006/ole">
                <mc:AlternateContent xmlns:mc="http://schemas.openxmlformats.org/markup-compatibility/2006">
                  <mc:Choice xmlns:v="urn:schemas-microsoft-com:vml" Requires="v">
                    <p:oleObj spid="_x0000_s543838" name="ISIS/Draw Sketch" r:id="rId5" imgW="5114880" imgH="2199960" progId="ISISServer">
                      <p:embed/>
                    </p:oleObj>
                  </mc:Choice>
                  <mc:Fallback>
                    <p:oleObj name="ISIS/Draw Sketch" r:id="rId5" imgW="5114880" imgH="2199960" progId="ISISServer">
                      <p:embed/>
                      <p:pic>
                        <p:nvPicPr>
                          <p:cNvPr id="0" name="Object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5" y="2226"/>
                            <a:ext cx="488"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9" name="Object 38"/>
              <p:cNvGraphicFramePr>
                <a:graphicFrameLocks noChangeAspect="1"/>
              </p:cNvGraphicFramePr>
              <p:nvPr/>
            </p:nvGraphicFramePr>
            <p:xfrm>
              <a:off x="4371" y="2218"/>
              <a:ext cx="448" cy="128"/>
            </p:xfrm>
            <a:graphic>
              <a:graphicData uri="http://schemas.openxmlformats.org/presentationml/2006/ole">
                <mc:AlternateContent xmlns:mc="http://schemas.openxmlformats.org/markup-compatibility/2006">
                  <mc:Choice xmlns:v="urn:schemas-microsoft-com:vml" Requires="v">
                    <p:oleObj spid="_x0000_s543839" name="ISIS/Draw Sketch" r:id="rId7" imgW="5114880" imgH="2199960" progId="ISISServer">
                      <p:embed/>
                    </p:oleObj>
                  </mc:Choice>
                  <mc:Fallback>
                    <p:oleObj name="ISIS/Draw Sketch" r:id="rId7" imgW="5114880" imgH="2199960" progId="ISISServer">
                      <p:embed/>
                      <p:pic>
                        <p:nvPicPr>
                          <p:cNvPr id="0" name="Object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1" y="2218"/>
                            <a:ext cx="448"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22" name="Rectangle 21"/>
              <p:cNvSpPr>
                <a:spLocks noChangeArrowheads="1"/>
              </p:cNvSpPr>
              <p:nvPr/>
            </p:nvSpPr>
            <p:spPr bwMode="auto">
              <a:xfrm>
                <a:off x="3753" y="2360"/>
                <a:ext cx="1147" cy="102"/>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grpSp>
            <p:nvGrpSpPr>
              <p:cNvPr id="5" name="Group 42"/>
              <p:cNvGrpSpPr>
                <a:grpSpLocks/>
              </p:cNvGrpSpPr>
              <p:nvPr/>
            </p:nvGrpSpPr>
            <p:grpSpPr bwMode="auto">
              <a:xfrm>
                <a:off x="4392" y="2195"/>
                <a:ext cx="358" cy="33"/>
                <a:chOff x="3255" y="1121"/>
                <a:chExt cx="1165" cy="113"/>
              </a:xfrm>
            </p:grpSpPr>
            <p:sp>
              <p:nvSpPr>
                <p:cNvPr id="16424" name="Oval 43"/>
                <p:cNvSpPr>
                  <a:spLocks noChangeArrowheads="1"/>
                </p:cNvSpPr>
                <p:nvPr/>
              </p:nvSpPr>
              <p:spPr bwMode="auto">
                <a:xfrm>
                  <a:off x="3903" y="1135"/>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25" name="Oval 44"/>
                <p:cNvSpPr>
                  <a:spLocks noChangeArrowheads="1"/>
                </p:cNvSpPr>
                <p:nvPr/>
              </p:nvSpPr>
              <p:spPr bwMode="auto">
                <a:xfrm>
                  <a:off x="4359" y="1141"/>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26" name="Oval 45"/>
                <p:cNvSpPr>
                  <a:spLocks noChangeArrowheads="1"/>
                </p:cNvSpPr>
                <p:nvPr/>
              </p:nvSpPr>
              <p:spPr bwMode="auto">
                <a:xfrm>
                  <a:off x="3553" y="1162"/>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27" name="Oval 46"/>
                <p:cNvSpPr>
                  <a:spLocks noChangeArrowheads="1"/>
                </p:cNvSpPr>
                <p:nvPr/>
              </p:nvSpPr>
              <p:spPr bwMode="auto">
                <a:xfrm>
                  <a:off x="3255" y="1121"/>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pSp>
        <p:grpSp>
          <p:nvGrpSpPr>
            <p:cNvPr id="6" name="Group 52"/>
            <p:cNvGrpSpPr>
              <a:grpSpLocks/>
            </p:cNvGrpSpPr>
            <p:nvPr/>
          </p:nvGrpSpPr>
          <p:grpSpPr bwMode="auto">
            <a:xfrm>
              <a:off x="3216" y="1168"/>
              <a:ext cx="976" cy="552"/>
              <a:chOff x="3216" y="1104"/>
              <a:chExt cx="976" cy="552"/>
            </a:xfrm>
          </p:grpSpPr>
          <p:sp>
            <p:nvSpPr>
              <p:cNvPr id="16419" name="Oval 53"/>
              <p:cNvSpPr>
                <a:spLocks noChangeArrowheads="1"/>
              </p:cNvSpPr>
              <p:nvPr/>
            </p:nvSpPr>
            <p:spPr bwMode="auto">
              <a:xfrm>
                <a:off x="3216" y="1104"/>
                <a:ext cx="928" cy="552"/>
              </a:xfrm>
              <a:prstGeom prst="ellipse">
                <a:avLst/>
              </a:prstGeom>
              <a:gradFill rotWithShape="1">
                <a:gsLst>
                  <a:gs pos="0">
                    <a:srgbClr val="FFFFFF"/>
                  </a:gs>
                  <a:gs pos="100000">
                    <a:srgbClr val="FFFF66"/>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16420" name="Text Box 54"/>
              <p:cNvSpPr txBox="1">
                <a:spLocks noChangeArrowheads="1"/>
              </p:cNvSpPr>
              <p:nvPr/>
            </p:nvSpPr>
            <p:spPr bwMode="auto">
              <a:xfrm>
                <a:off x="3296" y="1248"/>
                <a:ext cx="896" cy="252"/>
              </a:xfrm>
              <a:prstGeom prst="rect">
                <a:avLst/>
              </a:prstGeom>
              <a:noFill/>
              <a:ln w="9525">
                <a:noFill/>
                <a:miter lim="800000"/>
                <a:headEnd/>
                <a:tailEnd/>
              </a:ln>
            </p:spPr>
            <p:txBody>
              <a:bodyPr>
                <a:spAutoFit/>
              </a:bodyPr>
              <a:lstStyle/>
              <a:p>
                <a:pPr>
                  <a:spcBef>
                    <a:spcPct val="50000"/>
                  </a:spcBef>
                </a:pPr>
                <a:r>
                  <a:rPr lang="ja-JP" altLang="en-US" sz="2000" dirty="0"/>
                  <a:t>タンパク質</a:t>
                </a:r>
              </a:p>
            </p:txBody>
          </p:sp>
        </p:grpSp>
      </p:grpSp>
      <p:grpSp>
        <p:nvGrpSpPr>
          <p:cNvPr id="7" name="Group 59"/>
          <p:cNvGrpSpPr>
            <a:grpSpLocks/>
          </p:cNvGrpSpPr>
          <p:nvPr/>
        </p:nvGrpSpPr>
        <p:grpSpPr bwMode="auto">
          <a:xfrm>
            <a:off x="6823075" y="3124200"/>
            <a:ext cx="1871663" cy="2133600"/>
            <a:chOff x="4434" y="2160"/>
            <a:chExt cx="1179" cy="1344"/>
          </a:xfrm>
        </p:grpSpPr>
        <p:grpSp>
          <p:nvGrpSpPr>
            <p:cNvPr id="8" name="Group 33"/>
            <p:cNvGrpSpPr>
              <a:grpSpLocks/>
            </p:cNvGrpSpPr>
            <p:nvPr/>
          </p:nvGrpSpPr>
          <p:grpSpPr bwMode="auto">
            <a:xfrm>
              <a:off x="4434" y="2734"/>
              <a:ext cx="1179" cy="770"/>
              <a:chOff x="4008" y="1826"/>
              <a:chExt cx="1406" cy="897"/>
            </a:xfrm>
          </p:grpSpPr>
          <p:graphicFrame>
            <p:nvGraphicFramePr>
              <p:cNvPr id="16386" name="Object 12"/>
              <p:cNvGraphicFramePr>
                <a:graphicFrameLocks noChangeAspect="1"/>
              </p:cNvGraphicFramePr>
              <p:nvPr/>
            </p:nvGraphicFramePr>
            <p:xfrm>
              <a:off x="4717" y="1888"/>
              <a:ext cx="595" cy="727"/>
            </p:xfrm>
            <a:graphic>
              <a:graphicData uri="http://schemas.openxmlformats.org/presentationml/2006/ole">
                <mc:AlternateContent xmlns:mc="http://schemas.openxmlformats.org/markup-compatibility/2006">
                  <mc:Choice xmlns:v="urn:schemas-microsoft-com:vml" Requires="v">
                    <p:oleObj spid="_x0000_s543840" name="ISIS/Draw Sketch" r:id="rId8" imgW="5200560" imgH="6352920" progId="ISISServer">
                      <p:embed/>
                    </p:oleObj>
                  </mc:Choice>
                  <mc:Fallback>
                    <p:oleObj name="ISIS/Draw Sketch" r:id="rId8" imgW="5200560" imgH="6352920" progId="ISISServer">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7" y="1888"/>
                            <a:ext cx="595" cy="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6" name="Rectangle 13"/>
              <p:cNvSpPr>
                <a:spLocks noChangeArrowheads="1"/>
              </p:cNvSpPr>
              <p:nvPr/>
            </p:nvSpPr>
            <p:spPr bwMode="auto">
              <a:xfrm>
                <a:off x="4008" y="2599"/>
                <a:ext cx="1406" cy="124"/>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6407" name="Oval 17"/>
              <p:cNvSpPr>
                <a:spLocks noChangeArrowheads="1"/>
              </p:cNvSpPr>
              <p:nvPr/>
            </p:nvSpPr>
            <p:spPr bwMode="auto">
              <a:xfrm>
                <a:off x="5134" y="1826"/>
                <a:ext cx="23" cy="25"/>
              </a:xfrm>
              <a:prstGeom prst="ellipse">
                <a:avLst/>
              </a:prstGeom>
              <a:solidFill>
                <a:schemeClr val="accent1"/>
              </a:solidFill>
              <a:ln w="9525">
                <a:solidFill>
                  <a:schemeClr val="tx1"/>
                </a:solidFill>
                <a:round/>
                <a:headEnd/>
                <a:tailEnd/>
              </a:ln>
            </p:spPr>
            <p:txBody>
              <a:bodyPr wrap="none" anchor="ctr"/>
              <a:lstStyle/>
              <a:p>
                <a:endParaRPr lang="ja-JP" altLang="en-US"/>
              </a:p>
            </p:txBody>
          </p:sp>
          <p:graphicFrame>
            <p:nvGraphicFramePr>
              <p:cNvPr id="16387" name="Object 26"/>
              <p:cNvGraphicFramePr>
                <a:graphicFrameLocks noChangeAspect="1"/>
              </p:cNvGraphicFramePr>
              <p:nvPr/>
            </p:nvGraphicFramePr>
            <p:xfrm>
              <a:off x="4096" y="1870"/>
              <a:ext cx="598" cy="731"/>
            </p:xfrm>
            <a:graphic>
              <a:graphicData uri="http://schemas.openxmlformats.org/presentationml/2006/ole">
                <mc:AlternateContent xmlns:mc="http://schemas.openxmlformats.org/markup-compatibility/2006">
                  <mc:Choice xmlns:v="urn:schemas-microsoft-com:vml" Requires="v">
                    <p:oleObj spid="_x0000_s543841" name="ISIS/Draw Sketch" r:id="rId10" imgW="5200560" imgH="6352920" progId="ISISServer">
                      <p:embed/>
                    </p:oleObj>
                  </mc:Choice>
                  <mc:Fallback>
                    <p:oleObj name="ISIS/Draw Sketch" r:id="rId10" imgW="5200560" imgH="6352920" progId="ISISServer">
                      <p:embed/>
                      <p:pic>
                        <p:nvPicPr>
                          <p:cNvPr id="0" name="Object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6" y="1870"/>
                            <a:ext cx="598"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 name="Group 32"/>
              <p:cNvGrpSpPr>
                <a:grpSpLocks/>
              </p:cNvGrpSpPr>
              <p:nvPr/>
            </p:nvGrpSpPr>
            <p:grpSpPr bwMode="auto">
              <a:xfrm>
                <a:off x="4188" y="1830"/>
                <a:ext cx="865" cy="41"/>
                <a:chOff x="3701" y="1901"/>
                <a:chExt cx="865" cy="41"/>
              </a:xfrm>
            </p:grpSpPr>
            <p:sp>
              <p:nvSpPr>
                <p:cNvPr id="16409" name="Oval 14"/>
                <p:cNvSpPr>
                  <a:spLocks noChangeArrowheads="1"/>
                </p:cNvSpPr>
                <p:nvPr/>
              </p:nvSpPr>
              <p:spPr bwMode="auto">
                <a:xfrm>
                  <a:off x="4303" y="1903"/>
                  <a:ext cx="22" cy="2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10" name="Oval 15"/>
                <p:cNvSpPr>
                  <a:spLocks noChangeArrowheads="1"/>
                </p:cNvSpPr>
                <p:nvPr/>
              </p:nvSpPr>
              <p:spPr bwMode="auto">
                <a:xfrm>
                  <a:off x="4430" y="1905"/>
                  <a:ext cx="22" cy="2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11" name="Oval 16"/>
                <p:cNvSpPr>
                  <a:spLocks noChangeArrowheads="1"/>
                </p:cNvSpPr>
                <p:nvPr/>
              </p:nvSpPr>
              <p:spPr bwMode="auto">
                <a:xfrm>
                  <a:off x="4173" y="1912"/>
                  <a:ext cx="22" cy="25"/>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12" name="Oval 18"/>
                <p:cNvSpPr>
                  <a:spLocks noChangeArrowheads="1"/>
                </p:cNvSpPr>
                <p:nvPr/>
              </p:nvSpPr>
              <p:spPr bwMode="auto">
                <a:xfrm>
                  <a:off x="4544" y="1901"/>
                  <a:ext cx="22" cy="26"/>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13" name="Oval 28"/>
                <p:cNvSpPr>
                  <a:spLocks noChangeArrowheads="1"/>
                </p:cNvSpPr>
                <p:nvPr/>
              </p:nvSpPr>
              <p:spPr bwMode="auto">
                <a:xfrm>
                  <a:off x="3831" y="1906"/>
                  <a:ext cx="27" cy="27"/>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14" name="Oval 29"/>
                <p:cNvSpPr>
                  <a:spLocks noChangeArrowheads="1"/>
                </p:cNvSpPr>
                <p:nvPr/>
              </p:nvSpPr>
              <p:spPr bwMode="auto">
                <a:xfrm>
                  <a:off x="3958" y="1908"/>
                  <a:ext cx="27" cy="27"/>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15" name="Oval 30"/>
                <p:cNvSpPr>
                  <a:spLocks noChangeArrowheads="1"/>
                </p:cNvSpPr>
                <p:nvPr/>
              </p:nvSpPr>
              <p:spPr bwMode="auto">
                <a:xfrm>
                  <a:off x="3701" y="1915"/>
                  <a:ext cx="27" cy="27"/>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6416" name="Oval 31"/>
                <p:cNvSpPr>
                  <a:spLocks noChangeArrowheads="1"/>
                </p:cNvSpPr>
                <p:nvPr/>
              </p:nvSpPr>
              <p:spPr bwMode="auto">
                <a:xfrm>
                  <a:off x="4072" y="1904"/>
                  <a:ext cx="27" cy="27"/>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pSp>
        <p:grpSp>
          <p:nvGrpSpPr>
            <p:cNvPr id="10" name="Group 55"/>
            <p:cNvGrpSpPr>
              <a:grpSpLocks/>
            </p:cNvGrpSpPr>
            <p:nvPr/>
          </p:nvGrpSpPr>
          <p:grpSpPr bwMode="auto">
            <a:xfrm>
              <a:off x="4544" y="2160"/>
              <a:ext cx="976" cy="552"/>
              <a:chOff x="3216" y="1104"/>
              <a:chExt cx="976" cy="552"/>
            </a:xfrm>
          </p:grpSpPr>
          <p:sp>
            <p:nvSpPr>
              <p:cNvPr id="16404" name="Oval 56"/>
              <p:cNvSpPr>
                <a:spLocks noChangeArrowheads="1"/>
              </p:cNvSpPr>
              <p:nvPr/>
            </p:nvSpPr>
            <p:spPr bwMode="auto">
              <a:xfrm>
                <a:off x="3216" y="1104"/>
                <a:ext cx="928" cy="552"/>
              </a:xfrm>
              <a:prstGeom prst="ellipse">
                <a:avLst/>
              </a:prstGeom>
              <a:gradFill rotWithShape="1">
                <a:gsLst>
                  <a:gs pos="0">
                    <a:srgbClr val="FFFFFF"/>
                  </a:gs>
                  <a:gs pos="100000">
                    <a:srgbClr val="FFFF66"/>
                  </a:gs>
                </a:gsLst>
                <a:path path="shape">
                  <a:fillToRect l="50000" t="50000" r="50000" b="50000"/>
                </a:path>
              </a:gradFill>
              <a:ln w="9525">
                <a:solidFill>
                  <a:schemeClr val="tx1"/>
                </a:solidFill>
                <a:round/>
                <a:headEnd/>
                <a:tailEnd/>
              </a:ln>
            </p:spPr>
            <p:txBody>
              <a:bodyPr wrap="none" anchor="ctr"/>
              <a:lstStyle/>
              <a:p>
                <a:endParaRPr lang="ja-JP" altLang="en-US"/>
              </a:p>
            </p:txBody>
          </p:sp>
          <p:sp>
            <p:nvSpPr>
              <p:cNvPr id="16405" name="Text Box 57"/>
              <p:cNvSpPr txBox="1">
                <a:spLocks noChangeArrowheads="1"/>
              </p:cNvSpPr>
              <p:nvPr/>
            </p:nvSpPr>
            <p:spPr bwMode="auto">
              <a:xfrm>
                <a:off x="3296" y="1248"/>
                <a:ext cx="896" cy="252"/>
              </a:xfrm>
              <a:prstGeom prst="rect">
                <a:avLst/>
              </a:prstGeom>
              <a:noFill/>
              <a:ln w="9525">
                <a:noFill/>
                <a:miter lim="800000"/>
                <a:headEnd/>
                <a:tailEnd/>
              </a:ln>
            </p:spPr>
            <p:txBody>
              <a:bodyPr>
                <a:spAutoFit/>
              </a:bodyPr>
              <a:lstStyle/>
              <a:p>
                <a:pPr>
                  <a:spcBef>
                    <a:spcPct val="50000"/>
                  </a:spcBef>
                </a:pPr>
                <a:r>
                  <a:rPr lang="ja-JP" altLang="en-US" sz="2000" dirty="0"/>
                  <a:t>タンパク質</a:t>
                </a:r>
              </a:p>
            </p:txBody>
          </p:sp>
        </p:grpSp>
      </p:grpSp>
      <p:sp>
        <p:nvSpPr>
          <p:cNvPr id="16399" name="Text Box 60"/>
          <p:cNvSpPr txBox="1">
            <a:spLocks noChangeArrowheads="1"/>
          </p:cNvSpPr>
          <p:nvPr/>
        </p:nvSpPr>
        <p:spPr bwMode="auto">
          <a:xfrm>
            <a:off x="497349" y="5610942"/>
            <a:ext cx="8128000" cy="861774"/>
          </a:xfrm>
          <a:prstGeom prst="rect">
            <a:avLst/>
          </a:prstGeom>
          <a:noFill/>
          <a:ln w="9525">
            <a:noFill/>
            <a:miter lim="800000"/>
            <a:headEnd/>
            <a:tailEnd/>
          </a:ln>
        </p:spPr>
        <p:txBody>
          <a:bodyPr>
            <a:spAutoFit/>
          </a:bodyPr>
          <a:lstStyle/>
          <a:p>
            <a:pPr>
              <a:spcBef>
                <a:spcPct val="50000"/>
              </a:spcBef>
            </a:pPr>
            <a:r>
              <a:rPr lang="ja-JP" altLang="en-US" sz="2000" dirty="0"/>
              <a:t>タンパク質は固定相表面のみと相互作用していると考えられる</a:t>
            </a:r>
          </a:p>
          <a:p>
            <a:pPr>
              <a:spcBef>
                <a:spcPct val="50000"/>
              </a:spcBef>
            </a:pPr>
            <a:r>
              <a:rPr lang="en-US" altLang="ja-JP" sz="2000" dirty="0"/>
              <a:t>C18</a:t>
            </a:r>
            <a:r>
              <a:rPr lang="ja-JP" altLang="en-US" sz="2000" dirty="0"/>
              <a:t>と</a:t>
            </a:r>
            <a:r>
              <a:rPr lang="en-US" altLang="ja-JP" sz="2000" dirty="0"/>
              <a:t>C30</a:t>
            </a:r>
            <a:r>
              <a:rPr lang="ja-JP" altLang="en-US" sz="2000" dirty="0"/>
              <a:t>はほぼ同じ分離を示す</a:t>
            </a:r>
          </a:p>
        </p:txBody>
      </p:sp>
      <p:sp>
        <p:nvSpPr>
          <p:cNvPr id="16400" name="Rectangle 61"/>
          <p:cNvSpPr>
            <a:spLocks noChangeArrowheads="1"/>
          </p:cNvSpPr>
          <p:nvPr/>
        </p:nvSpPr>
        <p:spPr bwMode="auto">
          <a:xfrm>
            <a:off x="2206625" y="5364163"/>
            <a:ext cx="1035050" cy="214312"/>
          </a:xfrm>
          <a:prstGeom prst="rect">
            <a:avLst/>
          </a:prstGeom>
          <a:noFill/>
          <a:ln w="9525">
            <a:noFill/>
            <a:miter lim="800000"/>
            <a:headEnd/>
            <a:tailEnd/>
          </a:ln>
        </p:spPr>
        <p:txBody>
          <a:bodyPr wrap="none">
            <a:spAutoFit/>
          </a:bodyPr>
          <a:lstStyle/>
          <a:p>
            <a:r>
              <a:rPr lang="en-US" altLang="ja-JP" sz="800">
                <a:solidFill>
                  <a:srgbClr val="030000"/>
                </a:solidFill>
              </a:rPr>
              <a:t>Retention time/min</a:t>
            </a:r>
          </a:p>
        </p:txBody>
      </p:sp>
    </p:spTree>
  </p:cSld>
  <p:clrMapOvr>
    <a:masterClrMapping/>
  </p:clrMapOvr>
  <p:transition>
    <p:pull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スライド番号プレースホルダ 8"/>
          <p:cNvSpPr>
            <a:spLocks noGrp="1"/>
          </p:cNvSpPr>
          <p:nvPr>
            <p:ph type="sldNum" sz="quarter" idx="12"/>
          </p:nvPr>
        </p:nvSpPr>
        <p:spPr>
          <a:noFill/>
        </p:spPr>
        <p:txBody>
          <a:bodyPr/>
          <a:lstStyle/>
          <a:p>
            <a:fld id="{6573527C-8F12-41D5-A3ED-873A0F3194E4}" type="slidenum">
              <a:rPr lang="en-US" altLang="ja-JP" smtClean="0"/>
              <a:pPr/>
              <a:t>53</a:t>
            </a:fld>
            <a:endParaRPr lang="en-US" altLang="ja-JP" smtClean="0"/>
          </a:p>
        </p:txBody>
      </p:sp>
      <p:sp>
        <p:nvSpPr>
          <p:cNvPr id="17415" name="Rectangle 4"/>
          <p:cNvSpPr>
            <a:spLocks noGrp="1" noChangeArrowheads="1"/>
          </p:cNvSpPr>
          <p:nvPr>
            <p:ph type="title" sz="quarter"/>
          </p:nvPr>
        </p:nvSpPr>
        <p:spPr>
          <a:xfrm>
            <a:off x="654050" y="479630"/>
            <a:ext cx="7793039" cy="1143000"/>
          </a:xfrm>
        </p:spPr>
        <p:txBody>
          <a:bodyPr/>
          <a:lstStyle/>
          <a:p>
            <a:pPr eaLnBrk="1" hangingPunct="1"/>
            <a:r>
              <a:rPr lang="en-US" altLang="ja-JP" sz="3600" dirty="0" smtClean="0"/>
              <a:t>NP-C30</a:t>
            </a:r>
            <a:r>
              <a:rPr lang="ja-JP" altLang="en-US" sz="3600" dirty="0" smtClean="0"/>
              <a:t>と</a:t>
            </a:r>
            <a:r>
              <a:rPr lang="en-US" altLang="ja-JP" sz="3600" dirty="0" smtClean="0"/>
              <a:t>NP-C18</a:t>
            </a:r>
            <a:r>
              <a:rPr lang="ja-JP" altLang="en-US" sz="3600" dirty="0" smtClean="0"/>
              <a:t>の比較</a:t>
            </a:r>
            <a:br>
              <a:rPr lang="ja-JP" altLang="en-US" sz="3600" dirty="0" smtClean="0"/>
            </a:br>
            <a:r>
              <a:rPr lang="ja-JP" altLang="en-US" sz="3600" dirty="0" smtClean="0"/>
              <a:t>多環芳香族炭化水素の分離</a:t>
            </a:r>
          </a:p>
        </p:txBody>
      </p:sp>
      <p:sp>
        <p:nvSpPr>
          <p:cNvPr id="17416" name="Text Box 10"/>
          <p:cNvSpPr txBox="1">
            <a:spLocks noChangeArrowheads="1"/>
          </p:cNvSpPr>
          <p:nvPr/>
        </p:nvSpPr>
        <p:spPr bwMode="auto">
          <a:xfrm>
            <a:off x="459249" y="5388078"/>
            <a:ext cx="8128000" cy="1015663"/>
          </a:xfrm>
          <a:prstGeom prst="rect">
            <a:avLst/>
          </a:prstGeom>
          <a:noFill/>
          <a:ln w="9525">
            <a:noFill/>
            <a:miter lim="800000"/>
            <a:headEnd/>
            <a:tailEnd/>
          </a:ln>
        </p:spPr>
        <p:txBody>
          <a:bodyPr>
            <a:spAutoFit/>
          </a:bodyPr>
          <a:lstStyle/>
          <a:p>
            <a:pPr>
              <a:spcBef>
                <a:spcPct val="50000"/>
              </a:spcBef>
            </a:pPr>
            <a:r>
              <a:rPr lang="ja-JP" altLang="en-US" sz="2000" dirty="0"/>
              <a:t>多環</a:t>
            </a:r>
            <a:r>
              <a:rPr lang="ja-JP" altLang="en-US" sz="2000" dirty="0" smtClean="0"/>
              <a:t>芳香族炭化水素</a:t>
            </a:r>
            <a:r>
              <a:rPr lang="ja-JP" altLang="en-US" sz="2000" dirty="0"/>
              <a:t>は極性が低いため，アルキル基全体と相互作用し，</a:t>
            </a:r>
            <a:r>
              <a:rPr lang="en-US" altLang="ja-JP" sz="2000" dirty="0"/>
              <a:t>NP-C30</a:t>
            </a:r>
            <a:r>
              <a:rPr lang="ja-JP" altLang="en-US" sz="2000" dirty="0"/>
              <a:t>は固定相が厚く，</a:t>
            </a:r>
            <a:r>
              <a:rPr lang="en-US" altLang="ja-JP" sz="2000" dirty="0"/>
              <a:t>NP-C18</a:t>
            </a:r>
            <a:r>
              <a:rPr lang="ja-JP" altLang="en-US" sz="2000" dirty="0"/>
              <a:t>に比べ溶質の固定相内への出入りに時間がかかるため，ピークがブロードになると考えられる</a:t>
            </a:r>
          </a:p>
        </p:txBody>
      </p:sp>
      <p:grpSp>
        <p:nvGrpSpPr>
          <p:cNvPr id="2" name="Group 32"/>
          <p:cNvGrpSpPr>
            <a:grpSpLocks/>
          </p:cNvGrpSpPr>
          <p:nvPr/>
        </p:nvGrpSpPr>
        <p:grpSpPr bwMode="auto">
          <a:xfrm>
            <a:off x="6686550" y="3027363"/>
            <a:ext cx="1516063" cy="1852612"/>
            <a:chOff x="4119" y="2086"/>
            <a:chExt cx="1032" cy="1180"/>
          </a:xfrm>
        </p:grpSpPr>
        <p:sp>
          <p:nvSpPr>
            <p:cNvPr id="17439" name="AutoShape 30"/>
            <p:cNvSpPr>
              <a:spLocks noChangeArrowheads="1"/>
            </p:cNvSpPr>
            <p:nvPr/>
          </p:nvSpPr>
          <p:spPr bwMode="auto">
            <a:xfrm>
              <a:off x="4144" y="2086"/>
              <a:ext cx="936" cy="1090"/>
            </a:xfrm>
            <a:prstGeom prst="roundRect">
              <a:avLst>
                <a:gd name="adj" fmla="val 16667"/>
              </a:avLst>
            </a:prstGeom>
            <a:solidFill>
              <a:srgbClr val="FFCC99"/>
            </a:solidFill>
            <a:ln w="9525">
              <a:noFill/>
              <a:round/>
              <a:headEnd/>
              <a:tailEnd/>
            </a:ln>
          </p:spPr>
          <p:txBody>
            <a:bodyPr wrap="none" anchor="ctr"/>
            <a:lstStyle/>
            <a:p>
              <a:endParaRPr lang="ja-JP" altLang="en-US"/>
            </a:p>
          </p:txBody>
        </p:sp>
        <p:grpSp>
          <p:nvGrpSpPr>
            <p:cNvPr id="3" name="Group 13"/>
            <p:cNvGrpSpPr>
              <a:grpSpLocks/>
            </p:cNvGrpSpPr>
            <p:nvPr/>
          </p:nvGrpSpPr>
          <p:grpSpPr bwMode="auto">
            <a:xfrm>
              <a:off x="4119" y="2118"/>
              <a:ext cx="1032" cy="1148"/>
              <a:chOff x="563" y="1640"/>
              <a:chExt cx="1776" cy="2172"/>
            </a:xfrm>
          </p:grpSpPr>
          <p:graphicFrame>
            <p:nvGraphicFramePr>
              <p:cNvPr id="17413" name="Object 14"/>
              <p:cNvGraphicFramePr>
                <a:graphicFrameLocks noChangeAspect="1"/>
              </p:cNvGraphicFramePr>
              <p:nvPr/>
            </p:nvGraphicFramePr>
            <p:xfrm>
              <a:off x="637" y="1803"/>
              <a:ext cx="1550" cy="1893"/>
            </p:xfrm>
            <a:graphic>
              <a:graphicData uri="http://schemas.openxmlformats.org/presentationml/2006/ole">
                <mc:AlternateContent xmlns:mc="http://schemas.openxmlformats.org/markup-compatibility/2006">
                  <mc:Choice xmlns:v="urn:schemas-microsoft-com:vml" Requires="v">
                    <p:oleObj spid="_x0000_s544862" name="ISIS/Draw Sketch" r:id="rId4" imgW="5200560" imgH="6352920" progId="ISISServer">
                      <p:embed/>
                    </p:oleObj>
                  </mc:Choice>
                  <mc:Fallback>
                    <p:oleObj name="ISIS/Draw Sketch" r:id="rId4" imgW="5200560" imgH="6352920" progId="ISISServer">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 y="1803"/>
                            <a:ext cx="1550" cy="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41" name="Rectangle 15"/>
              <p:cNvSpPr>
                <a:spLocks noChangeArrowheads="1"/>
              </p:cNvSpPr>
              <p:nvPr/>
            </p:nvSpPr>
            <p:spPr bwMode="auto">
              <a:xfrm>
                <a:off x="563" y="3656"/>
                <a:ext cx="1776" cy="156"/>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7442" name="Oval 16"/>
              <p:cNvSpPr>
                <a:spLocks noChangeArrowheads="1"/>
              </p:cNvSpPr>
              <p:nvPr/>
            </p:nvSpPr>
            <p:spPr bwMode="auto">
              <a:xfrm>
                <a:off x="1356" y="1654"/>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7443" name="Oval 17"/>
              <p:cNvSpPr>
                <a:spLocks noChangeArrowheads="1"/>
              </p:cNvSpPr>
              <p:nvPr/>
            </p:nvSpPr>
            <p:spPr bwMode="auto">
              <a:xfrm>
                <a:off x="1698" y="1660"/>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7444" name="Oval 18"/>
              <p:cNvSpPr>
                <a:spLocks noChangeArrowheads="1"/>
              </p:cNvSpPr>
              <p:nvPr/>
            </p:nvSpPr>
            <p:spPr bwMode="auto">
              <a:xfrm>
                <a:off x="1006" y="1681"/>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7445" name="Oval 19"/>
              <p:cNvSpPr>
                <a:spLocks noChangeArrowheads="1"/>
              </p:cNvSpPr>
              <p:nvPr/>
            </p:nvSpPr>
            <p:spPr bwMode="auto">
              <a:xfrm>
                <a:off x="709" y="1640"/>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7446" name="Oval 20"/>
              <p:cNvSpPr>
                <a:spLocks noChangeArrowheads="1"/>
              </p:cNvSpPr>
              <p:nvPr/>
            </p:nvSpPr>
            <p:spPr bwMode="auto">
              <a:xfrm>
                <a:off x="2004" y="1650"/>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pSp>
      <p:grpSp>
        <p:nvGrpSpPr>
          <p:cNvPr id="4" name="Group 46"/>
          <p:cNvGrpSpPr>
            <a:grpSpLocks/>
          </p:cNvGrpSpPr>
          <p:nvPr/>
        </p:nvGrpSpPr>
        <p:grpSpPr bwMode="auto">
          <a:xfrm>
            <a:off x="6672263" y="2025650"/>
            <a:ext cx="1430337" cy="598488"/>
            <a:chOff x="4203" y="1276"/>
            <a:chExt cx="901" cy="377"/>
          </a:xfrm>
        </p:grpSpPr>
        <p:sp>
          <p:nvSpPr>
            <p:cNvPr id="17432" name="AutoShape 31"/>
            <p:cNvSpPr>
              <a:spLocks noChangeArrowheads="1"/>
            </p:cNvSpPr>
            <p:nvPr/>
          </p:nvSpPr>
          <p:spPr bwMode="auto">
            <a:xfrm>
              <a:off x="4238" y="1276"/>
              <a:ext cx="814" cy="304"/>
            </a:xfrm>
            <a:prstGeom prst="roundRect">
              <a:avLst>
                <a:gd name="adj" fmla="val 16667"/>
              </a:avLst>
            </a:prstGeom>
            <a:solidFill>
              <a:srgbClr val="FFCC99"/>
            </a:solidFill>
            <a:ln w="9525">
              <a:noFill/>
              <a:round/>
              <a:headEnd/>
              <a:tailEnd/>
            </a:ln>
          </p:spPr>
          <p:txBody>
            <a:bodyPr wrap="none" anchor="ctr"/>
            <a:lstStyle/>
            <a:p>
              <a:endParaRPr lang="ja-JP" altLang="en-US"/>
            </a:p>
          </p:txBody>
        </p:sp>
        <p:grpSp>
          <p:nvGrpSpPr>
            <p:cNvPr id="5" name="Group 23"/>
            <p:cNvGrpSpPr>
              <a:grpSpLocks/>
            </p:cNvGrpSpPr>
            <p:nvPr/>
          </p:nvGrpSpPr>
          <p:grpSpPr bwMode="auto">
            <a:xfrm>
              <a:off x="4203" y="1309"/>
              <a:ext cx="901" cy="344"/>
              <a:chOff x="3277" y="2995"/>
              <a:chExt cx="1776" cy="764"/>
            </a:xfrm>
          </p:grpSpPr>
          <p:graphicFrame>
            <p:nvGraphicFramePr>
              <p:cNvPr id="17412" name="Object 24"/>
              <p:cNvGraphicFramePr>
                <a:graphicFrameLocks noChangeAspect="1"/>
              </p:cNvGraphicFramePr>
              <p:nvPr/>
            </p:nvGraphicFramePr>
            <p:xfrm>
              <a:off x="3381" y="3086"/>
              <a:ext cx="1601" cy="534"/>
            </p:xfrm>
            <a:graphic>
              <a:graphicData uri="http://schemas.openxmlformats.org/presentationml/2006/ole">
                <mc:AlternateContent xmlns:mc="http://schemas.openxmlformats.org/markup-compatibility/2006">
                  <mc:Choice xmlns:v="urn:schemas-microsoft-com:vml" Requires="v">
                    <p:oleObj spid="_x0000_s544863" name="ISIS/Draw Sketch" r:id="rId6" imgW="5114880" imgH="2199960" progId="ISISServer">
                      <p:embed/>
                    </p:oleObj>
                  </mc:Choice>
                  <mc:Fallback>
                    <p:oleObj name="ISIS/Draw Sketch" r:id="rId6" imgW="5114880" imgH="2199960" progId="ISISServer">
                      <p:embed/>
                      <p:pic>
                        <p:nvPicPr>
                          <p:cNvPr id="0" name="Object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1" y="3086"/>
                            <a:ext cx="1601" cy="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4" name="Rectangle 25"/>
              <p:cNvSpPr>
                <a:spLocks noChangeArrowheads="1"/>
              </p:cNvSpPr>
              <p:nvPr/>
            </p:nvSpPr>
            <p:spPr bwMode="auto">
              <a:xfrm>
                <a:off x="3277" y="3603"/>
                <a:ext cx="1776" cy="156"/>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7435" name="Oval 26"/>
              <p:cNvSpPr>
                <a:spLocks noChangeArrowheads="1"/>
              </p:cNvSpPr>
              <p:nvPr/>
            </p:nvSpPr>
            <p:spPr bwMode="auto">
              <a:xfrm>
                <a:off x="4305" y="3009"/>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7436" name="Oval 27"/>
              <p:cNvSpPr>
                <a:spLocks noChangeArrowheads="1"/>
              </p:cNvSpPr>
              <p:nvPr/>
            </p:nvSpPr>
            <p:spPr bwMode="auto">
              <a:xfrm>
                <a:off x="4760" y="3015"/>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7437" name="Oval 28"/>
              <p:cNvSpPr>
                <a:spLocks noChangeArrowheads="1"/>
              </p:cNvSpPr>
              <p:nvPr/>
            </p:nvSpPr>
            <p:spPr bwMode="auto">
              <a:xfrm>
                <a:off x="3955" y="3036"/>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7438" name="Oval 29"/>
              <p:cNvSpPr>
                <a:spLocks noChangeArrowheads="1"/>
              </p:cNvSpPr>
              <p:nvPr/>
            </p:nvSpPr>
            <p:spPr bwMode="auto">
              <a:xfrm>
                <a:off x="3658" y="2995"/>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pSp>
      <p:grpSp>
        <p:nvGrpSpPr>
          <p:cNvPr id="6" name="Group 47"/>
          <p:cNvGrpSpPr>
            <a:grpSpLocks/>
          </p:cNvGrpSpPr>
          <p:nvPr/>
        </p:nvGrpSpPr>
        <p:grpSpPr bwMode="auto">
          <a:xfrm>
            <a:off x="1033463" y="1736725"/>
            <a:ext cx="4919662" cy="3455988"/>
            <a:chOff x="391" y="1113"/>
            <a:chExt cx="3099" cy="2177"/>
          </a:xfrm>
        </p:grpSpPr>
        <p:pic>
          <p:nvPicPr>
            <p:cNvPr id="17422" name="Picture 5" descr="NP2"/>
            <p:cNvPicPr>
              <a:picLocks noChangeAspect="1" noChangeArrowheads="1"/>
            </p:cNvPicPr>
            <p:nvPr/>
          </p:nvPicPr>
          <p:blipFill>
            <a:blip r:embed="rId8" cstate="print"/>
            <a:srcRect/>
            <a:stretch>
              <a:fillRect/>
            </a:stretch>
          </p:blipFill>
          <p:spPr bwMode="auto">
            <a:xfrm>
              <a:off x="923" y="1276"/>
              <a:ext cx="2567" cy="1929"/>
            </a:xfrm>
            <a:prstGeom prst="rect">
              <a:avLst/>
            </a:prstGeom>
            <a:noFill/>
            <a:ln w="9525">
              <a:noFill/>
              <a:miter lim="800000"/>
              <a:headEnd/>
              <a:tailEnd/>
            </a:ln>
          </p:spPr>
        </p:pic>
        <p:graphicFrame>
          <p:nvGraphicFramePr>
            <p:cNvPr id="17410" name="Object 36"/>
            <p:cNvGraphicFramePr>
              <a:graphicFrameLocks noChangeAspect="1"/>
            </p:cNvGraphicFramePr>
            <p:nvPr/>
          </p:nvGraphicFramePr>
          <p:xfrm>
            <a:off x="438" y="2440"/>
            <a:ext cx="243" cy="219"/>
          </p:xfrm>
          <a:graphic>
            <a:graphicData uri="http://schemas.openxmlformats.org/presentationml/2006/ole">
              <mc:AlternateContent xmlns:mc="http://schemas.openxmlformats.org/markup-compatibility/2006">
                <mc:Choice xmlns:v="urn:schemas-microsoft-com:vml" Requires="v">
                  <p:oleObj spid="_x0000_s544864" name="ISIS/Draw Sketch" r:id="rId9" imgW="666720" imgH="599760" progId="ISISServer">
                    <p:embed/>
                  </p:oleObj>
                </mc:Choice>
                <mc:Fallback>
                  <p:oleObj name="ISIS/Draw Sketch" r:id="rId9" imgW="666720" imgH="599760" progId="ISISServer">
                    <p:embed/>
                    <p:pic>
                      <p:nvPicPr>
                        <p:cNvPr id="0" name="Object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 y="2440"/>
                          <a:ext cx="243"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3" name="Text Box 8"/>
            <p:cNvSpPr txBox="1">
              <a:spLocks noChangeArrowheads="1"/>
            </p:cNvSpPr>
            <p:nvPr/>
          </p:nvSpPr>
          <p:spPr bwMode="auto">
            <a:xfrm>
              <a:off x="2256" y="1113"/>
              <a:ext cx="960" cy="252"/>
            </a:xfrm>
            <a:prstGeom prst="rect">
              <a:avLst/>
            </a:prstGeom>
            <a:noFill/>
            <a:ln w="9525">
              <a:noFill/>
              <a:miter lim="800000"/>
              <a:headEnd/>
              <a:tailEnd/>
            </a:ln>
          </p:spPr>
          <p:txBody>
            <a:bodyPr>
              <a:spAutoFit/>
            </a:bodyPr>
            <a:lstStyle/>
            <a:p>
              <a:pPr>
                <a:spcBef>
                  <a:spcPct val="50000"/>
                </a:spcBef>
              </a:pPr>
              <a:r>
                <a:rPr lang="en-US" altLang="ja-JP" sz="2000" b="1" dirty="0"/>
                <a:t>NP-C30</a:t>
              </a:r>
              <a:endParaRPr lang="en-US" altLang="ja-JP" sz="2000" b="1" dirty="0">
                <a:solidFill>
                  <a:srgbClr val="CC0066"/>
                </a:solidFill>
              </a:endParaRPr>
            </a:p>
          </p:txBody>
        </p:sp>
        <p:sp>
          <p:nvSpPr>
            <p:cNvPr id="17424" name="Text Box 9"/>
            <p:cNvSpPr txBox="1">
              <a:spLocks noChangeArrowheads="1"/>
            </p:cNvSpPr>
            <p:nvPr/>
          </p:nvSpPr>
          <p:spPr bwMode="auto">
            <a:xfrm>
              <a:off x="1007" y="1150"/>
              <a:ext cx="960" cy="252"/>
            </a:xfrm>
            <a:prstGeom prst="rect">
              <a:avLst/>
            </a:prstGeom>
            <a:noFill/>
            <a:ln w="9525">
              <a:noFill/>
              <a:miter lim="800000"/>
              <a:headEnd/>
              <a:tailEnd/>
            </a:ln>
          </p:spPr>
          <p:txBody>
            <a:bodyPr>
              <a:spAutoFit/>
            </a:bodyPr>
            <a:lstStyle/>
            <a:p>
              <a:pPr>
                <a:spcBef>
                  <a:spcPct val="50000"/>
                </a:spcBef>
              </a:pPr>
              <a:r>
                <a:rPr lang="en-US" altLang="ja-JP" sz="2000" b="1" dirty="0"/>
                <a:t>NP-C18</a:t>
              </a:r>
              <a:endParaRPr lang="en-US" altLang="ja-JP" sz="2000" b="1" dirty="0">
                <a:solidFill>
                  <a:srgbClr val="CC0066"/>
                </a:solidFill>
              </a:endParaRPr>
            </a:p>
          </p:txBody>
        </p:sp>
        <p:sp>
          <p:nvSpPr>
            <p:cNvPr id="17425" name="Rectangle 34"/>
            <p:cNvSpPr>
              <a:spLocks noChangeArrowheads="1"/>
            </p:cNvSpPr>
            <p:nvPr/>
          </p:nvSpPr>
          <p:spPr bwMode="auto">
            <a:xfrm>
              <a:off x="1158" y="3147"/>
              <a:ext cx="652" cy="135"/>
            </a:xfrm>
            <a:prstGeom prst="rect">
              <a:avLst/>
            </a:prstGeom>
            <a:noFill/>
            <a:ln w="9525">
              <a:noFill/>
              <a:miter lim="800000"/>
              <a:headEnd/>
              <a:tailEnd/>
            </a:ln>
          </p:spPr>
          <p:txBody>
            <a:bodyPr wrap="none">
              <a:spAutoFit/>
            </a:bodyPr>
            <a:lstStyle/>
            <a:p>
              <a:r>
                <a:rPr lang="en-US" altLang="ja-JP" sz="800">
                  <a:solidFill>
                    <a:srgbClr val="030000"/>
                  </a:solidFill>
                </a:rPr>
                <a:t>Retention time/min</a:t>
              </a:r>
            </a:p>
          </p:txBody>
        </p:sp>
        <p:sp>
          <p:nvSpPr>
            <p:cNvPr id="17426" name="Rectangle 35"/>
            <p:cNvSpPr>
              <a:spLocks noChangeArrowheads="1"/>
            </p:cNvSpPr>
            <p:nvPr/>
          </p:nvSpPr>
          <p:spPr bwMode="auto">
            <a:xfrm>
              <a:off x="2366" y="3155"/>
              <a:ext cx="652" cy="135"/>
            </a:xfrm>
            <a:prstGeom prst="rect">
              <a:avLst/>
            </a:prstGeom>
            <a:noFill/>
            <a:ln w="9525">
              <a:noFill/>
              <a:miter lim="800000"/>
              <a:headEnd/>
              <a:tailEnd/>
            </a:ln>
          </p:spPr>
          <p:txBody>
            <a:bodyPr wrap="none">
              <a:spAutoFit/>
            </a:bodyPr>
            <a:lstStyle/>
            <a:p>
              <a:r>
                <a:rPr lang="en-US" altLang="ja-JP" sz="800">
                  <a:solidFill>
                    <a:srgbClr val="030000"/>
                  </a:solidFill>
                </a:rPr>
                <a:t>Retention time/min</a:t>
              </a:r>
            </a:p>
          </p:txBody>
        </p:sp>
        <p:graphicFrame>
          <p:nvGraphicFramePr>
            <p:cNvPr id="17411" name="Object 38"/>
            <p:cNvGraphicFramePr>
              <a:graphicFrameLocks noChangeAspect="1"/>
            </p:cNvGraphicFramePr>
            <p:nvPr/>
          </p:nvGraphicFramePr>
          <p:xfrm>
            <a:off x="2261" y="1469"/>
            <a:ext cx="610" cy="576"/>
          </p:xfrm>
          <a:graphic>
            <a:graphicData uri="http://schemas.openxmlformats.org/presentationml/2006/ole">
              <mc:AlternateContent xmlns:mc="http://schemas.openxmlformats.org/markup-compatibility/2006">
                <mc:Choice xmlns:v="urn:schemas-microsoft-com:vml" Requires="v">
                  <p:oleObj spid="_x0000_s544865" name="ISIS/Draw Sketch" r:id="rId11" imgW="1904760" imgH="1800000" progId="ISISServer">
                    <p:embed/>
                  </p:oleObj>
                </mc:Choice>
                <mc:Fallback>
                  <p:oleObj name="ISIS/Draw Sketch" r:id="rId11" imgW="1904760" imgH="1800000" progId="ISISServer">
                    <p:embed/>
                    <p:pic>
                      <p:nvPicPr>
                        <p:cNvPr id="0" name="Object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1" y="1469"/>
                          <a:ext cx="610"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7" name="Line 41"/>
            <p:cNvSpPr>
              <a:spLocks noChangeShapeType="1"/>
            </p:cNvSpPr>
            <p:nvPr/>
          </p:nvSpPr>
          <p:spPr bwMode="auto">
            <a:xfrm>
              <a:off x="673" y="2614"/>
              <a:ext cx="382" cy="275"/>
            </a:xfrm>
            <a:prstGeom prst="line">
              <a:avLst/>
            </a:prstGeom>
            <a:noFill/>
            <a:ln w="9525">
              <a:solidFill>
                <a:schemeClr val="tx1"/>
              </a:solidFill>
              <a:round/>
              <a:headEnd/>
              <a:tailEnd type="triangle" w="med" len="med"/>
            </a:ln>
          </p:spPr>
          <p:txBody>
            <a:bodyPr/>
            <a:lstStyle/>
            <a:p>
              <a:endParaRPr lang="ja-JP" altLang="en-US"/>
            </a:p>
          </p:txBody>
        </p:sp>
        <p:sp>
          <p:nvSpPr>
            <p:cNvPr id="17428" name="Line 42"/>
            <p:cNvSpPr>
              <a:spLocks noChangeShapeType="1"/>
            </p:cNvSpPr>
            <p:nvPr/>
          </p:nvSpPr>
          <p:spPr bwMode="auto">
            <a:xfrm flipH="1" flipV="1">
              <a:off x="1799" y="1524"/>
              <a:ext cx="390" cy="71"/>
            </a:xfrm>
            <a:prstGeom prst="line">
              <a:avLst/>
            </a:prstGeom>
            <a:noFill/>
            <a:ln w="9525">
              <a:solidFill>
                <a:schemeClr val="tx1"/>
              </a:solidFill>
              <a:round/>
              <a:headEnd/>
              <a:tailEnd type="triangle" w="med" len="med"/>
            </a:ln>
          </p:spPr>
          <p:txBody>
            <a:bodyPr/>
            <a:lstStyle/>
            <a:p>
              <a:endParaRPr lang="ja-JP" altLang="en-US"/>
            </a:p>
          </p:txBody>
        </p:sp>
        <p:sp>
          <p:nvSpPr>
            <p:cNvPr id="17429" name="Line 43"/>
            <p:cNvSpPr>
              <a:spLocks noChangeShapeType="1"/>
            </p:cNvSpPr>
            <p:nvPr/>
          </p:nvSpPr>
          <p:spPr bwMode="auto">
            <a:xfrm>
              <a:off x="2729" y="1852"/>
              <a:ext cx="479" cy="620"/>
            </a:xfrm>
            <a:prstGeom prst="line">
              <a:avLst/>
            </a:prstGeom>
            <a:noFill/>
            <a:ln w="9525">
              <a:solidFill>
                <a:schemeClr val="tx1"/>
              </a:solidFill>
              <a:round/>
              <a:headEnd/>
              <a:tailEnd type="triangle" w="med" len="med"/>
            </a:ln>
          </p:spPr>
          <p:txBody>
            <a:bodyPr/>
            <a:lstStyle/>
            <a:p>
              <a:endParaRPr lang="ja-JP" altLang="en-US"/>
            </a:p>
          </p:txBody>
        </p:sp>
        <p:sp>
          <p:nvSpPr>
            <p:cNvPr id="17430" name="Text Box 44"/>
            <p:cNvSpPr txBox="1">
              <a:spLocks noChangeArrowheads="1"/>
            </p:cNvSpPr>
            <p:nvPr/>
          </p:nvSpPr>
          <p:spPr bwMode="auto">
            <a:xfrm>
              <a:off x="391" y="2685"/>
              <a:ext cx="452" cy="173"/>
            </a:xfrm>
            <a:prstGeom prst="rect">
              <a:avLst/>
            </a:prstGeom>
            <a:noFill/>
            <a:ln w="9525">
              <a:noFill/>
              <a:miter lim="800000"/>
              <a:headEnd/>
              <a:tailEnd/>
            </a:ln>
          </p:spPr>
          <p:txBody>
            <a:bodyPr>
              <a:spAutoFit/>
            </a:bodyPr>
            <a:lstStyle/>
            <a:p>
              <a:pPr>
                <a:spcBef>
                  <a:spcPct val="50000"/>
                </a:spcBef>
              </a:pPr>
              <a:r>
                <a:rPr lang="en-US" altLang="ja-JP" sz="1200" b="1"/>
                <a:t>No. 1</a:t>
              </a:r>
            </a:p>
          </p:txBody>
        </p:sp>
        <p:sp>
          <p:nvSpPr>
            <p:cNvPr id="17431" name="Text Box 45"/>
            <p:cNvSpPr txBox="1">
              <a:spLocks noChangeArrowheads="1"/>
            </p:cNvSpPr>
            <p:nvPr/>
          </p:nvSpPr>
          <p:spPr bwMode="auto">
            <a:xfrm>
              <a:off x="2405" y="2032"/>
              <a:ext cx="452" cy="173"/>
            </a:xfrm>
            <a:prstGeom prst="rect">
              <a:avLst/>
            </a:prstGeom>
            <a:noFill/>
            <a:ln w="9525">
              <a:noFill/>
              <a:miter lim="800000"/>
              <a:headEnd/>
              <a:tailEnd/>
            </a:ln>
          </p:spPr>
          <p:txBody>
            <a:bodyPr>
              <a:spAutoFit/>
            </a:bodyPr>
            <a:lstStyle/>
            <a:p>
              <a:pPr>
                <a:spcBef>
                  <a:spcPct val="50000"/>
                </a:spcBef>
              </a:pPr>
              <a:r>
                <a:rPr lang="en-US" altLang="ja-JP" sz="1200" b="1"/>
                <a:t>No. 11</a:t>
              </a:r>
            </a:p>
          </p:txBody>
        </p:sp>
      </p:grpSp>
      <p:sp>
        <p:nvSpPr>
          <p:cNvPr id="17420" name="Text Box 7"/>
          <p:cNvSpPr txBox="1">
            <a:spLocks noChangeArrowheads="1"/>
          </p:cNvSpPr>
          <p:nvPr/>
        </p:nvSpPr>
        <p:spPr bwMode="auto">
          <a:xfrm>
            <a:off x="192293" y="1824498"/>
            <a:ext cx="2114550" cy="2062103"/>
          </a:xfrm>
          <a:prstGeom prst="rect">
            <a:avLst/>
          </a:prstGeom>
          <a:noFill/>
          <a:ln w="9525">
            <a:noFill/>
            <a:miter lim="800000"/>
            <a:headEnd/>
            <a:tailEnd/>
          </a:ln>
        </p:spPr>
        <p:txBody>
          <a:bodyPr>
            <a:spAutoFit/>
          </a:bodyPr>
          <a:lstStyle/>
          <a:p>
            <a:pPr>
              <a:spcBef>
                <a:spcPct val="50000"/>
              </a:spcBef>
            </a:pPr>
            <a:r>
              <a:rPr lang="en-US" altLang="ja-JP" sz="1600" b="1" dirty="0">
                <a:solidFill>
                  <a:srgbClr val="CC0066"/>
                </a:solidFill>
              </a:rPr>
              <a:t>4.6x30mm</a:t>
            </a:r>
          </a:p>
          <a:p>
            <a:pPr>
              <a:spcBef>
                <a:spcPct val="50000"/>
              </a:spcBef>
            </a:pPr>
            <a:r>
              <a:rPr lang="en-US" altLang="ja-JP" sz="1600" b="1" dirty="0">
                <a:solidFill>
                  <a:srgbClr val="CC0066"/>
                </a:solidFill>
              </a:rPr>
              <a:t>A) H</a:t>
            </a:r>
            <a:r>
              <a:rPr lang="en-US" altLang="ja-JP" sz="1600" b="1" baseline="-25000" dirty="0">
                <a:solidFill>
                  <a:srgbClr val="CC0066"/>
                </a:solidFill>
              </a:rPr>
              <a:t>2</a:t>
            </a:r>
            <a:r>
              <a:rPr lang="en-US" altLang="ja-JP" sz="1600" b="1" dirty="0">
                <a:solidFill>
                  <a:srgbClr val="CC0066"/>
                </a:solidFill>
              </a:rPr>
              <a:t>O</a:t>
            </a:r>
          </a:p>
          <a:p>
            <a:pPr>
              <a:spcBef>
                <a:spcPct val="50000"/>
              </a:spcBef>
            </a:pPr>
            <a:r>
              <a:rPr lang="en-US" altLang="ja-JP" sz="1600" b="1" dirty="0">
                <a:solidFill>
                  <a:srgbClr val="CC0066"/>
                </a:solidFill>
              </a:rPr>
              <a:t>B) CH</a:t>
            </a:r>
            <a:r>
              <a:rPr lang="en-US" altLang="ja-JP" sz="1600" b="1" baseline="-25000" dirty="0">
                <a:solidFill>
                  <a:srgbClr val="CC0066"/>
                </a:solidFill>
              </a:rPr>
              <a:t>3</a:t>
            </a:r>
            <a:r>
              <a:rPr lang="en-US" altLang="ja-JP" sz="1600" b="1" dirty="0">
                <a:solidFill>
                  <a:srgbClr val="CC0066"/>
                </a:solidFill>
              </a:rPr>
              <a:t>OH</a:t>
            </a:r>
          </a:p>
          <a:p>
            <a:pPr>
              <a:spcBef>
                <a:spcPct val="50000"/>
              </a:spcBef>
            </a:pPr>
            <a:r>
              <a:rPr lang="en-US" altLang="ja-JP" sz="1600" b="1" dirty="0">
                <a:solidFill>
                  <a:srgbClr val="CC0066"/>
                </a:solidFill>
              </a:rPr>
              <a:t>%B: 20%-100%, 5 min</a:t>
            </a:r>
          </a:p>
          <a:p>
            <a:pPr>
              <a:spcBef>
                <a:spcPct val="50000"/>
              </a:spcBef>
            </a:pPr>
            <a:r>
              <a:rPr lang="ja-JP" altLang="en-US" sz="1600" b="1" dirty="0">
                <a:solidFill>
                  <a:srgbClr val="CC0066"/>
                </a:solidFill>
              </a:rPr>
              <a:t>グラジエント溶離</a:t>
            </a:r>
          </a:p>
        </p:txBody>
      </p:sp>
    </p:spTree>
  </p:cSld>
  <p:clrMapOvr>
    <a:masterClrMapping/>
  </p:clrMapOvr>
  <p:transition>
    <p:pull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スライド番号プレースホルダ 4"/>
          <p:cNvSpPr>
            <a:spLocks noGrp="1"/>
          </p:cNvSpPr>
          <p:nvPr>
            <p:ph type="sldNum" sz="quarter" idx="12"/>
          </p:nvPr>
        </p:nvSpPr>
        <p:spPr>
          <a:noFill/>
        </p:spPr>
        <p:txBody>
          <a:bodyPr/>
          <a:lstStyle/>
          <a:p>
            <a:fld id="{585989AF-64CF-4155-BDEE-69D1DD2F04A3}" type="slidenum">
              <a:rPr lang="en-US" altLang="ja-JP" smtClean="0"/>
              <a:pPr/>
              <a:t>54</a:t>
            </a:fld>
            <a:endParaRPr lang="en-US" altLang="ja-JP" smtClean="0"/>
          </a:p>
        </p:txBody>
      </p:sp>
      <p:sp>
        <p:nvSpPr>
          <p:cNvPr id="18437" name="Rectangle 4"/>
          <p:cNvSpPr>
            <a:spLocks noGrp="1" noChangeArrowheads="1"/>
          </p:cNvSpPr>
          <p:nvPr>
            <p:ph type="title"/>
          </p:nvPr>
        </p:nvSpPr>
        <p:spPr>
          <a:xfrm>
            <a:off x="654050" y="435385"/>
            <a:ext cx="7793039" cy="1143000"/>
          </a:xfrm>
        </p:spPr>
        <p:txBody>
          <a:bodyPr/>
          <a:lstStyle/>
          <a:p>
            <a:pPr eaLnBrk="1" hangingPunct="1"/>
            <a:r>
              <a:rPr lang="en-US" altLang="ja-JP" sz="3600" dirty="0" smtClean="0"/>
              <a:t>NP-C30</a:t>
            </a:r>
            <a:r>
              <a:rPr lang="ja-JP" altLang="en-US" sz="3600" dirty="0" smtClean="0"/>
              <a:t>と</a:t>
            </a:r>
            <a:r>
              <a:rPr lang="en-US" altLang="ja-JP" sz="3600" dirty="0" smtClean="0"/>
              <a:t>NP-C18</a:t>
            </a:r>
            <a:r>
              <a:rPr lang="ja-JP" altLang="en-US" sz="3600" dirty="0" smtClean="0"/>
              <a:t>の比較</a:t>
            </a:r>
            <a:br>
              <a:rPr lang="ja-JP" altLang="en-US" sz="3600" dirty="0" smtClean="0"/>
            </a:br>
            <a:r>
              <a:rPr lang="ja-JP" altLang="en-US" sz="3600" dirty="0" smtClean="0"/>
              <a:t>ナギのメタノール抽出成分の分離</a:t>
            </a:r>
          </a:p>
        </p:txBody>
      </p:sp>
      <p:sp>
        <p:nvSpPr>
          <p:cNvPr id="18438" name="Text Box 46"/>
          <p:cNvSpPr txBox="1">
            <a:spLocks noChangeArrowheads="1"/>
          </p:cNvSpPr>
          <p:nvPr/>
        </p:nvSpPr>
        <p:spPr bwMode="auto">
          <a:xfrm>
            <a:off x="290513" y="5556250"/>
            <a:ext cx="8853487" cy="841375"/>
          </a:xfrm>
          <a:prstGeom prst="rect">
            <a:avLst/>
          </a:prstGeom>
          <a:noFill/>
          <a:ln w="9525">
            <a:noFill/>
            <a:miter lim="800000"/>
            <a:headEnd/>
            <a:tailEnd/>
          </a:ln>
        </p:spPr>
        <p:txBody>
          <a:bodyPr>
            <a:spAutoFit/>
          </a:bodyPr>
          <a:lstStyle/>
          <a:p>
            <a:pPr>
              <a:lnSpc>
                <a:spcPts val="2200"/>
              </a:lnSpc>
              <a:spcBef>
                <a:spcPct val="50000"/>
              </a:spcBef>
            </a:pPr>
            <a:r>
              <a:rPr lang="ja-JP" altLang="en-US" sz="2400"/>
              <a:t>ナギの極性成分も固定相表面のみと相互作用していると考えられる</a:t>
            </a:r>
          </a:p>
          <a:p>
            <a:pPr>
              <a:lnSpc>
                <a:spcPts val="2200"/>
              </a:lnSpc>
              <a:spcBef>
                <a:spcPct val="50000"/>
              </a:spcBef>
            </a:pPr>
            <a:r>
              <a:rPr lang="en-US" altLang="ja-JP" sz="2400"/>
              <a:t>C18</a:t>
            </a:r>
            <a:r>
              <a:rPr lang="ja-JP" altLang="en-US" sz="2400"/>
              <a:t>と</a:t>
            </a:r>
            <a:r>
              <a:rPr lang="en-US" altLang="ja-JP" sz="2400"/>
              <a:t>C30</a:t>
            </a:r>
            <a:r>
              <a:rPr lang="ja-JP" altLang="en-US" sz="2400"/>
              <a:t>はほぼ同じ分離を示す</a:t>
            </a:r>
          </a:p>
        </p:txBody>
      </p:sp>
      <p:grpSp>
        <p:nvGrpSpPr>
          <p:cNvPr id="2" name="Group 65"/>
          <p:cNvGrpSpPr>
            <a:grpSpLocks/>
          </p:cNvGrpSpPr>
          <p:nvPr/>
        </p:nvGrpSpPr>
        <p:grpSpPr bwMode="auto">
          <a:xfrm>
            <a:off x="6503988" y="3321050"/>
            <a:ext cx="1673225" cy="1863725"/>
            <a:chOff x="4009" y="2260"/>
            <a:chExt cx="1054" cy="1174"/>
          </a:xfrm>
        </p:grpSpPr>
        <p:sp>
          <p:nvSpPr>
            <p:cNvPr id="18456" name="AutoShape 48"/>
            <p:cNvSpPr>
              <a:spLocks noChangeArrowheads="1"/>
            </p:cNvSpPr>
            <p:nvPr/>
          </p:nvSpPr>
          <p:spPr bwMode="auto">
            <a:xfrm>
              <a:off x="4009" y="2260"/>
              <a:ext cx="1027" cy="194"/>
            </a:xfrm>
            <a:prstGeom prst="roundRect">
              <a:avLst>
                <a:gd name="adj" fmla="val 16667"/>
              </a:avLst>
            </a:prstGeom>
            <a:solidFill>
              <a:srgbClr val="CCFFCC"/>
            </a:solidFill>
            <a:ln w="9525">
              <a:noFill/>
              <a:round/>
              <a:headEnd/>
              <a:tailEnd/>
            </a:ln>
          </p:spPr>
          <p:txBody>
            <a:bodyPr wrap="none" anchor="ctr"/>
            <a:lstStyle/>
            <a:p>
              <a:endParaRPr lang="ja-JP" altLang="en-US"/>
            </a:p>
          </p:txBody>
        </p:sp>
        <p:grpSp>
          <p:nvGrpSpPr>
            <p:cNvPr id="3" name="Group 49"/>
            <p:cNvGrpSpPr>
              <a:grpSpLocks/>
            </p:cNvGrpSpPr>
            <p:nvPr/>
          </p:nvGrpSpPr>
          <p:grpSpPr bwMode="auto">
            <a:xfrm>
              <a:off x="4031" y="2286"/>
              <a:ext cx="1032" cy="1148"/>
              <a:chOff x="563" y="1640"/>
              <a:chExt cx="1776" cy="2172"/>
            </a:xfrm>
          </p:grpSpPr>
          <p:graphicFrame>
            <p:nvGraphicFramePr>
              <p:cNvPr id="18435" name="Object 50"/>
              <p:cNvGraphicFramePr>
                <a:graphicFrameLocks noChangeAspect="1"/>
              </p:cNvGraphicFramePr>
              <p:nvPr/>
            </p:nvGraphicFramePr>
            <p:xfrm>
              <a:off x="637" y="1803"/>
              <a:ext cx="1550" cy="1893"/>
            </p:xfrm>
            <a:graphic>
              <a:graphicData uri="http://schemas.openxmlformats.org/presentationml/2006/ole">
                <mc:AlternateContent xmlns:mc="http://schemas.openxmlformats.org/markup-compatibility/2006">
                  <mc:Choice xmlns:v="urn:schemas-microsoft-com:vml" Requires="v">
                    <p:oleObj spid="_x0000_s545840" name="ISIS/Draw Sketch" r:id="rId4" imgW="5200560" imgH="6352920" progId="ISISServer">
                      <p:embed/>
                    </p:oleObj>
                  </mc:Choice>
                  <mc:Fallback>
                    <p:oleObj name="ISIS/Draw Sketch" r:id="rId4" imgW="5200560" imgH="6352920" progId="ISISServer">
                      <p:embed/>
                      <p:pic>
                        <p:nvPicPr>
                          <p:cNvPr id="0" name="Object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 y="1803"/>
                            <a:ext cx="1550" cy="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58" name="Rectangle 51"/>
              <p:cNvSpPr>
                <a:spLocks noChangeArrowheads="1"/>
              </p:cNvSpPr>
              <p:nvPr/>
            </p:nvSpPr>
            <p:spPr bwMode="auto">
              <a:xfrm>
                <a:off x="563" y="3656"/>
                <a:ext cx="1776" cy="156"/>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8459" name="Oval 52"/>
              <p:cNvSpPr>
                <a:spLocks noChangeArrowheads="1"/>
              </p:cNvSpPr>
              <p:nvPr/>
            </p:nvSpPr>
            <p:spPr bwMode="auto">
              <a:xfrm>
                <a:off x="1356" y="1654"/>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8460" name="Oval 53"/>
              <p:cNvSpPr>
                <a:spLocks noChangeArrowheads="1"/>
              </p:cNvSpPr>
              <p:nvPr/>
            </p:nvSpPr>
            <p:spPr bwMode="auto">
              <a:xfrm>
                <a:off x="1698" y="1660"/>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8461" name="Oval 54"/>
              <p:cNvSpPr>
                <a:spLocks noChangeArrowheads="1"/>
              </p:cNvSpPr>
              <p:nvPr/>
            </p:nvSpPr>
            <p:spPr bwMode="auto">
              <a:xfrm>
                <a:off x="1006" y="1681"/>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8462" name="Oval 55"/>
              <p:cNvSpPr>
                <a:spLocks noChangeArrowheads="1"/>
              </p:cNvSpPr>
              <p:nvPr/>
            </p:nvSpPr>
            <p:spPr bwMode="auto">
              <a:xfrm>
                <a:off x="709" y="1640"/>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8463" name="Oval 56"/>
              <p:cNvSpPr>
                <a:spLocks noChangeArrowheads="1"/>
              </p:cNvSpPr>
              <p:nvPr/>
            </p:nvSpPr>
            <p:spPr bwMode="auto">
              <a:xfrm>
                <a:off x="2004" y="1650"/>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pSp>
      <p:grpSp>
        <p:nvGrpSpPr>
          <p:cNvPr id="4" name="Group 64"/>
          <p:cNvGrpSpPr>
            <a:grpSpLocks/>
          </p:cNvGrpSpPr>
          <p:nvPr/>
        </p:nvGrpSpPr>
        <p:grpSpPr bwMode="auto">
          <a:xfrm>
            <a:off x="6392863" y="2203450"/>
            <a:ext cx="1728787" cy="696913"/>
            <a:chOff x="4139" y="1372"/>
            <a:chExt cx="1089" cy="439"/>
          </a:xfrm>
        </p:grpSpPr>
        <p:sp>
          <p:nvSpPr>
            <p:cNvPr id="18449" name="AutoShape 47"/>
            <p:cNvSpPr>
              <a:spLocks noChangeArrowheads="1"/>
            </p:cNvSpPr>
            <p:nvPr/>
          </p:nvSpPr>
          <p:spPr bwMode="auto">
            <a:xfrm>
              <a:off x="4169" y="1372"/>
              <a:ext cx="1059" cy="122"/>
            </a:xfrm>
            <a:prstGeom prst="roundRect">
              <a:avLst>
                <a:gd name="adj" fmla="val 16667"/>
              </a:avLst>
            </a:prstGeom>
            <a:solidFill>
              <a:srgbClr val="CCFFCC"/>
            </a:solidFill>
            <a:ln w="9525">
              <a:noFill/>
              <a:round/>
              <a:headEnd/>
              <a:tailEnd/>
            </a:ln>
          </p:spPr>
          <p:txBody>
            <a:bodyPr wrap="none" anchor="ctr"/>
            <a:lstStyle/>
            <a:p>
              <a:endParaRPr lang="ja-JP" altLang="en-US"/>
            </a:p>
          </p:txBody>
        </p:sp>
        <p:grpSp>
          <p:nvGrpSpPr>
            <p:cNvPr id="5" name="Group 57"/>
            <p:cNvGrpSpPr>
              <a:grpSpLocks/>
            </p:cNvGrpSpPr>
            <p:nvPr/>
          </p:nvGrpSpPr>
          <p:grpSpPr bwMode="auto">
            <a:xfrm>
              <a:off x="4139" y="1383"/>
              <a:ext cx="1080" cy="428"/>
              <a:chOff x="3277" y="2995"/>
              <a:chExt cx="1776" cy="764"/>
            </a:xfrm>
          </p:grpSpPr>
          <p:graphicFrame>
            <p:nvGraphicFramePr>
              <p:cNvPr id="18434" name="Object 58"/>
              <p:cNvGraphicFramePr>
                <a:graphicFrameLocks noChangeAspect="1"/>
              </p:cNvGraphicFramePr>
              <p:nvPr/>
            </p:nvGraphicFramePr>
            <p:xfrm>
              <a:off x="3381" y="3086"/>
              <a:ext cx="1601" cy="534"/>
            </p:xfrm>
            <a:graphic>
              <a:graphicData uri="http://schemas.openxmlformats.org/presentationml/2006/ole">
                <mc:AlternateContent xmlns:mc="http://schemas.openxmlformats.org/markup-compatibility/2006">
                  <mc:Choice xmlns:v="urn:schemas-microsoft-com:vml" Requires="v">
                    <p:oleObj spid="_x0000_s545841" name="ISIS/Draw Sketch" r:id="rId6" imgW="5114880" imgH="2199960" progId="ISISServer">
                      <p:embed/>
                    </p:oleObj>
                  </mc:Choice>
                  <mc:Fallback>
                    <p:oleObj name="ISIS/Draw Sketch" r:id="rId6" imgW="5114880" imgH="2199960" progId="ISISServer">
                      <p:embed/>
                      <p:pic>
                        <p:nvPicPr>
                          <p:cNvPr id="0" name="Object 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1" y="3086"/>
                            <a:ext cx="1601" cy="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51" name="Rectangle 59"/>
              <p:cNvSpPr>
                <a:spLocks noChangeArrowheads="1"/>
              </p:cNvSpPr>
              <p:nvPr/>
            </p:nvSpPr>
            <p:spPr bwMode="auto">
              <a:xfrm>
                <a:off x="3277" y="3603"/>
                <a:ext cx="1776" cy="156"/>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18452" name="Oval 60"/>
              <p:cNvSpPr>
                <a:spLocks noChangeArrowheads="1"/>
              </p:cNvSpPr>
              <p:nvPr/>
            </p:nvSpPr>
            <p:spPr bwMode="auto">
              <a:xfrm>
                <a:off x="4305" y="3009"/>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8453" name="Oval 61"/>
              <p:cNvSpPr>
                <a:spLocks noChangeArrowheads="1"/>
              </p:cNvSpPr>
              <p:nvPr/>
            </p:nvSpPr>
            <p:spPr bwMode="auto">
              <a:xfrm>
                <a:off x="4760" y="3015"/>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8454" name="Oval 62"/>
              <p:cNvSpPr>
                <a:spLocks noChangeArrowheads="1"/>
              </p:cNvSpPr>
              <p:nvPr/>
            </p:nvSpPr>
            <p:spPr bwMode="auto">
              <a:xfrm>
                <a:off x="3955" y="3036"/>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8455" name="Oval 63"/>
              <p:cNvSpPr>
                <a:spLocks noChangeArrowheads="1"/>
              </p:cNvSpPr>
              <p:nvPr/>
            </p:nvSpPr>
            <p:spPr bwMode="auto">
              <a:xfrm>
                <a:off x="3658" y="2995"/>
                <a:ext cx="61" cy="72"/>
              </a:xfrm>
              <a:prstGeom prst="ellipse">
                <a:avLst/>
              </a:prstGeom>
              <a:solidFill>
                <a:schemeClr val="accent1"/>
              </a:solidFill>
              <a:ln w="9525">
                <a:solidFill>
                  <a:schemeClr val="tx1"/>
                </a:solidFill>
                <a:round/>
                <a:headEnd/>
                <a:tailEnd/>
              </a:ln>
            </p:spPr>
            <p:txBody>
              <a:bodyPr wrap="none" anchor="ctr"/>
              <a:lstStyle/>
              <a:p>
                <a:endParaRPr lang="ja-JP" altLang="en-US"/>
              </a:p>
            </p:txBody>
          </p:sp>
        </p:grpSp>
      </p:grpSp>
      <p:grpSp>
        <p:nvGrpSpPr>
          <p:cNvPr id="6" name="Group 69"/>
          <p:cNvGrpSpPr>
            <a:grpSpLocks/>
          </p:cNvGrpSpPr>
          <p:nvPr/>
        </p:nvGrpSpPr>
        <p:grpSpPr bwMode="auto">
          <a:xfrm>
            <a:off x="1544638" y="2163763"/>
            <a:ext cx="4059237" cy="3328987"/>
            <a:chOff x="1110" y="1265"/>
            <a:chExt cx="2557" cy="2097"/>
          </a:xfrm>
        </p:grpSpPr>
        <p:pic>
          <p:nvPicPr>
            <p:cNvPr id="18446" name="Picture 6" descr="NP3"/>
            <p:cNvPicPr>
              <a:picLocks noChangeAspect="1" noChangeArrowheads="1"/>
            </p:cNvPicPr>
            <p:nvPr/>
          </p:nvPicPr>
          <p:blipFill>
            <a:blip r:embed="rId8" cstate="print"/>
            <a:srcRect/>
            <a:stretch>
              <a:fillRect/>
            </a:stretch>
          </p:blipFill>
          <p:spPr bwMode="auto">
            <a:xfrm>
              <a:off x="1110" y="1265"/>
              <a:ext cx="2557" cy="1998"/>
            </a:xfrm>
            <a:prstGeom prst="rect">
              <a:avLst/>
            </a:prstGeom>
            <a:noFill/>
            <a:ln w="9525">
              <a:noFill/>
              <a:miter lim="800000"/>
              <a:headEnd/>
              <a:tailEnd/>
            </a:ln>
          </p:spPr>
        </p:pic>
        <p:sp>
          <p:nvSpPr>
            <p:cNvPr id="18447" name="Rectangle 67"/>
            <p:cNvSpPr>
              <a:spLocks noChangeArrowheads="1"/>
            </p:cNvSpPr>
            <p:nvPr/>
          </p:nvSpPr>
          <p:spPr bwMode="auto">
            <a:xfrm>
              <a:off x="1294" y="3227"/>
              <a:ext cx="652" cy="135"/>
            </a:xfrm>
            <a:prstGeom prst="rect">
              <a:avLst/>
            </a:prstGeom>
            <a:noFill/>
            <a:ln w="9525">
              <a:noFill/>
              <a:miter lim="800000"/>
              <a:headEnd/>
              <a:tailEnd/>
            </a:ln>
          </p:spPr>
          <p:txBody>
            <a:bodyPr wrap="none">
              <a:spAutoFit/>
            </a:bodyPr>
            <a:lstStyle/>
            <a:p>
              <a:r>
                <a:rPr lang="en-US" altLang="ja-JP" sz="800">
                  <a:solidFill>
                    <a:srgbClr val="030000"/>
                  </a:solidFill>
                </a:rPr>
                <a:t>Retention time/min</a:t>
              </a:r>
            </a:p>
          </p:txBody>
        </p:sp>
        <p:sp>
          <p:nvSpPr>
            <p:cNvPr id="18448" name="Rectangle 68"/>
            <p:cNvSpPr>
              <a:spLocks noChangeArrowheads="1"/>
            </p:cNvSpPr>
            <p:nvPr/>
          </p:nvSpPr>
          <p:spPr bwMode="auto">
            <a:xfrm>
              <a:off x="2542" y="3227"/>
              <a:ext cx="652" cy="135"/>
            </a:xfrm>
            <a:prstGeom prst="rect">
              <a:avLst/>
            </a:prstGeom>
            <a:noFill/>
            <a:ln w="9525">
              <a:noFill/>
              <a:miter lim="800000"/>
              <a:headEnd/>
              <a:tailEnd/>
            </a:ln>
          </p:spPr>
          <p:txBody>
            <a:bodyPr wrap="none">
              <a:spAutoFit/>
            </a:bodyPr>
            <a:lstStyle/>
            <a:p>
              <a:r>
                <a:rPr lang="en-US" altLang="ja-JP" sz="800">
                  <a:solidFill>
                    <a:srgbClr val="030000"/>
                  </a:solidFill>
                </a:rPr>
                <a:t>Retention time/min</a:t>
              </a:r>
            </a:p>
          </p:txBody>
        </p:sp>
      </p:grpSp>
      <p:sp>
        <p:nvSpPr>
          <p:cNvPr id="18442" name="Text Box 8"/>
          <p:cNvSpPr txBox="1">
            <a:spLocks noChangeArrowheads="1"/>
          </p:cNvSpPr>
          <p:nvPr/>
        </p:nvSpPr>
        <p:spPr bwMode="auto">
          <a:xfrm>
            <a:off x="3802063" y="1758950"/>
            <a:ext cx="1524000" cy="457200"/>
          </a:xfrm>
          <a:prstGeom prst="rect">
            <a:avLst/>
          </a:prstGeom>
          <a:noFill/>
          <a:ln w="9525">
            <a:noFill/>
            <a:miter lim="800000"/>
            <a:headEnd/>
            <a:tailEnd/>
          </a:ln>
        </p:spPr>
        <p:txBody>
          <a:bodyPr>
            <a:spAutoFit/>
          </a:bodyPr>
          <a:lstStyle/>
          <a:p>
            <a:pPr>
              <a:spcBef>
                <a:spcPct val="50000"/>
              </a:spcBef>
            </a:pPr>
            <a:r>
              <a:rPr lang="en-US" altLang="ja-JP" b="1" dirty="0"/>
              <a:t>NP-C30</a:t>
            </a:r>
            <a:endParaRPr lang="en-US" altLang="ja-JP" b="1" dirty="0">
              <a:solidFill>
                <a:srgbClr val="CC0066"/>
              </a:solidFill>
            </a:endParaRPr>
          </a:p>
        </p:txBody>
      </p:sp>
      <p:sp>
        <p:nvSpPr>
          <p:cNvPr id="18443" name="Text Box 9"/>
          <p:cNvSpPr txBox="1">
            <a:spLocks noChangeArrowheads="1"/>
          </p:cNvSpPr>
          <p:nvPr/>
        </p:nvSpPr>
        <p:spPr bwMode="auto">
          <a:xfrm>
            <a:off x="1611313" y="1735138"/>
            <a:ext cx="1524000" cy="400110"/>
          </a:xfrm>
          <a:prstGeom prst="rect">
            <a:avLst/>
          </a:prstGeom>
          <a:noFill/>
          <a:ln w="9525">
            <a:noFill/>
            <a:miter lim="800000"/>
            <a:headEnd/>
            <a:tailEnd/>
          </a:ln>
        </p:spPr>
        <p:txBody>
          <a:bodyPr>
            <a:spAutoFit/>
          </a:bodyPr>
          <a:lstStyle/>
          <a:p>
            <a:pPr>
              <a:spcBef>
                <a:spcPct val="50000"/>
              </a:spcBef>
            </a:pPr>
            <a:r>
              <a:rPr lang="en-US" altLang="ja-JP" sz="2000" b="1" dirty="0"/>
              <a:t>NP-C18</a:t>
            </a:r>
            <a:endParaRPr lang="en-US" altLang="ja-JP" sz="2000" b="1" dirty="0">
              <a:solidFill>
                <a:srgbClr val="CC0066"/>
              </a:solidFill>
            </a:endParaRPr>
          </a:p>
        </p:txBody>
      </p:sp>
      <p:sp>
        <p:nvSpPr>
          <p:cNvPr id="18444" name="Text Box 7"/>
          <p:cNvSpPr txBox="1">
            <a:spLocks noChangeArrowheads="1"/>
          </p:cNvSpPr>
          <p:nvPr/>
        </p:nvSpPr>
        <p:spPr bwMode="auto">
          <a:xfrm>
            <a:off x="254666" y="1927737"/>
            <a:ext cx="1847850" cy="2062103"/>
          </a:xfrm>
          <a:prstGeom prst="rect">
            <a:avLst/>
          </a:prstGeom>
          <a:noFill/>
          <a:ln w="9525">
            <a:noFill/>
            <a:miter lim="800000"/>
            <a:headEnd/>
            <a:tailEnd/>
          </a:ln>
        </p:spPr>
        <p:txBody>
          <a:bodyPr>
            <a:spAutoFit/>
          </a:bodyPr>
          <a:lstStyle/>
          <a:p>
            <a:pPr>
              <a:spcBef>
                <a:spcPct val="50000"/>
              </a:spcBef>
            </a:pPr>
            <a:r>
              <a:rPr lang="en-US" altLang="ja-JP" sz="1600" b="1" dirty="0">
                <a:solidFill>
                  <a:srgbClr val="CC0066"/>
                </a:solidFill>
              </a:rPr>
              <a:t>4.6x30mm</a:t>
            </a:r>
          </a:p>
          <a:p>
            <a:pPr>
              <a:spcBef>
                <a:spcPct val="50000"/>
              </a:spcBef>
            </a:pPr>
            <a:r>
              <a:rPr lang="en-US" altLang="ja-JP" sz="1600" b="1" dirty="0">
                <a:solidFill>
                  <a:srgbClr val="CC0066"/>
                </a:solidFill>
              </a:rPr>
              <a:t>A) H</a:t>
            </a:r>
            <a:r>
              <a:rPr lang="en-US" altLang="ja-JP" sz="1600" b="1" baseline="-25000" dirty="0">
                <a:solidFill>
                  <a:srgbClr val="CC0066"/>
                </a:solidFill>
              </a:rPr>
              <a:t>2</a:t>
            </a:r>
            <a:r>
              <a:rPr lang="en-US" altLang="ja-JP" sz="1600" b="1" dirty="0">
                <a:solidFill>
                  <a:srgbClr val="CC0066"/>
                </a:solidFill>
              </a:rPr>
              <a:t>O</a:t>
            </a:r>
          </a:p>
          <a:p>
            <a:pPr>
              <a:spcBef>
                <a:spcPct val="50000"/>
              </a:spcBef>
            </a:pPr>
            <a:r>
              <a:rPr lang="en-US" altLang="ja-JP" sz="1600" b="1" dirty="0">
                <a:solidFill>
                  <a:srgbClr val="CC0066"/>
                </a:solidFill>
              </a:rPr>
              <a:t>B) CH</a:t>
            </a:r>
            <a:r>
              <a:rPr lang="en-US" altLang="ja-JP" sz="1600" b="1" baseline="-25000" dirty="0">
                <a:solidFill>
                  <a:srgbClr val="CC0066"/>
                </a:solidFill>
              </a:rPr>
              <a:t>3</a:t>
            </a:r>
            <a:r>
              <a:rPr lang="en-US" altLang="ja-JP" sz="1600" b="1" dirty="0">
                <a:solidFill>
                  <a:srgbClr val="CC0066"/>
                </a:solidFill>
              </a:rPr>
              <a:t>OH</a:t>
            </a:r>
          </a:p>
          <a:p>
            <a:pPr>
              <a:spcBef>
                <a:spcPct val="50000"/>
              </a:spcBef>
            </a:pPr>
            <a:r>
              <a:rPr lang="en-US" altLang="ja-JP" sz="1600" b="1" dirty="0">
                <a:solidFill>
                  <a:srgbClr val="CC0066"/>
                </a:solidFill>
              </a:rPr>
              <a:t>%B: 0%-30%, 5 min</a:t>
            </a:r>
          </a:p>
          <a:p>
            <a:pPr>
              <a:spcBef>
                <a:spcPct val="50000"/>
              </a:spcBef>
            </a:pPr>
            <a:r>
              <a:rPr lang="ja-JP" altLang="en-US" sz="1600" b="1" dirty="0">
                <a:solidFill>
                  <a:srgbClr val="CC0066"/>
                </a:solidFill>
              </a:rPr>
              <a:t>グラジエント溶離</a:t>
            </a:r>
          </a:p>
        </p:txBody>
      </p:sp>
      <p:sp>
        <p:nvSpPr>
          <p:cNvPr id="18445" name="フッター プレースホルダ 30"/>
          <p:cNvSpPr>
            <a:spLocks noGrp="1"/>
          </p:cNvSpPr>
          <p:nvPr>
            <p:ph type="ftr" sz="quarter" idx="11"/>
          </p:nvPr>
        </p:nvSpPr>
        <p:spPr>
          <a:noFill/>
        </p:spPr>
        <p:txBody>
          <a:bodyPr/>
          <a:lstStyle/>
          <a:p>
            <a:r>
              <a:rPr lang="ja-JP" altLang="en-US" smtClean="0"/>
              <a:t>第</a:t>
            </a:r>
            <a:r>
              <a:rPr lang="en-US" altLang="ja-JP" smtClean="0"/>
              <a:t>15</a:t>
            </a:r>
            <a:r>
              <a:rPr lang="ja-JP" altLang="en-US" smtClean="0"/>
              <a:t>回</a:t>
            </a:r>
            <a:r>
              <a:rPr lang="en-US" altLang="ja-JP" smtClean="0"/>
              <a:t>LC</a:t>
            </a:r>
            <a:r>
              <a:rPr lang="ja-JP" altLang="en-US" smtClean="0"/>
              <a:t>テクノプラザ</a:t>
            </a:r>
            <a:r>
              <a:rPr lang="en-US" altLang="ja-JP" smtClean="0"/>
              <a:t>2010</a:t>
            </a:r>
          </a:p>
        </p:txBody>
      </p:sp>
    </p:spTree>
  </p:cSld>
  <p:clrMapOvr>
    <a:masterClrMapping/>
  </p:clrMapOvr>
  <p:transition>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スライド番号プレースホルダ 8"/>
          <p:cNvSpPr>
            <a:spLocks noGrp="1"/>
          </p:cNvSpPr>
          <p:nvPr>
            <p:ph type="sldNum" sz="quarter" idx="12"/>
          </p:nvPr>
        </p:nvSpPr>
        <p:spPr>
          <a:noFill/>
        </p:spPr>
        <p:txBody>
          <a:bodyPr/>
          <a:lstStyle/>
          <a:p>
            <a:fld id="{09669C04-9460-44D5-B5B3-E47ECAA4E551}" type="slidenum">
              <a:rPr lang="en-US" altLang="ja-JP" smtClean="0"/>
              <a:pPr/>
              <a:t>55</a:t>
            </a:fld>
            <a:endParaRPr lang="en-US" altLang="ja-JP" dirty="0" smtClean="0"/>
          </a:p>
        </p:txBody>
      </p:sp>
      <p:sp>
        <p:nvSpPr>
          <p:cNvPr id="19465" name="Rectangle 2"/>
          <p:cNvSpPr>
            <a:spLocks noGrp="1" noChangeArrowheads="1"/>
          </p:cNvSpPr>
          <p:nvPr>
            <p:ph type="title" sz="quarter"/>
          </p:nvPr>
        </p:nvSpPr>
        <p:spPr>
          <a:xfrm>
            <a:off x="495608" y="0"/>
            <a:ext cx="8229600" cy="1143000"/>
          </a:xfrm>
        </p:spPr>
        <p:txBody>
          <a:bodyPr/>
          <a:lstStyle/>
          <a:p>
            <a:pPr eaLnBrk="1" hangingPunct="1"/>
            <a:r>
              <a:rPr lang="ja-JP" altLang="en-US" sz="4000" dirty="0" smtClean="0"/>
              <a:t>水素結合性の比較</a:t>
            </a:r>
            <a:r>
              <a:rPr lang="ja-JP" altLang="en-US" sz="3600" dirty="0" smtClean="0"/>
              <a:t>　</a:t>
            </a:r>
            <a:r>
              <a:rPr lang="ja-JP" altLang="en-US" sz="2000" dirty="0" smtClean="0"/>
              <a:t>キサンチン類の分離</a:t>
            </a:r>
          </a:p>
        </p:txBody>
      </p:sp>
      <p:graphicFrame>
        <p:nvGraphicFramePr>
          <p:cNvPr id="19458" name="Object 6105"/>
          <p:cNvGraphicFramePr>
            <a:graphicFrameLocks noGrp="1" noChangeAspect="1"/>
          </p:cNvGraphicFramePr>
          <p:nvPr>
            <p:ph sz="quarter" idx="2"/>
          </p:nvPr>
        </p:nvGraphicFramePr>
        <p:xfrm>
          <a:off x="6102350" y="2695575"/>
          <a:ext cx="811213" cy="714375"/>
        </p:xfrm>
        <a:graphic>
          <a:graphicData uri="http://schemas.openxmlformats.org/presentationml/2006/ole">
            <mc:AlternateContent xmlns:mc="http://schemas.openxmlformats.org/markup-compatibility/2006">
              <mc:Choice xmlns:v="urn:schemas-microsoft-com:vml" Requires="v">
                <p:oleObj spid="_x0000_s546964" name="ChemSketch" r:id="rId4" imgW="1472040" imgH="1295280" progId="ACD.ChemSketch.20">
                  <p:embed/>
                </p:oleObj>
              </mc:Choice>
              <mc:Fallback>
                <p:oleObj name="ChemSketch" r:id="rId4" imgW="1472040" imgH="1295280" progId="ACD.ChemSketch.20">
                  <p:embed/>
                  <p:pic>
                    <p:nvPicPr>
                      <p:cNvPr id="0" name="Object 6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350" y="2695575"/>
                        <a:ext cx="811213"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59" name="Object 6107"/>
          <p:cNvGraphicFramePr>
            <a:graphicFrameLocks noGrp="1" noChangeAspect="1"/>
          </p:cNvGraphicFramePr>
          <p:nvPr>
            <p:ph sz="quarter" idx="3"/>
          </p:nvPr>
        </p:nvGraphicFramePr>
        <p:xfrm>
          <a:off x="7680325" y="1682750"/>
          <a:ext cx="781050" cy="777875"/>
        </p:xfrm>
        <a:graphic>
          <a:graphicData uri="http://schemas.openxmlformats.org/presentationml/2006/ole">
            <mc:AlternateContent xmlns:mc="http://schemas.openxmlformats.org/markup-compatibility/2006">
              <mc:Choice xmlns:v="urn:schemas-microsoft-com:vml" Requires="v">
                <p:oleObj spid="_x0000_s546965" name="ChemSketch" r:id="rId6" imgW="1301400" imgH="1295280" progId="ACD.ChemSketch.20">
                  <p:embed/>
                </p:oleObj>
              </mc:Choice>
              <mc:Fallback>
                <p:oleObj name="ChemSketch" r:id="rId6" imgW="1301400" imgH="1295280" progId="ACD.ChemSketch.20">
                  <p:embed/>
                  <p:pic>
                    <p:nvPicPr>
                      <p:cNvPr id="0" name="Object 61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0325" y="1682750"/>
                        <a:ext cx="7810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6" name="Rectangle 4"/>
          <p:cNvSpPr>
            <a:spLocks noChangeArrowheads="1"/>
          </p:cNvSpPr>
          <p:nvPr/>
        </p:nvSpPr>
        <p:spPr bwMode="auto">
          <a:xfrm>
            <a:off x="5346700" y="1377950"/>
            <a:ext cx="1708150" cy="215444"/>
          </a:xfrm>
          <a:prstGeom prst="rect">
            <a:avLst/>
          </a:prstGeom>
          <a:noFill/>
          <a:ln w="9525">
            <a:noFill/>
            <a:miter lim="800000"/>
            <a:headEnd/>
            <a:tailEnd/>
          </a:ln>
        </p:spPr>
        <p:txBody>
          <a:bodyPr lIns="0" tIns="0" rIns="0" bIns="0">
            <a:spAutoFit/>
          </a:bodyPr>
          <a:lstStyle/>
          <a:p>
            <a:r>
              <a:rPr lang="en-US" altLang="ja-JP" sz="1400" b="1" dirty="0">
                <a:solidFill>
                  <a:srgbClr val="000000"/>
                </a:solidFill>
              </a:rPr>
              <a:t>1=</a:t>
            </a:r>
            <a:r>
              <a:rPr lang="en-US" altLang="ja-JP" sz="1400" b="1" dirty="0" err="1">
                <a:solidFill>
                  <a:srgbClr val="000000"/>
                </a:solidFill>
              </a:rPr>
              <a:t>Theobromine</a:t>
            </a:r>
            <a:endParaRPr lang="en-US" altLang="ja-JP" sz="1400" b="1" dirty="0"/>
          </a:p>
        </p:txBody>
      </p:sp>
      <p:sp>
        <p:nvSpPr>
          <p:cNvPr id="19467" name="Rectangle 7"/>
          <p:cNvSpPr>
            <a:spLocks noChangeArrowheads="1"/>
          </p:cNvSpPr>
          <p:nvPr/>
        </p:nvSpPr>
        <p:spPr bwMode="auto">
          <a:xfrm>
            <a:off x="7315200" y="1376363"/>
            <a:ext cx="1421864" cy="215444"/>
          </a:xfrm>
          <a:prstGeom prst="rect">
            <a:avLst/>
          </a:prstGeom>
          <a:noFill/>
          <a:ln w="9525">
            <a:noFill/>
            <a:miter lim="800000"/>
            <a:headEnd/>
            <a:tailEnd/>
          </a:ln>
        </p:spPr>
        <p:txBody>
          <a:bodyPr wrap="none" lIns="0" tIns="0" rIns="0" bIns="0">
            <a:spAutoFit/>
          </a:bodyPr>
          <a:lstStyle/>
          <a:p>
            <a:r>
              <a:rPr lang="en-US" altLang="ja-JP" sz="1400" b="1" dirty="0">
                <a:solidFill>
                  <a:srgbClr val="000000"/>
                </a:solidFill>
              </a:rPr>
              <a:t>2=</a:t>
            </a:r>
            <a:r>
              <a:rPr lang="en-US" altLang="ja-JP" sz="1400" b="1" dirty="0" err="1">
                <a:solidFill>
                  <a:srgbClr val="000000"/>
                </a:solidFill>
              </a:rPr>
              <a:t>Theophylline</a:t>
            </a:r>
            <a:endParaRPr lang="en-US" altLang="ja-JP" sz="1400" b="1" dirty="0"/>
          </a:p>
        </p:txBody>
      </p:sp>
      <p:sp>
        <p:nvSpPr>
          <p:cNvPr id="19468" name="Rectangle 9"/>
          <p:cNvSpPr>
            <a:spLocks noChangeArrowheads="1"/>
          </p:cNvSpPr>
          <p:nvPr/>
        </p:nvSpPr>
        <p:spPr bwMode="auto">
          <a:xfrm>
            <a:off x="8020050" y="1406525"/>
            <a:ext cx="46038" cy="198438"/>
          </a:xfrm>
          <a:prstGeom prst="rect">
            <a:avLst/>
          </a:prstGeom>
          <a:noFill/>
          <a:ln w="9525">
            <a:noFill/>
            <a:miter lim="800000"/>
            <a:headEnd/>
            <a:tailEnd/>
          </a:ln>
        </p:spPr>
        <p:txBody>
          <a:bodyPr wrap="none" lIns="0" tIns="0" rIns="0" bIns="0">
            <a:spAutoFit/>
          </a:bodyPr>
          <a:lstStyle/>
          <a:p>
            <a:r>
              <a:rPr lang="en-US" altLang="ja-JP" sz="1300">
                <a:solidFill>
                  <a:srgbClr val="000000"/>
                </a:solidFill>
              </a:rPr>
              <a:t> </a:t>
            </a:r>
            <a:endParaRPr lang="en-US" altLang="ja-JP"/>
          </a:p>
        </p:txBody>
      </p:sp>
      <p:sp>
        <p:nvSpPr>
          <p:cNvPr id="19469" name="Rectangle 10"/>
          <p:cNvSpPr>
            <a:spLocks noChangeArrowheads="1"/>
          </p:cNvSpPr>
          <p:nvPr/>
        </p:nvSpPr>
        <p:spPr bwMode="auto">
          <a:xfrm>
            <a:off x="5873750" y="2414588"/>
            <a:ext cx="1011495" cy="215444"/>
          </a:xfrm>
          <a:prstGeom prst="rect">
            <a:avLst/>
          </a:prstGeom>
          <a:noFill/>
          <a:ln w="9525">
            <a:noFill/>
            <a:miter lim="800000"/>
            <a:headEnd/>
            <a:tailEnd/>
          </a:ln>
        </p:spPr>
        <p:txBody>
          <a:bodyPr wrap="none" lIns="0" tIns="0" rIns="0" bIns="0">
            <a:spAutoFit/>
          </a:bodyPr>
          <a:lstStyle/>
          <a:p>
            <a:r>
              <a:rPr lang="en-US" altLang="ja-JP" sz="1400" b="1" dirty="0">
                <a:solidFill>
                  <a:srgbClr val="000000"/>
                </a:solidFill>
              </a:rPr>
              <a:t>3=</a:t>
            </a:r>
            <a:r>
              <a:rPr lang="en-US" altLang="ja-JP" sz="1400" b="1" dirty="0"/>
              <a:t>Caffeine</a:t>
            </a:r>
          </a:p>
        </p:txBody>
      </p:sp>
      <p:sp>
        <p:nvSpPr>
          <p:cNvPr id="19470" name="Rectangle 12"/>
          <p:cNvSpPr>
            <a:spLocks noChangeArrowheads="1"/>
          </p:cNvSpPr>
          <p:nvPr/>
        </p:nvSpPr>
        <p:spPr bwMode="auto">
          <a:xfrm>
            <a:off x="6210300" y="3176588"/>
            <a:ext cx="50800"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latin typeface="ＭＳ Ｐゴシック" charset="-128"/>
              </a:rPr>
              <a:t> </a:t>
            </a:r>
            <a:endParaRPr lang="en-US" altLang="ja-JP"/>
          </a:p>
        </p:txBody>
      </p:sp>
      <p:sp>
        <p:nvSpPr>
          <p:cNvPr id="19471" name="Rectangle 13"/>
          <p:cNvSpPr>
            <a:spLocks noChangeArrowheads="1"/>
          </p:cNvSpPr>
          <p:nvPr/>
        </p:nvSpPr>
        <p:spPr bwMode="auto">
          <a:xfrm>
            <a:off x="6310313" y="3176588"/>
            <a:ext cx="46037"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rPr>
              <a:t> </a:t>
            </a:r>
            <a:endParaRPr lang="en-US" altLang="ja-JP"/>
          </a:p>
        </p:txBody>
      </p:sp>
      <p:sp>
        <p:nvSpPr>
          <p:cNvPr id="19472" name="Rectangle 14"/>
          <p:cNvSpPr>
            <a:spLocks noChangeArrowheads="1"/>
          </p:cNvSpPr>
          <p:nvPr/>
        </p:nvSpPr>
        <p:spPr bwMode="auto">
          <a:xfrm>
            <a:off x="7518400" y="2452688"/>
            <a:ext cx="883255" cy="215444"/>
          </a:xfrm>
          <a:prstGeom prst="rect">
            <a:avLst/>
          </a:prstGeom>
          <a:noFill/>
          <a:ln w="9525">
            <a:noFill/>
            <a:miter lim="800000"/>
            <a:headEnd/>
            <a:tailEnd/>
          </a:ln>
        </p:spPr>
        <p:txBody>
          <a:bodyPr wrap="none" lIns="0" tIns="0" rIns="0" bIns="0">
            <a:spAutoFit/>
          </a:bodyPr>
          <a:lstStyle/>
          <a:p>
            <a:r>
              <a:rPr lang="en-US" altLang="ja-JP" sz="1400" b="1" dirty="0">
                <a:solidFill>
                  <a:srgbClr val="000000"/>
                </a:solidFill>
              </a:rPr>
              <a:t>4=</a:t>
            </a:r>
            <a:r>
              <a:rPr lang="en-US" altLang="ja-JP" sz="1400" b="1" dirty="0"/>
              <a:t>Phenol</a:t>
            </a:r>
          </a:p>
        </p:txBody>
      </p:sp>
      <p:sp>
        <p:nvSpPr>
          <p:cNvPr id="19473" name="Rectangle 16"/>
          <p:cNvSpPr>
            <a:spLocks noChangeArrowheads="1"/>
          </p:cNvSpPr>
          <p:nvPr/>
        </p:nvSpPr>
        <p:spPr bwMode="auto">
          <a:xfrm>
            <a:off x="9097963" y="1404938"/>
            <a:ext cx="46037"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rPr>
              <a:t> </a:t>
            </a:r>
            <a:endParaRPr lang="en-US" altLang="ja-JP"/>
          </a:p>
        </p:txBody>
      </p:sp>
      <p:sp>
        <p:nvSpPr>
          <p:cNvPr id="19474" name="Rectangle 49"/>
          <p:cNvSpPr>
            <a:spLocks noChangeArrowheads="1"/>
          </p:cNvSpPr>
          <p:nvPr/>
        </p:nvSpPr>
        <p:spPr bwMode="auto">
          <a:xfrm>
            <a:off x="8040688" y="2579688"/>
            <a:ext cx="46037" cy="198437"/>
          </a:xfrm>
          <a:prstGeom prst="rect">
            <a:avLst/>
          </a:prstGeom>
          <a:noFill/>
          <a:ln w="9525">
            <a:noFill/>
            <a:miter lim="800000"/>
            <a:headEnd/>
            <a:tailEnd/>
          </a:ln>
        </p:spPr>
        <p:txBody>
          <a:bodyPr wrap="none" lIns="0" tIns="0" rIns="0" bIns="0">
            <a:spAutoFit/>
          </a:bodyPr>
          <a:lstStyle/>
          <a:p>
            <a:r>
              <a:rPr lang="en-US" altLang="ja-JP" sz="1300">
                <a:solidFill>
                  <a:srgbClr val="000000"/>
                </a:solidFill>
              </a:rPr>
              <a:t> </a:t>
            </a:r>
            <a:endParaRPr lang="en-US" altLang="ja-JP"/>
          </a:p>
        </p:txBody>
      </p:sp>
      <p:sp>
        <p:nvSpPr>
          <p:cNvPr id="19475" name="Rectangle 85"/>
          <p:cNvSpPr>
            <a:spLocks noChangeArrowheads="1"/>
          </p:cNvSpPr>
          <p:nvPr/>
        </p:nvSpPr>
        <p:spPr bwMode="auto">
          <a:xfrm>
            <a:off x="8102600" y="2578100"/>
            <a:ext cx="46038" cy="198438"/>
          </a:xfrm>
          <a:prstGeom prst="rect">
            <a:avLst/>
          </a:prstGeom>
          <a:noFill/>
          <a:ln w="9525">
            <a:noFill/>
            <a:miter lim="800000"/>
            <a:headEnd/>
            <a:tailEnd/>
          </a:ln>
        </p:spPr>
        <p:txBody>
          <a:bodyPr wrap="none" lIns="0" tIns="0" rIns="0" bIns="0">
            <a:spAutoFit/>
          </a:bodyPr>
          <a:lstStyle/>
          <a:p>
            <a:r>
              <a:rPr lang="en-US" altLang="ja-JP" sz="1300">
                <a:solidFill>
                  <a:srgbClr val="000000"/>
                </a:solidFill>
              </a:rPr>
              <a:t> </a:t>
            </a:r>
            <a:endParaRPr lang="en-US" altLang="ja-JP"/>
          </a:p>
        </p:txBody>
      </p:sp>
      <p:sp>
        <p:nvSpPr>
          <p:cNvPr id="19476" name="Rectangle 99"/>
          <p:cNvSpPr>
            <a:spLocks noChangeArrowheads="1"/>
          </p:cNvSpPr>
          <p:nvPr/>
        </p:nvSpPr>
        <p:spPr bwMode="auto">
          <a:xfrm>
            <a:off x="8712200" y="2578100"/>
            <a:ext cx="46038" cy="198438"/>
          </a:xfrm>
          <a:prstGeom prst="rect">
            <a:avLst/>
          </a:prstGeom>
          <a:noFill/>
          <a:ln w="9525">
            <a:noFill/>
            <a:miter lim="800000"/>
            <a:headEnd/>
            <a:tailEnd/>
          </a:ln>
        </p:spPr>
        <p:txBody>
          <a:bodyPr wrap="none" lIns="0" tIns="0" rIns="0" bIns="0">
            <a:spAutoFit/>
          </a:bodyPr>
          <a:lstStyle/>
          <a:p>
            <a:r>
              <a:rPr lang="en-US" altLang="ja-JP" sz="1300">
                <a:solidFill>
                  <a:srgbClr val="000000"/>
                </a:solidFill>
              </a:rPr>
              <a:t> </a:t>
            </a:r>
            <a:endParaRPr lang="en-US" altLang="ja-JP"/>
          </a:p>
        </p:txBody>
      </p:sp>
      <p:sp>
        <p:nvSpPr>
          <p:cNvPr id="19477" name="Text Box 286"/>
          <p:cNvSpPr txBox="1">
            <a:spLocks noChangeArrowheads="1"/>
          </p:cNvSpPr>
          <p:nvPr/>
        </p:nvSpPr>
        <p:spPr bwMode="auto">
          <a:xfrm>
            <a:off x="5397500" y="3249613"/>
            <a:ext cx="3746500" cy="2800767"/>
          </a:xfrm>
          <a:prstGeom prst="rect">
            <a:avLst/>
          </a:prstGeom>
          <a:noFill/>
          <a:ln w="9525">
            <a:noFill/>
            <a:miter lim="800000"/>
            <a:headEnd/>
            <a:tailEnd/>
          </a:ln>
        </p:spPr>
        <p:txBody>
          <a:bodyPr>
            <a:spAutoFit/>
          </a:bodyPr>
          <a:lstStyle/>
          <a:p>
            <a:pPr defTabSz="1014413"/>
            <a:r>
              <a:rPr lang="en-US" altLang="ja-JP" sz="1600" dirty="0">
                <a:latin typeface="Century Gothic" pitchFamily="34" charset="0"/>
              </a:rPr>
              <a:t>Column:</a:t>
            </a:r>
          </a:p>
          <a:p>
            <a:pPr defTabSz="1014413"/>
            <a:r>
              <a:rPr lang="en-US" altLang="ja-JP" sz="1600" dirty="0">
                <a:latin typeface="Century Gothic" pitchFamily="34" charset="0"/>
              </a:rPr>
              <a:t> </a:t>
            </a:r>
            <a:r>
              <a:rPr lang="en-US" altLang="ja-JP" sz="1600" dirty="0">
                <a:solidFill>
                  <a:srgbClr val="FF0000"/>
                </a:solidFill>
                <a:latin typeface="Century Gothic" pitchFamily="34" charset="0"/>
              </a:rPr>
              <a:t>Sunrise C18</a:t>
            </a:r>
            <a:r>
              <a:rPr lang="en-US" altLang="ja-JP" sz="1600" dirty="0">
                <a:latin typeface="Century Gothic" pitchFamily="34" charset="0"/>
              </a:rPr>
              <a:t>, </a:t>
            </a:r>
            <a:r>
              <a:rPr lang="en-US" altLang="ja-JP" sz="1600" dirty="0">
                <a:solidFill>
                  <a:srgbClr val="CC0066"/>
                </a:solidFill>
                <a:latin typeface="Century Gothic" pitchFamily="34" charset="0"/>
              </a:rPr>
              <a:t>End-capped</a:t>
            </a:r>
            <a:r>
              <a:rPr lang="en-US" altLang="ja-JP" sz="1600" dirty="0">
                <a:latin typeface="Century Gothic" pitchFamily="34" charset="0"/>
              </a:rPr>
              <a:t> </a:t>
            </a:r>
            <a:r>
              <a:rPr lang="ja-JP" altLang="en-US" sz="1600" dirty="0">
                <a:latin typeface="Century Gothic" pitchFamily="34" charset="0"/>
              </a:rPr>
              <a:t>（</a:t>
            </a:r>
            <a:r>
              <a:rPr lang="en-US" altLang="ja-JP" sz="1600" dirty="0">
                <a:latin typeface="Century Gothic" pitchFamily="34" charset="0"/>
              </a:rPr>
              <a:t>%C:15)</a:t>
            </a:r>
          </a:p>
          <a:p>
            <a:pPr defTabSz="1014413"/>
            <a:r>
              <a:rPr lang="en-US" altLang="ja-JP" sz="1600" dirty="0">
                <a:latin typeface="Century Gothic" pitchFamily="34" charset="0"/>
              </a:rPr>
              <a:t> Sunrise C18-SAC, </a:t>
            </a:r>
            <a:r>
              <a:rPr lang="en-US" altLang="ja-JP" sz="1600" dirty="0">
                <a:solidFill>
                  <a:srgbClr val="CC0066"/>
                </a:solidFill>
                <a:latin typeface="Century Gothic" pitchFamily="34" charset="0"/>
              </a:rPr>
              <a:t>Not end-capped </a:t>
            </a:r>
            <a:r>
              <a:rPr lang="ja-JP" altLang="en-US" sz="1600" dirty="0">
                <a:solidFill>
                  <a:srgbClr val="CC0066"/>
                </a:solidFill>
                <a:latin typeface="Century Gothic" pitchFamily="34" charset="0"/>
              </a:rPr>
              <a:t>　</a:t>
            </a:r>
          </a:p>
          <a:p>
            <a:pPr defTabSz="1014413"/>
            <a:r>
              <a:rPr lang="ja-JP" altLang="en-US" sz="1600" dirty="0">
                <a:solidFill>
                  <a:srgbClr val="CC0066"/>
                </a:solidFill>
                <a:latin typeface="Century Gothic" pitchFamily="34" charset="0"/>
              </a:rPr>
              <a:t>　　　　　　　　　　　　　　　　　　　</a:t>
            </a:r>
            <a:r>
              <a:rPr lang="en-US" altLang="ja-JP" sz="1600" dirty="0">
                <a:latin typeface="Century Gothic" pitchFamily="34" charset="0"/>
              </a:rPr>
              <a:t>(%C:14%)</a:t>
            </a:r>
          </a:p>
          <a:p>
            <a:pPr defTabSz="1014413"/>
            <a:r>
              <a:rPr lang="en-US" altLang="ja-JP" sz="1600" dirty="0">
                <a:latin typeface="Century Gothic" pitchFamily="34" charset="0"/>
              </a:rPr>
              <a:t>  5</a:t>
            </a:r>
            <a:r>
              <a:rPr lang="en-US" altLang="ja-JP" sz="1600" dirty="0">
                <a:latin typeface="Symbol" pitchFamily="18" charset="2"/>
              </a:rPr>
              <a:t>m</a:t>
            </a:r>
            <a:r>
              <a:rPr lang="en-US" altLang="ja-JP" sz="1600" dirty="0">
                <a:latin typeface="Century Gothic" pitchFamily="34" charset="0"/>
              </a:rPr>
              <a:t>m, 4.6x150 mm</a:t>
            </a:r>
          </a:p>
          <a:p>
            <a:pPr defTabSz="1014413"/>
            <a:r>
              <a:rPr lang="en-US" altLang="ja-JP" sz="1600" dirty="0">
                <a:latin typeface="Century Gothic" pitchFamily="34" charset="0"/>
              </a:rPr>
              <a:t>Mobile phase: </a:t>
            </a:r>
          </a:p>
          <a:p>
            <a:pPr defTabSz="1014413"/>
            <a:r>
              <a:rPr lang="ja-JP" altLang="en-US" sz="1600" dirty="0">
                <a:latin typeface="Century Gothic" pitchFamily="34" charset="0"/>
              </a:rPr>
              <a:t>　　　</a:t>
            </a:r>
            <a:r>
              <a:rPr lang="en-US" altLang="ja-JP" sz="1600" dirty="0" smtClean="0">
                <a:latin typeface="Century Gothic" pitchFamily="34" charset="0"/>
              </a:rPr>
              <a:t>CH</a:t>
            </a:r>
            <a:r>
              <a:rPr lang="en-US" altLang="ja-JP" sz="1600" baseline="-25000" dirty="0" smtClean="0">
                <a:latin typeface="Century Gothic" pitchFamily="34" charset="0"/>
              </a:rPr>
              <a:t>3</a:t>
            </a:r>
            <a:r>
              <a:rPr lang="en-US" altLang="ja-JP" sz="1600" dirty="0" smtClean="0">
                <a:latin typeface="Century Gothic" pitchFamily="34" charset="0"/>
              </a:rPr>
              <a:t>OH/H</a:t>
            </a:r>
            <a:r>
              <a:rPr lang="en-US" altLang="ja-JP" sz="1600" baseline="-25000" dirty="0" smtClean="0">
                <a:latin typeface="Century Gothic" pitchFamily="34" charset="0"/>
              </a:rPr>
              <a:t>2</a:t>
            </a:r>
            <a:r>
              <a:rPr lang="en-US" altLang="ja-JP" sz="1600" dirty="0" smtClean="0">
                <a:latin typeface="Century Gothic" pitchFamily="34" charset="0"/>
              </a:rPr>
              <a:t>O=30/70</a:t>
            </a:r>
          </a:p>
          <a:p>
            <a:pPr defTabSz="1014413"/>
            <a:r>
              <a:rPr lang="ja-JP" altLang="en-US" sz="1600" dirty="0" smtClean="0">
                <a:latin typeface="Century Gothic" pitchFamily="34" charset="0"/>
              </a:rPr>
              <a:t>　　　</a:t>
            </a:r>
            <a:r>
              <a:rPr lang="en-US" altLang="ja-JP" sz="1600" dirty="0" smtClean="0">
                <a:latin typeface="Century Gothic" pitchFamily="34" charset="0"/>
              </a:rPr>
              <a:t>CH</a:t>
            </a:r>
            <a:r>
              <a:rPr lang="en-US" altLang="ja-JP" sz="1600" baseline="-25000" dirty="0" smtClean="0">
                <a:latin typeface="Century Gothic" pitchFamily="34" charset="0"/>
              </a:rPr>
              <a:t>3</a:t>
            </a:r>
            <a:r>
              <a:rPr lang="en-US" altLang="ja-JP" sz="1600" dirty="0" smtClean="0">
                <a:latin typeface="Century Gothic" pitchFamily="34" charset="0"/>
              </a:rPr>
              <a:t>CN/H</a:t>
            </a:r>
            <a:r>
              <a:rPr lang="en-US" altLang="ja-JP" sz="1600" baseline="-25000" dirty="0" smtClean="0">
                <a:latin typeface="Century Gothic" pitchFamily="34" charset="0"/>
              </a:rPr>
              <a:t>2</a:t>
            </a:r>
            <a:r>
              <a:rPr lang="en-US" altLang="ja-JP" sz="1600" dirty="0" smtClean="0">
                <a:latin typeface="Century Gothic" pitchFamily="34" charset="0"/>
              </a:rPr>
              <a:t>O=30/70</a:t>
            </a:r>
          </a:p>
          <a:p>
            <a:pPr defTabSz="1014413"/>
            <a:r>
              <a:rPr lang="ja-JP" altLang="en-US" sz="1600" dirty="0">
                <a:latin typeface="Century Gothic" pitchFamily="34" charset="0"/>
              </a:rPr>
              <a:t>　　　</a:t>
            </a:r>
            <a:r>
              <a:rPr lang="en-US" altLang="ja-JP" sz="1600" dirty="0">
                <a:latin typeface="Century Gothic" pitchFamily="34" charset="0"/>
              </a:rPr>
              <a:t>THF/H</a:t>
            </a:r>
            <a:r>
              <a:rPr lang="en-US" altLang="ja-JP" sz="1600" baseline="-25000" dirty="0">
                <a:latin typeface="Century Gothic" pitchFamily="34" charset="0"/>
              </a:rPr>
              <a:t>2</a:t>
            </a:r>
            <a:r>
              <a:rPr lang="en-US" altLang="ja-JP" sz="1600" dirty="0">
                <a:latin typeface="Century Gothic" pitchFamily="34" charset="0"/>
              </a:rPr>
              <a:t>O=30/70 </a:t>
            </a:r>
          </a:p>
          <a:p>
            <a:pPr defTabSz="1014413"/>
            <a:r>
              <a:rPr lang="en-US" altLang="ja-JP" sz="1600" dirty="0">
                <a:latin typeface="Century Gothic" pitchFamily="34" charset="0"/>
              </a:rPr>
              <a:t>Flow rate: 1.0 </a:t>
            </a:r>
            <a:r>
              <a:rPr lang="en-US" altLang="ja-JP" sz="1600" dirty="0" err="1">
                <a:latin typeface="Century Gothic" pitchFamily="34" charset="0"/>
              </a:rPr>
              <a:t>mL</a:t>
            </a:r>
            <a:r>
              <a:rPr lang="en-US" altLang="ja-JP" sz="1600" dirty="0">
                <a:latin typeface="Century Gothic" pitchFamily="34" charset="0"/>
              </a:rPr>
              <a:t>/min</a:t>
            </a:r>
          </a:p>
          <a:p>
            <a:pPr defTabSz="1014413"/>
            <a:r>
              <a:rPr lang="en-US" altLang="ja-JP" sz="1600" dirty="0">
                <a:latin typeface="Century Gothic" pitchFamily="34" charset="0"/>
              </a:rPr>
              <a:t>Temperature: 40 ºC </a:t>
            </a:r>
          </a:p>
        </p:txBody>
      </p:sp>
      <p:sp>
        <p:nvSpPr>
          <p:cNvPr id="19478" name="Text Box 304"/>
          <p:cNvSpPr txBox="1">
            <a:spLocks noChangeArrowheads="1"/>
          </p:cNvSpPr>
          <p:nvPr/>
        </p:nvSpPr>
        <p:spPr bwMode="auto">
          <a:xfrm>
            <a:off x="419100" y="6064250"/>
            <a:ext cx="8229600" cy="641350"/>
          </a:xfrm>
          <a:prstGeom prst="rect">
            <a:avLst/>
          </a:prstGeom>
          <a:noFill/>
          <a:ln w="9525">
            <a:noFill/>
            <a:miter lim="800000"/>
            <a:headEnd/>
            <a:tailEnd/>
          </a:ln>
        </p:spPr>
        <p:txBody>
          <a:bodyPr>
            <a:spAutoFit/>
          </a:bodyPr>
          <a:lstStyle/>
          <a:p>
            <a:pPr>
              <a:spcBef>
                <a:spcPct val="50000"/>
              </a:spcBef>
            </a:pPr>
            <a:r>
              <a:rPr lang="ja-JP" altLang="en-US" sz="1800" dirty="0"/>
              <a:t>カフェインは水素結合性が高く，シラノール基の存在により保持が大きくなるが，</a:t>
            </a:r>
            <a:r>
              <a:rPr lang="en-US" altLang="ja-JP" sz="1800" dirty="0"/>
              <a:t>THF</a:t>
            </a:r>
            <a:r>
              <a:rPr lang="ja-JP" altLang="en-US" sz="1800" dirty="0"/>
              <a:t>を用いるとシラノール基の影響が少なくなる</a:t>
            </a:r>
          </a:p>
        </p:txBody>
      </p:sp>
      <p:graphicFrame>
        <p:nvGraphicFramePr>
          <p:cNvPr id="19460" name="Object 6109"/>
          <p:cNvGraphicFramePr>
            <a:graphicFrameLocks noGrp="1" noChangeAspect="1"/>
          </p:cNvGraphicFramePr>
          <p:nvPr>
            <p:ph sz="quarter" idx="4"/>
          </p:nvPr>
        </p:nvGraphicFramePr>
        <p:xfrm>
          <a:off x="6086475" y="1658938"/>
          <a:ext cx="811213" cy="790575"/>
        </p:xfrm>
        <a:graphic>
          <a:graphicData uri="http://schemas.openxmlformats.org/presentationml/2006/ole">
            <mc:AlternateContent xmlns:mc="http://schemas.openxmlformats.org/markup-compatibility/2006">
              <mc:Choice xmlns:v="urn:schemas-microsoft-com:vml" Requires="v">
                <p:oleObj spid="_x0000_s546966" name="ChemSketch" r:id="rId8" imgW="1328760" imgH="1295280" progId="ACD.ChemSketch.20">
                  <p:embed/>
                </p:oleObj>
              </mc:Choice>
              <mc:Fallback>
                <p:oleObj name="ChemSketch" r:id="rId8" imgW="1328760" imgH="1295280" progId="ACD.ChemSketch.20">
                  <p:embed/>
                  <p:pic>
                    <p:nvPicPr>
                      <p:cNvPr id="0" name="Object 61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6475" y="1658938"/>
                        <a:ext cx="811213"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61" name="Object 6117"/>
          <p:cNvGraphicFramePr>
            <a:graphicFrameLocks noChangeAspect="1"/>
          </p:cNvGraphicFramePr>
          <p:nvPr/>
        </p:nvGraphicFramePr>
        <p:xfrm>
          <a:off x="7851775" y="2841625"/>
          <a:ext cx="547688" cy="423863"/>
        </p:xfrm>
        <a:graphic>
          <a:graphicData uri="http://schemas.openxmlformats.org/presentationml/2006/ole">
            <mc:AlternateContent xmlns:mc="http://schemas.openxmlformats.org/markup-compatibility/2006">
              <mc:Choice xmlns:v="urn:schemas-microsoft-com:vml" Requires="v">
                <p:oleObj spid="_x0000_s546967" name="ISIS/Draw Sketch" r:id="rId10" imgW="885600" imgH="685800" progId="ISISServer">
                  <p:embed/>
                </p:oleObj>
              </mc:Choice>
              <mc:Fallback>
                <p:oleObj name="ISIS/Draw Sketch" r:id="rId10" imgW="885600" imgH="685800" progId="ISISServer">
                  <p:embed/>
                  <p:pic>
                    <p:nvPicPr>
                      <p:cNvPr id="0" name="Object 61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51775" y="2841625"/>
                        <a:ext cx="547688"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6138"/>
          <p:cNvGrpSpPr>
            <a:grpSpLocks/>
          </p:cNvGrpSpPr>
          <p:nvPr/>
        </p:nvGrpSpPr>
        <p:grpSpPr bwMode="auto">
          <a:xfrm>
            <a:off x="161925" y="1274763"/>
            <a:ext cx="4930775" cy="4719637"/>
            <a:chOff x="102" y="803"/>
            <a:chExt cx="3106" cy="2973"/>
          </a:xfrm>
        </p:grpSpPr>
        <p:graphicFrame>
          <p:nvGraphicFramePr>
            <p:cNvPr id="19462" name="Object 6122"/>
            <p:cNvGraphicFramePr>
              <a:graphicFrameLocks noChangeAspect="1"/>
            </p:cNvGraphicFramePr>
            <p:nvPr/>
          </p:nvGraphicFramePr>
          <p:xfrm>
            <a:off x="237" y="1676"/>
            <a:ext cx="1572" cy="1071"/>
          </p:xfrm>
          <a:graphic>
            <a:graphicData uri="http://schemas.openxmlformats.org/presentationml/2006/ole">
              <mc:AlternateContent xmlns:mc="http://schemas.openxmlformats.org/markup-compatibility/2006">
                <mc:Choice xmlns:v="urn:schemas-microsoft-com:vml" Requires="v">
                  <p:oleObj spid="_x0000_s546968" name="グラフ" r:id="rId13" imgW="6238951" imgH="3524402" progId="Excel.Sheet.8">
                    <p:embed/>
                  </p:oleObj>
                </mc:Choice>
                <mc:Fallback>
                  <p:oleObj name="グラフ" r:id="rId13" imgW="6238951" imgH="3524402" progId="Excel.Sheet.8">
                    <p:embed/>
                    <p:pic>
                      <p:nvPicPr>
                        <p:cNvPr id="0" name="Object 61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7" y="1676"/>
                          <a:ext cx="1572" cy="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63" name="Object 287"/>
            <p:cNvGraphicFramePr>
              <a:graphicFrameLocks noChangeAspect="1"/>
            </p:cNvGraphicFramePr>
            <p:nvPr/>
          </p:nvGraphicFramePr>
          <p:xfrm>
            <a:off x="153" y="2544"/>
            <a:ext cx="2635" cy="1232"/>
          </p:xfrm>
          <a:graphic>
            <a:graphicData uri="http://schemas.openxmlformats.org/presentationml/2006/ole">
              <mc:AlternateContent xmlns:mc="http://schemas.openxmlformats.org/markup-compatibility/2006">
                <mc:Choice xmlns:v="urn:schemas-microsoft-com:vml" Requires="v">
                  <p:oleObj spid="_x0000_s546969" name="グラフ" r:id="rId16" imgW="7486802" imgH="4591202" progId="Excel.Sheet.8">
                    <p:embed/>
                  </p:oleObj>
                </mc:Choice>
                <mc:Fallback>
                  <p:oleObj name="グラフ" r:id="rId16" imgW="7486802" imgH="4591202" progId="Excel.Sheet.8">
                    <p:embed/>
                    <p:pic>
                      <p:nvPicPr>
                        <p:cNvPr id="0" name="Object 28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3" y="2544"/>
                          <a:ext cx="2635" cy="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81" name="Text Box 289"/>
            <p:cNvSpPr txBox="1">
              <a:spLocks noChangeArrowheads="1"/>
            </p:cNvSpPr>
            <p:nvPr/>
          </p:nvSpPr>
          <p:spPr bwMode="auto">
            <a:xfrm>
              <a:off x="609" y="2619"/>
              <a:ext cx="264" cy="173"/>
            </a:xfrm>
            <a:prstGeom prst="rect">
              <a:avLst/>
            </a:prstGeom>
            <a:noFill/>
            <a:ln w="9525">
              <a:noFill/>
              <a:miter lim="800000"/>
              <a:headEnd/>
              <a:tailEnd/>
            </a:ln>
          </p:spPr>
          <p:txBody>
            <a:bodyPr>
              <a:spAutoFit/>
            </a:bodyPr>
            <a:lstStyle/>
            <a:p>
              <a:pPr>
                <a:spcBef>
                  <a:spcPct val="50000"/>
                </a:spcBef>
              </a:pPr>
              <a:r>
                <a:rPr lang="en-US" altLang="ja-JP" sz="1200"/>
                <a:t>2,3</a:t>
              </a:r>
            </a:p>
          </p:txBody>
        </p:sp>
        <p:sp>
          <p:nvSpPr>
            <p:cNvPr id="19482" name="Text Box 290"/>
            <p:cNvSpPr txBox="1">
              <a:spLocks noChangeArrowheads="1"/>
            </p:cNvSpPr>
            <p:nvPr/>
          </p:nvSpPr>
          <p:spPr bwMode="auto">
            <a:xfrm>
              <a:off x="446" y="2901"/>
              <a:ext cx="264" cy="173"/>
            </a:xfrm>
            <a:prstGeom prst="rect">
              <a:avLst/>
            </a:prstGeom>
            <a:noFill/>
            <a:ln w="9525">
              <a:noFill/>
              <a:miter lim="800000"/>
              <a:headEnd/>
              <a:tailEnd/>
            </a:ln>
          </p:spPr>
          <p:txBody>
            <a:bodyPr>
              <a:spAutoFit/>
            </a:bodyPr>
            <a:lstStyle/>
            <a:p>
              <a:pPr>
                <a:spcBef>
                  <a:spcPct val="50000"/>
                </a:spcBef>
              </a:pPr>
              <a:r>
                <a:rPr lang="en-US" altLang="ja-JP" sz="1200"/>
                <a:t>1</a:t>
              </a:r>
            </a:p>
          </p:txBody>
        </p:sp>
        <p:sp>
          <p:nvSpPr>
            <p:cNvPr id="19483" name="Text Box 291"/>
            <p:cNvSpPr txBox="1">
              <a:spLocks noChangeArrowheads="1"/>
            </p:cNvSpPr>
            <p:nvPr/>
          </p:nvSpPr>
          <p:spPr bwMode="auto">
            <a:xfrm>
              <a:off x="2112" y="3255"/>
              <a:ext cx="264" cy="173"/>
            </a:xfrm>
            <a:prstGeom prst="rect">
              <a:avLst/>
            </a:prstGeom>
            <a:noFill/>
            <a:ln w="9525">
              <a:noFill/>
              <a:miter lim="800000"/>
              <a:headEnd/>
              <a:tailEnd/>
            </a:ln>
          </p:spPr>
          <p:txBody>
            <a:bodyPr>
              <a:spAutoFit/>
            </a:bodyPr>
            <a:lstStyle/>
            <a:p>
              <a:pPr>
                <a:spcBef>
                  <a:spcPct val="50000"/>
                </a:spcBef>
              </a:pPr>
              <a:r>
                <a:rPr lang="en-US" altLang="ja-JP" sz="1200"/>
                <a:t>4</a:t>
              </a:r>
            </a:p>
          </p:txBody>
        </p:sp>
        <p:sp>
          <p:nvSpPr>
            <p:cNvPr id="19484" name="Text Box 292"/>
            <p:cNvSpPr txBox="1">
              <a:spLocks noChangeArrowheads="1"/>
            </p:cNvSpPr>
            <p:nvPr/>
          </p:nvSpPr>
          <p:spPr bwMode="auto">
            <a:xfrm>
              <a:off x="455" y="3304"/>
              <a:ext cx="298" cy="173"/>
            </a:xfrm>
            <a:prstGeom prst="rect">
              <a:avLst/>
            </a:prstGeom>
            <a:noFill/>
            <a:ln w="9525">
              <a:noFill/>
              <a:miter lim="800000"/>
              <a:headEnd/>
              <a:tailEnd/>
            </a:ln>
          </p:spPr>
          <p:txBody>
            <a:bodyPr>
              <a:spAutoFit/>
            </a:bodyPr>
            <a:lstStyle/>
            <a:p>
              <a:pPr>
                <a:spcBef>
                  <a:spcPct val="50000"/>
                </a:spcBef>
              </a:pPr>
              <a:r>
                <a:rPr lang="en-US" altLang="ja-JP" sz="1200"/>
                <a:t>1</a:t>
              </a:r>
            </a:p>
          </p:txBody>
        </p:sp>
        <p:sp>
          <p:nvSpPr>
            <p:cNvPr id="19485" name="Text Box 293"/>
            <p:cNvSpPr txBox="1">
              <a:spLocks noChangeArrowheads="1"/>
            </p:cNvSpPr>
            <p:nvPr/>
          </p:nvSpPr>
          <p:spPr bwMode="auto">
            <a:xfrm>
              <a:off x="486" y="3186"/>
              <a:ext cx="264" cy="173"/>
            </a:xfrm>
            <a:prstGeom prst="rect">
              <a:avLst/>
            </a:prstGeom>
            <a:noFill/>
            <a:ln w="9525">
              <a:noFill/>
              <a:miter lim="800000"/>
              <a:headEnd/>
              <a:tailEnd/>
            </a:ln>
          </p:spPr>
          <p:txBody>
            <a:bodyPr>
              <a:spAutoFit/>
            </a:bodyPr>
            <a:lstStyle/>
            <a:p>
              <a:pPr>
                <a:spcBef>
                  <a:spcPct val="50000"/>
                </a:spcBef>
              </a:pPr>
              <a:r>
                <a:rPr lang="en-US" altLang="ja-JP" sz="1200"/>
                <a:t>2</a:t>
              </a:r>
            </a:p>
          </p:txBody>
        </p:sp>
        <p:sp>
          <p:nvSpPr>
            <p:cNvPr id="19486" name="Text Box 295"/>
            <p:cNvSpPr txBox="1">
              <a:spLocks noChangeArrowheads="1"/>
            </p:cNvSpPr>
            <p:nvPr/>
          </p:nvSpPr>
          <p:spPr bwMode="auto">
            <a:xfrm>
              <a:off x="656" y="3175"/>
              <a:ext cx="263" cy="173"/>
            </a:xfrm>
            <a:prstGeom prst="rect">
              <a:avLst/>
            </a:prstGeom>
            <a:noFill/>
            <a:ln w="9525">
              <a:noFill/>
              <a:miter lim="800000"/>
              <a:headEnd/>
              <a:tailEnd/>
            </a:ln>
          </p:spPr>
          <p:txBody>
            <a:bodyPr>
              <a:spAutoFit/>
            </a:bodyPr>
            <a:lstStyle/>
            <a:p>
              <a:pPr>
                <a:spcBef>
                  <a:spcPct val="50000"/>
                </a:spcBef>
              </a:pPr>
              <a:r>
                <a:rPr lang="en-US" altLang="ja-JP" sz="1200"/>
                <a:t>3</a:t>
              </a:r>
            </a:p>
          </p:txBody>
        </p:sp>
        <p:sp>
          <p:nvSpPr>
            <p:cNvPr id="19487" name="Text Box 296"/>
            <p:cNvSpPr txBox="1">
              <a:spLocks noChangeArrowheads="1"/>
            </p:cNvSpPr>
            <p:nvPr/>
          </p:nvSpPr>
          <p:spPr bwMode="auto">
            <a:xfrm>
              <a:off x="2264" y="2938"/>
              <a:ext cx="264" cy="173"/>
            </a:xfrm>
            <a:prstGeom prst="rect">
              <a:avLst/>
            </a:prstGeom>
            <a:noFill/>
            <a:ln w="9525">
              <a:noFill/>
              <a:miter lim="800000"/>
              <a:headEnd/>
              <a:tailEnd/>
            </a:ln>
          </p:spPr>
          <p:txBody>
            <a:bodyPr>
              <a:spAutoFit/>
            </a:bodyPr>
            <a:lstStyle/>
            <a:p>
              <a:pPr>
                <a:spcBef>
                  <a:spcPct val="50000"/>
                </a:spcBef>
              </a:pPr>
              <a:r>
                <a:rPr lang="en-US" altLang="ja-JP" sz="1200"/>
                <a:t>4</a:t>
              </a:r>
            </a:p>
          </p:txBody>
        </p:sp>
        <p:sp>
          <p:nvSpPr>
            <p:cNvPr id="19488" name="Rectangle 302"/>
            <p:cNvSpPr>
              <a:spLocks noChangeArrowheads="1"/>
            </p:cNvSpPr>
            <p:nvPr/>
          </p:nvSpPr>
          <p:spPr bwMode="auto">
            <a:xfrm>
              <a:off x="1882" y="2626"/>
              <a:ext cx="1142" cy="200"/>
            </a:xfrm>
            <a:prstGeom prst="rect">
              <a:avLst/>
            </a:prstGeom>
            <a:noFill/>
            <a:ln w="9525">
              <a:noFill/>
              <a:miter lim="800000"/>
              <a:headEnd/>
              <a:tailEnd/>
            </a:ln>
          </p:spPr>
          <p:txBody>
            <a:bodyPr>
              <a:spAutoFit/>
            </a:bodyPr>
            <a:lstStyle/>
            <a:p>
              <a:r>
                <a:rPr lang="en-US" altLang="ja-JP" sz="1400" b="1">
                  <a:solidFill>
                    <a:srgbClr val="000099"/>
                  </a:solidFill>
                </a:rPr>
                <a:t>THF</a:t>
              </a:r>
              <a:r>
                <a:rPr lang="ja-JP" altLang="en-US" sz="1400" b="1">
                  <a:solidFill>
                    <a:srgbClr val="000099"/>
                  </a:solidFill>
                </a:rPr>
                <a:t>・水</a:t>
              </a:r>
              <a:r>
                <a:rPr lang="en-US" altLang="ja-JP" sz="1400" b="1">
                  <a:solidFill>
                    <a:srgbClr val="000099"/>
                  </a:solidFill>
                </a:rPr>
                <a:t>(30:70)</a:t>
              </a:r>
              <a:endParaRPr lang="ja-JP" altLang="en-US" sz="1400" b="1">
                <a:solidFill>
                  <a:srgbClr val="000099"/>
                </a:solidFill>
              </a:endParaRPr>
            </a:p>
          </p:txBody>
        </p:sp>
        <p:sp>
          <p:nvSpPr>
            <p:cNvPr id="19489" name="Rectangle 301"/>
            <p:cNvSpPr>
              <a:spLocks noChangeArrowheads="1"/>
            </p:cNvSpPr>
            <p:nvPr/>
          </p:nvSpPr>
          <p:spPr bwMode="auto">
            <a:xfrm>
              <a:off x="1554" y="803"/>
              <a:ext cx="1254" cy="194"/>
            </a:xfrm>
            <a:prstGeom prst="rect">
              <a:avLst/>
            </a:prstGeom>
            <a:noFill/>
            <a:ln w="9525">
              <a:noFill/>
              <a:miter lim="800000"/>
              <a:headEnd/>
              <a:tailEnd/>
            </a:ln>
          </p:spPr>
          <p:txBody>
            <a:bodyPr>
              <a:spAutoFit/>
            </a:bodyPr>
            <a:lstStyle/>
            <a:p>
              <a:r>
                <a:rPr lang="ja-JP" altLang="en-US" sz="1400" b="1">
                  <a:solidFill>
                    <a:srgbClr val="000099"/>
                  </a:solidFill>
                </a:rPr>
                <a:t>メタノール・水</a:t>
              </a:r>
              <a:r>
                <a:rPr lang="en-US" altLang="ja-JP" sz="1400" b="1">
                  <a:solidFill>
                    <a:srgbClr val="000099"/>
                  </a:solidFill>
                </a:rPr>
                <a:t>(30:70)</a:t>
              </a:r>
              <a:endParaRPr lang="ja-JP" altLang="en-US" sz="1400" b="1">
                <a:solidFill>
                  <a:srgbClr val="000099"/>
                </a:solidFill>
              </a:endParaRPr>
            </a:p>
          </p:txBody>
        </p:sp>
        <p:sp>
          <p:nvSpPr>
            <p:cNvPr id="19490" name="Text Box 137"/>
            <p:cNvSpPr txBox="1">
              <a:spLocks noChangeArrowheads="1"/>
            </p:cNvSpPr>
            <p:nvPr/>
          </p:nvSpPr>
          <p:spPr bwMode="auto">
            <a:xfrm>
              <a:off x="102" y="1378"/>
              <a:ext cx="1017" cy="152"/>
            </a:xfrm>
            <a:prstGeom prst="rect">
              <a:avLst/>
            </a:prstGeom>
            <a:noFill/>
            <a:ln w="9525">
              <a:noFill/>
              <a:miter lim="800000"/>
              <a:headEnd/>
              <a:tailEnd/>
            </a:ln>
          </p:spPr>
          <p:txBody>
            <a:bodyPr>
              <a:spAutoFit/>
            </a:bodyPr>
            <a:lstStyle/>
            <a:p>
              <a:pPr>
                <a:lnSpc>
                  <a:spcPct val="70000"/>
                </a:lnSpc>
                <a:spcBef>
                  <a:spcPct val="50000"/>
                </a:spcBef>
              </a:pPr>
              <a:r>
                <a:rPr lang="en-US" altLang="ja-JP" sz="1400">
                  <a:latin typeface="Tahoma" pitchFamily="34" charset="0"/>
                </a:rPr>
                <a:t>Sunrise C18-SAC</a:t>
              </a:r>
            </a:p>
          </p:txBody>
        </p:sp>
        <p:sp>
          <p:nvSpPr>
            <p:cNvPr id="19491" name="Rectangle 271"/>
            <p:cNvSpPr>
              <a:spLocks noChangeArrowheads="1"/>
            </p:cNvSpPr>
            <p:nvPr/>
          </p:nvSpPr>
          <p:spPr bwMode="auto">
            <a:xfrm>
              <a:off x="1857" y="972"/>
              <a:ext cx="68" cy="169"/>
            </a:xfrm>
            <a:prstGeom prst="rect">
              <a:avLst/>
            </a:prstGeom>
            <a:noFill/>
            <a:ln w="9525">
              <a:noFill/>
              <a:miter lim="800000"/>
              <a:headEnd/>
              <a:tailEnd/>
            </a:ln>
          </p:spPr>
          <p:txBody>
            <a:bodyPr wrap="none" lIns="68415" tIns="34208" rIns="68415" bIns="34208">
              <a:spAutoFit/>
            </a:bodyPr>
            <a:lstStyle/>
            <a:p>
              <a:pPr defTabSz="957263">
                <a:spcBef>
                  <a:spcPct val="50000"/>
                </a:spcBef>
              </a:pPr>
              <a:endParaRPr lang="ja-JP" altLang="ja-JP" sz="1300"/>
            </a:p>
          </p:txBody>
        </p:sp>
        <p:sp>
          <p:nvSpPr>
            <p:cNvPr id="19492" name="Text Box 272"/>
            <p:cNvSpPr txBox="1">
              <a:spLocks noChangeArrowheads="1"/>
            </p:cNvSpPr>
            <p:nvPr/>
          </p:nvSpPr>
          <p:spPr bwMode="auto">
            <a:xfrm>
              <a:off x="571" y="1063"/>
              <a:ext cx="106"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1</a:t>
              </a:r>
            </a:p>
          </p:txBody>
        </p:sp>
        <p:sp>
          <p:nvSpPr>
            <p:cNvPr id="19493" name="Text Box 273"/>
            <p:cNvSpPr txBox="1">
              <a:spLocks noChangeArrowheads="1"/>
            </p:cNvSpPr>
            <p:nvPr/>
          </p:nvSpPr>
          <p:spPr bwMode="auto">
            <a:xfrm>
              <a:off x="603" y="1968"/>
              <a:ext cx="107"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1</a:t>
              </a:r>
            </a:p>
          </p:txBody>
        </p:sp>
        <p:sp>
          <p:nvSpPr>
            <p:cNvPr id="19494" name="Text Box 274"/>
            <p:cNvSpPr txBox="1">
              <a:spLocks noChangeArrowheads="1"/>
            </p:cNvSpPr>
            <p:nvPr/>
          </p:nvSpPr>
          <p:spPr bwMode="auto">
            <a:xfrm>
              <a:off x="1091" y="1328"/>
              <a:ext cx="108"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2</a:t>
              </a:r>
            </a:p>
          </p:txBody>
        </p:sp>
        <p:sp>
          <p:nvSpPr>
            <p:cNvPr id="19495" name="Text Box 275"/>
            <p:cNvSpPr txBox="1">
              <a:spLocks noChangeArrowheads="1"/>
            </p:cNvSpPr>
            <p:nvPr/>
          </p:nvSpPr>
          <p:spPr bwMode="auto">
            <a:xfrm>
              <a:off x="771" y="997"/>
              <a:ext cx="236"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2</a:t>
              </a:r>
            </a:p>
          </p:txBody>
        </p:sp>
        <p:sp>
          <p:nvSpPr>
            <p:cNvPr id="19496" name="Text Box 276"/>
            <p:cNvSpPr txBox="1">
              <a:spLocks noChangeArrowheads="1"/>
            </p:cNvSpPr>
            <p:nvPr/>
          </p:nvSpPr>
          <p:spPr bwMode="auto">
            <a:xfrm>
              <a:off x="972" y="875"/>
              <a:ext cx="105"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3</a:t>
              </a:r>
            </a:p>
          </p:txBody>
        </p:sp>
        <p:sp>
          <p:nvSpPr>
            <p:cNvPr id="19497" name="Text Box 277"/>
            <p:cNvSpPr txBox="1">
              <a:spLocks noChangeArrowheads="1"/>
            </p:cNvSpPr>
            <p:nvPr/>
          </p:nvSpPr>
          <p:spPr bwMode="auto">
            <a:xfrm>
              <a:off x="1985" y="1388"/>
              <a:ext cx="70" cy="159"/>
            </a:xfrm>
            <a:prstGeom prst="rect">
              <a:avLst/>
            </a:prstGeom>
            <a:noFill/>
            <a:ln w="9525">
              <a:noFill/>
              <a:miter lim="800000"/>
              <a:headEnd/>
              <a:tailEnd/>
            </a:ln>
          </p:spPr>
          <p:txBody>
            <a:bodyPr lIns="68415" tIns="34208" rIns="68415" bIns="34208">
              <a:spAutoFit/>
            </a:bodyPr>
            <a:lstStyle/>
            <a:p>
              <a:pPr defTabSz="957263">
                <a:spcBef>
                  <a:spcPct val="50000"/>
                </a:spcBef>
              </a:pPr>
              <a:endParaRPr lang="ja-JP" altLang="ja-JP" sz="1200"/>
            </a:p>
          </p:txBody>
        </p:sp>
        <p:sp>
          <p:nvSpPr>
            <p:cNvPr id="19499" name="Rectangle 279"/>
            <p:cNvSpPr>
              <a:spLocks noChangeArrowheads="1"/>
            </p:cNvSpPr>
            <p:nvPr/>
          </p:nvSpPr>
          <p:spPr bwMode="auto">
            <a:xfrm>
              <a:off x="1777" y="1375"/>
              <a:ext cx="69" cy="169"/>
            </a:xfrm>
            <a:prstGeom prst="rect">
              <a:avLst/>
            </a:prstGeom>
            <a:noFill/>
            <a:ln w="9525">
              <a:noFill/>
              <a:miter lim="800000"/>
              <a:headEnd/>
              <a:tailEnd/>
            </a:ln>
          </p:spPr>
          <p:txBody>
            <a:bodyPr wrap="none" lIns="68415" tIns="34208" rIns="68415" bIns="34208">
              <a:spAutoFit/>
            </a:bodyPr>
            <a:lstStyle/>
            <a:p>
              <a:pPr defTabSz="957263"/>
              <a:endParaRPr lang="ja-JP" altLang="ja-JP" sz="1300"/>
            </a:p>
          </p:txBody>
        </p:sp>
        <p:sp>
          <p:nvSpPr>
            <p:cNvPr id="19500" name="Text Box 280"/>
            <p:cNvSpPr txBox="1">
              <a:spLocks noChangeArrowheads="1"/>
            </p:cNvSpPr>
            <p:nvPr/>
          </p:nvSpPr>
          <p:spPr bwMode="auto">
            <a:xfrm>
              <a:off x="1490" y="1026"/>
              <a:ext cx="104"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4</a:t>
              </a:r>
            </a:p>
          </p:txBody>
        </p:sp>
        <p:sp>
          <p:nvSpPr>
            <p:cNvPr id="19501" name="Text Box 281"/>
            <p:cNvSpPr txBox="1">
              <a:spLocks noChangeArrowheads="1"/>
            </p:cNvSpPr>
            <p:nvPr/>
          </p:nvSpPr>
          <p:spPr bwMode="auto">
            <a:xfrm>
              <a:off x="1505" y="1349"/>
              <a:ext cx="106"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4</a:t>
              </a:r>
            </a:p>
          </p:txBody>
        </p:sp>
        <p:sp>
          <p:nvSpPr>
            <p:cNvPr id="19502" name="Text Box 282"/>
            <p:cNvSpPr txBox="1">
              <a:spLocks noChangeArrowheads="1"/>
            </p:cNvSpPr>
            <p:nvPr/>
          </p:nvSpPr>
          <p:spPr bwMode="auto">
            <a:xfrm>
              <a:off x="129" y="864"/>
              <a:ext cx="1017" cy="152"/>
            </a:xfrm>
            <a:prstGeom prst="rect">
              <a:avLst/>
            </a:prstGeom>
            <a:noFill/>
            <a:ln w="9525">
              <a:noFill/>
              <a:miter lim="800000"/>
              <a:headEnd/>
              <a:tailEnd/>
            </a:ln>
          </p:spPr>
          <p:txBody>
            <a:bodyPr>
              <a:spAutoFit/>
            </a:bodyPr>
            <a:lstStyle/>
            <a:p>
              <a:pPr>
                <a:lnSpc>
                  <a:spcPct val="70000"/>
                </a:lnSpc>
                <a:spcBef>
                  <a:spcPct val="50000"/>
                </a:spcBef>
              </a:pPr>
              <a:r>
                <a:rPr lang="en-US" altLang="ja-JP" sz="1400">
                  <a:solidFill>
                    <a:srgbClr val="FF0000"/>
                  </a:solidFill>
                  <a:latin typeface="Tahoma" pitchFamily="34" charset="0"/>
                </a:rPr>
                <a:t>Sunrise C18</a:t>
              </a:r>
            </a:p>
          </p:txBody>
        </p:sp>
        <p:sp>
          <p:nvSpPr>
            <p:cNvPr id="19503" name="Rectangle 283"/>
            <p:cNvSpPr>
              <a:spLocks noChangeArrowheads="1"/>
            </p:cNvSpPr>
            <p:nvPr/>
          </p:nvSpPr>
          <p:spPr bwMode="auto">
            <a:xfrm>
              <a:off x="2189" y="1781"/>
              <a:ext cx="210" cy="46"/>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19504" name="Line 284"/>
            <p:cNvSpPr>
              <a:spLocks noChangeShapeType="1"/>
            </p:cNvSpPr>
            <p:nvPr/>
          </p:nvSpPr>
          <p:spPr bwMode="auto">
            <a:xfrm>
              <a:off x="1070" y="1048"/>
              <a:ext cx="821" cy="408"/>
            </a:xfrm>
            <a:prstGeom prst="line">
              <a:avLst/>
            </a:prstGeom>
            <a:noFill/>
            <a:ln w="25400">
              <a:solidFill>
                <a:srgbClr val="CC9900"/>
              </a:solidFill>
              <a:prstDash val="dash"/>
              <a:round/>
              <a:headEnd/>
              <a:tailEnd type="stealth" w="med" len="lg"/>
            </a:ln>
          </p:spPr>
          <p:txBody>
            <a:bodyPr/>
            <a:lstStyle/>
            <a:p>
              <a:endParaRPr lang="ja-JP" altLang="en-US"/>
            </a:p>
          </p:txBody>
        </p:sp>
        <p:sp>
          <p:nvSpPr>
            <p:cNvPr id="19505" name="Rectangle 285"/>
            <p:cNvSpPr>
              <a:spLocks noChangeArrowheads="1"/>
            </p:cNvSpPr>
            <p:nvPr/>
          </p:nvSpPr>
          <p:spPr bwMode="auto">
            <a:xfrm>
              <a:off x="2156" y="1290"/>
              <a:ext cx="246" cy="67"/>
            </a:xfrm>
            <a:prstGeom prst="rect">
              <a:avLst/>
            </a:prstGeom>
            <a:solidFill>
              <a:schemeClr val="bg1"/>
            </a:solidFill>
            <a:ln w="9525">
              <a:noFill/>
              <a:miter lim="800000"/>
              <a:headEnd/>
              <a:tailEnd/>
            </a:ln>
          </p:spPr>
          <p:txBody>
            <a:bodyPr wrap="none" anchor="ctr"/>
            <a:lstStyle/>
            <a:p>
              <a:endParaRPr lang="ja-JP" altLang="en-US"/>
            </a:p>
          </p:txBody>
        </p:sp>
        <p:sp>
          <p:nvSpPr>
            <p:cNvPr id="19506" name="Text Box 6111"/>
            <p:cNvSpPr txBox="1">
              <a:spLocks noChangeArrowheads="1"/>
            </p:cNvSpPr>
            <p:nvPr/>
          </p:nvSpPr>
          <p:spPr bwMode="auto">
            <a:xfrm>
              <a:off x="2028" y="2339"/>
              <a:ext cx="209" cy="173"/>
            </a:xfrm>
            <a:prstGeom prst="rect">
              <a:avLst/>
            </a:prstGeom>
            <a:noFill/>
            <a:ln w="9525">
              <a:noFill/>
              <a:miter lim="800000"/>
              <a:headEnd/>
              <a:tailEnd/>
            </a:ln>
          </p:spPr>
          <p:txBody>
            <a:bodyPr>
              <a:spAutoFit/>
            </a:bodyPr>
            <a:lstStyle/>
            <a:p>
              <a:pPr>
                <a:spcBef>
                  <a:spcPct val="50000"/>
                </a:spcBef>
              </a:pPr>
              <a:endParaRPr lang="ja-JP" altLang="ja-JP" sz="1200"/>
            </a:p>
          </p:txBody>
        </p:sp>
        <p:sp>
          <p:nvSpPr>
            <p:cNvPr id="19507" name="Text Box 6118"/>
            <p:cNvSpPr txBox="1">
              <a:spLocks noChangeArrowheads="1"/>
            </p:cNvSpPr>
            <p:nvPr/>
          </p:nvSpPr>
          <p:spPr bwMode="auto">
            <a:xfrm>
              <a:off x="2223" y="1048"/>
              <a:ext cx="859" cy="233"/>
            </a:xfrm>
            <a:prstGeom prst="rect">
              <a:avLst/>
            </a:prstGeom>
            <a:noFill/>
            <a:ln w="9525">
              <a:noFill/>
              <a:miter lim="800000"/>
              <a:headEnd/>
              <a:tailEnd/>
            </a:ln>
          </p:spPr>
          <p:txBody>
            <a:bodyPr>
              <a:spAutoFit/>
            </a:bodyPr>
            <a:lstStyle/>
            <a:p>
              <a:pPr>
                <a:spcBef>
                  <a:spcPct val="50000"/>
                </a:spcBef>
              </a:pPr>
              <a:r>
                <a:rPr lang="en-US" altLang="ja-JP" sz="1800" b="1" dirty="0">
                  <a:solidFill>
                    <a:srgbClr val="FF0000"/>
                  </a:solidFill>
                  <a:latin typeface="Century Gothic" pitchFamily="34" charset="0"/>
                </a:rPr>
                <a:t>α</a:t>
              </a:r>
              <a:r>
                <a:rPr lang="en-US" altLang="ja-JP" sz="1200" b="1" dirty="0">
                  <a:solidFill>
                    <a:srgbClr val="FF0000"/>
                  </a:solidFill>
                  <a:latin typeface="Century Gothic" pitchFamily="34" charset="0"/>
                </a:rPr>
                <a:t>(3/4)=</a:t>
              </a:r>
              <a:r>
                <a:rPr lang="en-US" altLang="ja-JP" sz="1800" b="1" dirty="0">
                  <a:solidFill>
                    <a:srgbClr val="FF0000"/>
                  </a:solidFill>
                  <a:latin typeface="Century Gothic" pitchFamily="34" charset="0"/>
                </a:rPr>
                <a:t>0.50</a:t>
              </a:r>
            </a:p>
          </p:txBody>
        </p:sp>
        <p:sp>
          <p:nvSpPr>
            <p:cNvPr id="19508" name="Text Box 6119"/>
            <p:cNvSpPr txBox="1">
              <a:spLocks noChangeArrowheads="1"/>
            </p:cNvSpPr>
            <p:nvPr/>
          </p:nvSpPr>
          <p:spPr bwMode="auto">
            <a:xfrm>
              <a:off x="2222" y="1368"/>
              <a:ext cx="986" cy="231"/>
            </a:xfrm>
            <a:prstGeom prst="rect">
              <a:avLst/>
            </a:prstGeom>
            <a:noFill/>
            <a:ln w="9525">
              <a:noFill/>
              <a:miter lim="800000"/>
              <a:headEnd/>
              <a:tailEnd/>
            </a:ln>
          </p:spPr>
          <p:txBody>
            <a:bodyPr>
              <a:spAutoFit/>
            </a:bodyPr>
            <a:lstStyle/>
            <a:p>
              <a:pPr>
                <a:spcBef>
                  <a:spcPct val="50000"/>
                </a:spcBef>
              </a:pPr>
              <a:r>
                <a:rPr lang="en-US" altLang="ja-JP" sz="1800" b="1" dirty="0" smtClean="0">
                  <a:latin typeface="Century Gothic" pitchFamily="34" charset="0"/>
                </a:rPr>
                <a:t>α</a:t>
              </a:r>
              <a:r>
                <a:rPr lang="en-US" altLang="ja-JP" sz="1200" b="1" dirty="0" smtClean="0">
                  <a:latin typeface="Century Gothic" pitchFamily="34" charset="0"/>
                </a:rPr>
                <a:t>(3/4)</a:t>
              </a:r>
              <a:r>
                <a:rPr lang="en-US" altLang="ja-JP" sz="1800" b="1" dirty="0" smtClean="0">
                  <a:latin typeface="Century Gothic" pitchFamily="34" charset="0"/>
                </a:rPr>
                <a:t>=1.42</a:t>
              </a:r>
              <a:endParaRPr lang="en-US" altLang="ja-JP" sz="1800" b="1" dirty="0">
                <a:latin typeface="Century Gothic" pitchFamily="34" charset="0"/>
              </a:endParaRPr>
            </a:p>
          </p:txBody>
        </p:sp>
        <p:sp>
          <p:nvSpPr>
            <p:cNvPr id="19509" name="Text Box 6120"/>
            <p:cNvSpPr txBox="1">
              <a:spLocks noChangeArrowheads="1"/>
            </p:cNvSpPr>
            <p:nvPr/>
          </p:nvSpPr>
          <p:spPr bwMode="auto">
            <a:xfrm>
              <a:off x="2201" y="3180"/>
              <a:ext cx="986" cy="233"/>
            </a:xfrm>
            <a:prstGeom prst="rect">
              <a:avLst/>
            </a:prstGeom>
            <a:noFill/>
            <a:ln w="9525">
              <a:noFill/>
              <a:miter lim="800000"/>
              <a:headEnd/>
              <a:tailEnd/>
            </a:ln>
          </p:spPr>
          <p:txBody>
            <a:bodyPr>
              <a:spAutoFit/>
            </a:bodyPr>
            <a:lstStyle/>
            <a:p>
              <a:pPr>
                <a:spcBef>
                  <a:spcPct val="50000"/>
                </a:spcBef>
              </a:pPr>
              <a:r>
                <a:rPr lang="en-US" altLang="ja-JP" sz="1800" b="1" dirty="0">
                  <a:latin typeface="Century Gothic" pitchFamily="34" charset="0"/>
                </a:rPr>
                <a:t>α</a:t>
              </a:r>
              <a:r>
                <a:rPr lang="en-US" altLang="ja-JP" sz="1200" b="1" dirty="0">
                  <a:latin typeface="Century Gothic" pitchFamily="34" charset="0"/>
                </a:rPr>
                <a:t>(3/4)</a:t>
              </a:r>
              <a:r>
                <a:rPr lang="en-US" altLang="ja-JP" sz="1800" b="1" dirty="0">
                  <a:latin typeface="Century Gothic" pitchFamily="34" charset="0"/>
                </a:rPr>
                <a:t>=0.081</a:t>
              </a:r>
            </a:p>
          </p:txBody>
        </p:sp>
        <p:sp>
          <p:nvSpPr>
            <p:cNvPr id="19510" name="Text Box 6121"/>
            <p:cNvSpPr txBox="1">
              <a:spLocks noChangeArrowheads="1"/>
            </p:cNvSpPr>
            <p:nvPr/>
          </p:nvSpPr>
          <p:spPr bwMode="auto">
            <a:xfrm>
              <a:off x="2178" y="2803"/>
              <a:ext cx="986" cy="233"/>
            </a:xfrm>
            <a:prstGeom prst="rect">
              <a:avLst/>
            </a:prstGeom>
            <a:noFill/>
            <a:ln w="9525">
              <a:noFill/>
              <a:miter lim="800000"/>
              <a:headEnd/>
              <a:tailEnd/>
            </a:ln>
          </p:spPr>
          <p:txBody>
            <a:bodyPr>
              <a:spAutoFit/>
            </a:bodyPr>
            <a:lstStyle/>
            <a:p>
              <a:pPr>
                <a:spcBef>
                  <a:spcPct val="50000"/>
                </a:spcBef>
              </a:pPr>
              <a:r>
                <a:rPr lang="en-US" altLang="ja-JP" sz="1800" b="1" dirty="0">
                  <a:solidFill>
                    <a:srgbClr val="FF0000"/>
                  </a:solidFill>
                  <a:latin typeface="Century Gothic" pitchFamily="34" charset="0"/>
                </a:rPr>
                <a:t>α</a:t>
              </a:r>
              <a:r>
                <a:rPr lang="en-US" altLang="ja-JP" sz="1200" b="1" dirty="0">
                  <a:solidFill>
                    <a:srgbClr val="FF0000"/>
                  </a:solidFill>
                  <a:latin typeface="Century Gothic" pitchFamily="34" charset="0"/>
                </a:rPr>
                <a:t>(3/4)</a:t>
              </a:r>
              <a:r>
                <a:rPr lang="en-US" altLang="ja-JP" sz="1800" b="1" dirty="0">
                  <a:solidFill>
                    <a:srgbClr val="FF0000"/>
                  </a:solidFill>
                  <a:latin typeface="Century Gothic" pitchFamily="34" charset="0"/>
                </a:rPr>
                <a:t>=0.066</a:t>
              </a:r>
            </a:p>
          </p:txBody>
        </p:sp>
        <p:sp>
          <p:nvSpPr>
            <p:cNvPr id="19511" name="Text Box 6126"/>
            <p:cNvSpPr txBox="1">
              <a:spLocks noChangeArrowheads="1"/>
            </p:cNvSpPr>
            <p:nvPr/>
          </p:nvSpPr>
          <p:spPr bwMode="auto">
            <a:xfrm>
              <a:off x="863" y="1475"/>
              <a:ext cx="106"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1</a:t>
              </a:r>
            </a:p>
          </p:txBody>
        </p:sp>
        <p:sp>
          <p:nvSpPr>
            <p:cNvPr id="19512" name="Text Box 6127"/>
            <p:cNvSpPr txBox="1">
              <a:spLocks noChangeArrowheads="1"/>
            </p:cNvSpPr>
            <p:nvPr/>
          </p:nvSpPr>
          <p:spPr bwMode="auto">
            <a:xfrm>
              <a:off x="637" y="2290"/>
              <a:ext cx="107"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1</a:t>
              </a:r>
            </a:p>
          </p:txBody>
        </p:sp>
        <p:sp>
          <p:nvSpPr>
            <p:cNvPr id="19513" name="Text Box 6128"/>
            <p:cNvSpPr txBox="1">
              <a:spLocks noChangeArrowheads="1"/>
            </p:cNvSpPr>
            <p:nvPr/>
          </p:nvSpPr>
          <p:spPr bwMode="auto">
            <a:xfrm>
              <a:off x="644" y="1889"/>
              <a:ext cx="108"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2</a:t>
              </a:r>
            </a:p>
          </p:txBody>
        </p:sp>
        <p:sp>
          <p:nvSpPr>
            <p:cNvPr id="19514" name="Text Box 6129"/>
            <p:cNvSpPr txBox="1">
              <a:spLocks noChangeArrowheads="1"/>
            </p:cNvSpPr>
            <p:nvPr/>
          </p:nvSpPr>
          <p:spPr bwMode="auto">
            <a:xfrm>
              <a:off x="762" y="2199"/>
              <a:ext cx="108"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2</a:t>
              </a:r>
            </a:p>
          </p:txBody>
        </p:sp>
        <p:sp>
          <p:nvSpPr>
            <p:cNvPr id="19515" name="Text Box 6130"/>
            <p:cNvSpPr txBox="1">
              <a:spLocks noChangeArrowheads="1"/>
            </p:cNvSpPr>
            <p:nvPr/>
          </p:nvSpPr>
          <p:spPr bwMode="auto">
            <a:xfrm>
              <a:off x="748" y="1749"/>
              <a:ext cx="105"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3</a:t>
              </a:r>
            </a:p>
          </p:txBody>
        </p:sp>
        <p:sp>
          <p:nvSpPr>
            <p:cNvPr id="19516" name="Text Box 6131"/>
            <p:cNvSpPr txBox="1">
              <a:spLocks noChangeArrowheads="1"/>
            </p:cNvSpPr>
            <p:nvPr/>
          </p:nvSpPr>
          <p:spPr bwMode="auto">
            <a:xfrm>
              <a:off x="980" y="2167"/>
              <a:ext cx="105"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3</a:t>
              </a:r>
            </a:p>
          </p:txBody>
        </p:sp>
        <p:sp>
          <p:nvSpPr>
            <p:cNvPr id="19517" name="Text Box 6132"/>
            <p:cNvSpPr txBox="1">
              <a:spLocks noChangeArrowheads="1"/>
            </p:cNvSpPr>
            <p:nvPr/>
          </p:nvSpPr>
          <p:spPr bwMode="auto">
            <a:xfrm>
              <a:off x="1894" y="1335"/>
              <a:ext cx="105"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3</a:t>
              </a:r>
            </a:p>
          </p:txBody>
        </p:sp>
        <p:sp>
          <p:nvSpPr>
            <p:cNvPr id="19518" name="Text Box 6133"/>
            <p:cNvSpPr txBox="1">
              <a:spLocks noChangeArrowheads="1"/>
            </p:cNvSpPr>
            <p:nvPr/>
          </p:nvSpPr>
          <p:spPr bwMode="auto">
            <a:xfrm>
              <a:off x="1428" y="1870"/>
              <a:ext cx="104"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4</a:t>
              </a:r>
            </a:p>
          </p:txBody>
        </p:sp>
        <p:sp>
          <p:nvSpPr>
            <p:cNvPr id="19519" name="Text Box 6134"/>
            <p:cNvSpPr txBox="1">
              <a:spLocks noChangeArrowheads="1"/>
            </p:cNvSpPr>
            <p:nvPr/>
          </p:nvSpPr>
          <p:spPr bwMode="auto">
            <a:xfrm>
              <a:off x="1342" y="2210"/>
              <a:ext cx="104" cy="159"/>
            </a:xfrm>
            <a:prstGeom prst="rect">
              <a:avLst/>
            </a:prstGeom>
            <a:noFill/>
            <a:ln w="9525">
              <a:noFill/>
              <a:miter lim="800000"/>
              <a:headEnd/>
              <a:tailEnd/>
            </a:ln>
          </p:spPr>
          <p:txBody>
            <a:bodyPr lIns="68415" tIns="34208" rIns="68415" bIns="34208">
              <a:spAutoFit/>
            </a:bodyPr>
            <a:lstStyle/>
            <a:p>
              <a:pPr defTabSz="957263">
                <a:spcBef>
                  <a:spcPct val="50000"/>
                </a:spcBef>
              </a:pPr>
              <a:r>
                <a:rPr lang="en-US" altLang="ja-JP" sz="1200"/>
                <a:t>4</a:t>
              </a:r>
            </a:p>
          </p:txBody>
        </p:sp>
        <p:sp>
          <p:nvSpPr>
            <p:cNvPr id="19520" name="Text Box 6135"/>
            <p:cNvSpPr txBox="1">
              <a:spLocks noChangeArrowheads="1"/>
            </p:cNvSpPr>
            <p:nvPr/>
          </p:nvSpPr>
          <p:spPr bwMode="auto">
            <a:xfrm>
              <a:off x="2082" y="1931"/>
              <a:ext cx="986" cy="233"/>
            </a:xfrm>
            <a:prstGeom prst="rect">
              <a:avLst/>
            </a:prstGeom>
            <a:noFill/>
            <a:ln w="9525">
              <a:noFill/>
              <a:miter lim="800000"/>
              <a:headEnd/>
              <a:tailEnd/>
            </a:ln>
          </p:spPr>
          <p:txBody>
            <a:bodyPr>
              <a:spAutoFit/>
            </a:bodyPr>
            <a:lstStyle/>
            <a:p>
              <a:pPr>
                <a:spcBef>
                  <a:spcPct val="50000"/>
                </a:spcBef>
              </a:pPr>
              <a:r>
                <a:rPr lang="en-US" altLang="ja-JP" sz="1800" b="1" dirty="0">
                  <a:solidFill>
                    <a:srgbClr val="FF0000"/>
                  </a:solidFill>
                  <a:latin typeface="Century Gothic" pitchFamily="34" charset="0"/>
                </a:rPr>
                <a:t>α</a:t>
              </a:r>
              <a:r>
                <a:rPr lang="en-US" altLang="ja-JP" sz="1200" b="1" dirty="0">
                  <a:solidFill>
                    <a:srgbClr val="FF0000"/>
                  </a:solidFill>
                  <a:latin typeface="Century Gothic" pitchFamily="34" charset="0"/>
                </a:rPr>
                <a:t>(3/4)</a:t>
              </a:r>
              <a:r>
                <a:rPr lang="en-US" altLang="ja-JP" sz="1800" b="1" dirty="0">
                  <a:solidFill>
                    <a:srgbClr val="FF0000"/>
                  </a:solidFill>
                  <a:latin typeface="Century Gothic" pitchFamily="34" charset="0"/>
                </a:rPr>
                <a:t>=0.16</a:t>
              </a:r>
            </a:p>
          </p:txBody>
        </p:sp>
        <p:sp>
          <p:nvSpPr>
            <p:cNvPr id="19521" name="Text Box 6136"/>
            <p:cNvSpPr txBox="1">
              <a:spLocks noChangeArrowheads="1"/>
            </p:cNvSpPr>
            <p:nvPr/>
          </p:nvSpPr>
          <p:spPr bwMode="auto">
            <a:xfrm>
              <a:off x="2089" y="2237"/>
              <a:ext cx="986" cy="233"/>
            </a:xfrm>
            <a:prstGeom prst="rect">
              <a:avLst/>
            </a:prstGeom>
            <a:noFill/>
            <a:ln w="9525">
              <a:noFill/>
              <a:miter lim="800000"/>
              <a:headEnd/>
              <a:tailEnd/>
            </a:ln>
          </p:spPr>
          <p:txBody>
            <a:bodyPr>
              <a:spAutoFit/>
            </a:bodyPr>
            <a:lstStyle/>
            <a:p>
              <a:pPr>
                <a:spcBef>
                  <a:spcPct val="50000"/>
                </a:spcBef>
              </a:pPr>
              <a:r>
                <a:rPr lang="en-US" altLang="ja-JP" sz="1800" b="1" dirty="0">
                  <a:latin typeface="Century Gothic" pitchFamily="34" charset="0"/>
                </a:rPr>
                <a:t>α</a:t>
              </a:r>
              <a:r>
                <a:rPr lang="en-US" altLang="ja-JP" sz="1200" b="1" dirty="0">
                  <a:latin typeface="Century Gothic" pitchFamily="34" charset="0"/>
                </a:rPr>
                <a:t>(3/4)</a:t>
              </a:r>
              <a:r>
                <a:rPr lang="en-US" altLang="ja-JP" sz="1800" b="1" dirty="0">
                  <a:latin typeface="Century Gothic" pitchFamily="34" charset="0"/>
                </a:rPr>
                <a:t>=0.46</a:t>
              </a:r>
            </a:p>
          </p:txBody>
        </p:sp>
        <p:sp>
          <p:nvSpPr>
            <p:cNvPr id="19522" name="Rectangle 6137"/>
            <p:cNvSpPr>
              <a:spLocks noChangeArrowheads="1"/>
            </p:cNvSpPr>
            <p:nvPr/>
          </p:nvSpPr>
          <p:spPr bwMode="auto">
            <a:xfrm>
              <a:off x="1744" y="1761"/>
              <a:ext cx="1397" cy="194"/>
            </a:xfrm>
            <a:prstGeom prst="rect">
              <a:avLst/>
            </a:prstGeom>
            <a:noFill/>
            <a:ln w="9525">
              <a:noFill/>
              <a:miter lim="800000"/>
              <a:headEnd/>
              <a:tailEnd/>
            </a:ln>
          </p:spPr>
          <p:txBody>
            <a:bodyPr>
              <a:spAutoFit/>
            </a:bodyPr>
            <a:lstStyle/>
            <a:p>
              <a:r>
                <a:rPr lang="ja-JP" altLang="en-US" sz="1400" b="1">
                  <a:solidFill>
                    <a:srgbClr val="000099"/>
                  </a:solidFill>
                </a:rPr>
                <a:t>アセトニトリル・水</a:t>
              </a:r>
              <a:r>
                <a:rPr lang="en-US" altLang="ja-JP" sz="1400" b="1">
                  <a:solidFill>
                    <a:srgbClr val="000099"/>
                  </a:solidFill>
                </a:rPr>
                <a:t>(30:70)</a:t>
              </a:r>
              <a:endParaRPr lang="ja-JP" altLang="en-US" sz="1400" b="1">
                <a:solidFill>
                  <a:srgbClr val="000099"/>
                </a:solidFill>
              </a:endParaRPr>
            </a:p>
          </p:txBody>
        </p:sp>
      </p:grpSp>
      <p:grpSp>
        <p:nvGrpSpPr>
          <p:cNvPr id="74" name="グループ化 73"/>
          <p:cNvGrpSpPr/>
          <p:nvPr/>
        </p:nvGrpSpPr>
        <p:grpSpPr>
          <a:xfrm>
            <a:off x="4807974" y="1828800"/>
            <a:ext cx="1401097" cy="516194"/>
            <a:chOff x="4807974" y="1828800"/>
            <a:chExt cx="1401097" cy="516194"/>
          </a:xfrm>
        </p:grpSpPr>
        <p:sp>
          <p:nvSpPr>
            <p:cNvPr id="68" name="左カーブ矢印 67"/>
            <p:cNvSpPr/>
            <p:nvPr/>
          </p:nvSpPr>
          <p:spPr bwMode="auto">
            <a:xfrm>
              <a:off x="4807974" y="1828800"/>
              <a:ext cx="132736" cy="516194"/>
            </a:xfrm>
            <a:prstGeom prst="curvedLef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endParaRPr>
            </a:p>
          </p:txBody>
        </p:sp>
        <p:sp>
          <p:nvSpPr>
            <p:cNvPr id="71" name="テキスト ボックス 70"/>
            <p:cNvSpPr txBox="1"/>
            <p:nvPr/>
          </p:nvSpPr>
          <p:spPr>
            <a:xfrm>
              <a:off x="4984955" y="1873046"/>
              <a:ext cx="1224116" cy="400110"/>
            </a:xfrm>
            <a:prstGeom prst="rect">
              <a:avLst/>
            </a:prstGeom>
            <a:noFill/>
          </p:spPr>
          <p:txBody>
            <a:bodyPr wrap="square" rtlCol="0">
              <a:spAutoFit/>
            </a:bodyPr>
            <a:lstStyle/>
            <a:p>
              <a:r>
                <a:rPr kumimoji="1" lang="en-US" altLang="ja-JP" sz="2000" dirty="0" smtClean="0"/>
                <a:t>2.84</a:t>
              </a:r>
              <a:r>
                <a:rPr kumimoji="1" lang="ja-JP" altLang="en-US" sz="2000" dirty="0" smtClean="0"/>
                <a:t>倍</a:t>
              </a:r>
              <a:endParaRPr kumimoji="1" lang="ja-JP" altLang="en-US" sz="2000" dirty="0"/>
            </a:p>
          </p:txBody>
        </p:sp>
      </p:grpSp>
      <p:grpSp>
        <p:nvGrpSpPr>
          <p:cNvPr id="75" name="グループ化 74"/>
          <p:cNvGrpSpPr/>
          <p:nvPr/>
        </p:nvGrpSpPr>
        <p:grpSpPr>
          <a:xfrm>
            <a:off x="4591664" y="3220065"/>
            <a:ext cx="1317882" cy="524982"/>
            <a:chOff x="4591664" y="3220065"/>
            <a:chExt cx="1317882" cy="524982"/>
          </a:xfrm>
        </p:grpSpPr>
        <p:sp>
          <p:nvSpPr>
            <p:cNvPr id="69" name="左カーブ矢印 68"/>
            <p:cNvSpPr/>
            <p:nvPr/>
          </p:nvSpPr>
          <p:spPr bwMode="auto">
            <a:xfrm>
              <a:off x="4591664" y="3220065"/>
              <a:ext cx="132736" cy="516194"/>
            </a:xfrm>
            <a:prstGeom prst="curvedLef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endParaRPr>
            </a:p>
          </p:txBody>
        </p:sp>
        <p:sp>
          <p:nvSpPr>
            <p:cNvPr id="72" name="テキスト ボックス 71"/>
            <p:cNvSpPr txBox="1"/>
            <p:nvPr/>
          </p:nvSpPr>
          <p:spPr>
            <a:xfrm>
              <a:off x="4685430" y="3344937"/>
              <a:ext cx="1224116" cy="400110"/>
            </a:xfrm>
            <a:prstGeom prst="rect">
              <a:avLst/>
            </a:prstGeom>
            <a:noFill/>
          </p:spPr>
          <p:txBody>
            <a:bodyPr wrap="square" rtlCol="0">
              <a:spAutoFit/>
            </a:bodyPr>
            <a:lstStyle/>
            <a:p>
              <a:r>
                <a:rPr kumimoji="1" lang="en-US" altLang="ja-JP" sz="2000" dirty="0" smtClean="0"/>
                <a:t>2.88</a:t>
              </a:r>
              <a:r>
                <a:rPr kumimoji="1" lang="ja-JP" altLang="en-US" sz="2000" dirty="0" smtClean="0"/>
                <a:t>倍</a:t>
              </a:r>
              <a:endParaRPr kumimoji="1" lang="ja-JP" altLang="en-US" sz="2000" dirty="0"/>
            </a:p>
          </p:txBody>
        </p:sp>
      </p:grpSp>
      <p:grpSp>
        <p:nvGrpSpPr>
          <p:cNvPr id="76" name="グループ化 75"/>
          <p:cNvGrpSpPr/>
          <p:nvPr/>
        </p:nvGrpSpPr>
        <p:grpSpPr>
          <a:xfrm>
            <a:off x="4818976" y="4649996"/>
            <a:ext cx="1379662" cy="573932"/>
            <a:chOff x="5122606" y="4621161"/>
            <a:chExt cx="1379662" cy="573932"/>
          </a:xfrm>
        </p:grpSpPr>
        <p:sp>
          <p:nvSpPr>
            <p:cNvPr id="70" name="左カーブ矢印 69"/>
            <p:cNvSpPr/>
            <p:nvPr/>
          </p:nvSpPr>
          <p:spPr bwMode="auto">
            <a:xfrm>
              <a:off x="5122606" y="4621161"/>
              <a:ext cx="132736" cy="516194"/>
            </a:xfrm>
            <a:prstGeom prst="curvedLef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endParaRPr>
            </a:p>
          </p:txBody>
        </p:sp>
        <p:sp>
          <p:nvSpPr>
            <p:cNvPr id="73" name="テキスト ボックス 72"/>
            <p:cNvSpPr txBox="1"/>
            <p:nvPr/>
          </p:nvSpPr>
          <p:spPr>
            <a:xfrm>
              <a:off x="5194577" y="4794983"/>
              <a:ext cx="1307691" cy="400110"/>
            </a:xfrm>
            <a:prstGeom prst="rect">
              <a:avLst/>
            </a:prstGeom>
            <a:noFill/>
          </p:spPr>
          <p:txBody>
            <a:bodyPr wrap="square" rtlCol="0">
              <a:spAutoFit/>
            </a:bodyPr>
            <a:lstStyle/>
            <a:p>
              <a:r>
                <a:rPr kumimoji="1" lang="en-US" altLang="ja-JP" sz="2000" dirty="0" smtClean="0"/>
                <a:t>1.22</a:t>
              </a:r>
              <a:r>
                <a:rPr kumimoji="1" lang="ja-JP" altLang="en-US" sz="2000" dirty="0" smtClean="0"/>
                <a:t>倍</a:t>
              </a:r>
              <a:endParaRPr kumimoji="1" lang="ja-JP" altLang="en-US" sz="2000" dirty="0"/>
            </a:p>
          </p:txBody>
        </p:sp>
      </p:grpSp>
      <p:pic>
        <p:nvPicPr>
          <p:cNvPr id="546878" name="Picture 6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6885" y="1619250"/>
            <a:ext cx="32004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6879" name="Picture 6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6885" y="2304940"/>
            <a:ext cx="309721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slide(fromTop)">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slide(fromTop)">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slide(fromTop)">
                                      <p:cBhvr>
                                        <p:cTn id="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スライド番号プレースホルダ 8"/>
          <p:cNvSpPr>
            <a:spLocks noGrp="1"/>
          </p:cNvSpPr>
          <p:nvPr>
            <p:ph type="sldNum" sz="quarter" idx="12"/>
          </p:nvPr>
        </p:nvSpPr>
        <p:spPr>
          <a:noFill/>
        </p:spPr>
        <p:txBody>
          <a:bodyPr/>
          <a:lstStyle/>
          <a:p>
            <a:fld id="{813664E2-7D35-4C91-8C8A-605127FA20E0}" type="slidenum">
              <a:rPr lang="en-US" altLang="ja-JP" smtClean="0"/>
              <a:pPr/>
              <a:t>56</a:t>
            </a:fld>
            <a:endParaRPr lang="en-US" altLang="ja-JP" smtClean="0"/>
          </a:p>
        </p:txBody>
      </p:sp>
      <p:sp>
        <p:nvSpPr>
          <p:cNvPr id="20487" name="Rectangle 4"/>
          <p:cNvSpPr>
            <a:spLocks noGrp="1" noChangeArrowheads="1"/>
          </p:cNvSpPr>
          <p:nvPr>
            <p:ph type="title" sz="quarter"/>
          </p:nvPr>
        </p:nvSpPr>
        <p:spPr>
          <a:xfrm>
            <a:off x="1008012" y="0"/>
            <a:ext cx="7793039" cy="1143000"/>
          </a:xfrm>
        </p:spPr>
        <p:txBody>
          <a:bodyPr/>
          <a:lstStyle/>
          <a:p>
            <a:pPr eaLnBrk="1" hangingPunct="1"/>
            <a:r>
              <a:rPr lang="ja-JP" altLang="en-US" sz="4000" dirty="0" smtClean="0"/>
              <a:t>水素結合性の比較　</a:t>
            </a:r>
            <a:r>
              <a:rPr lang="ja-JP" altLang="en-US" sz="2000" dirty="0" smtClean="0"/>
              <a:t>固定相の状態</a:t>
            </a:r>
          </a:p>
        </p:txBody>
      </p:sp>
      <p:sp>
        <p:nvSpPr>
          <p:cNvPr id="20488" name="Text Box 12"/>
          <p:cNvSpPr txBox="1">
            <a:spLocks noChangeArrowheads="1"/>
          </p:cNvSpPr>
          <p:nvPr/>
        </p:nvSpPr>
        <p:spPr bwMode="auto">
          <a:xfrm>
            <a:off x="549275" y="1728788"/>
            <a:ext cx="2282415" cy="461665"/>
          </a:xfrm>
          <a:prstGeom prst="rect">
            <a:avLst/>
          </a:prstGeom>
          <a:noFill/>
          <a:ln w="9525">
            <a:noFill/>
            <a:miter lim="800000"/>
            <a:headEnd/>
            <a:tailEnd/>
          </a:ln>
        </p:spPr>
        <p:txBody>
          <a:bodyPr wrap="square">
            <a:spAutoFit/>
          </a:bodyPr>
          <a:lstStyle/>
          <a:p>
            <a:pPr>
              <a:spcBef>
                <a:spcPct val="50000"/>
              </a:spcBef>
            </a:pPr>
            <a:r>
              <a:rPr lang="ja-JP" altLang="en-US" b="1"/>
              <a:t>メタノール・水</a:t>
            </a:r>
          </a:p>
        </p:txBody>
      </p:sp>
      <p:sp>
        <p:nvSpPr>
          <p:cNvPr id="20489" name="Text Box 13"/>
          <p:cNvSpPr txBox="1">
            <a:spLocks noChangeArrowheads="1"/>
          </p:cNvSpPr>
          <p:nvPr/>
        </p:nvSpPr>
        <p:spPr bwMode="auto">
          <a:xfrm>
            <a:off x="4872037" y="1692275"/>
            <a:ext cx="1558259" cy="461665"/>
          </a:xfrm>
          <a:prstGeom prst="rect">
            <a:avLst/>
          </a:prstGeom>
          <a:noFill/>
          <a:ln w="9525">
            <a:noFill/>
            <a:miter lim="800000"/>
            <a:headEnd/>
            <a:tailEnd/>
          </a:ln>
        </p:spPr>
        <p:txBody>
          <a:bodyPr wrap="square">
            <a:spAutoFit/>
          </a:bodyPr>
          <a:lstStyle/>
          <a:p>
            <a:pPr>
              <a:spcBef>
                <a:spcPct val="50000"/>
              </a:spcBef>
            </a:pPr>
            <a:r>
              <a:rPr lang="en-US" altLang="ja-JP" b="1" dirty="0"/>
              <a:t>THF</a:t>
            </a:r>
            <a:r>
              <a:rPr lang="ja-JP" altLang="en-US" b="1" dirty="0"/>
              <a:t>・水</a:t>
            </a:r>
          </a:p>
        </p:txBody>
      </p:sp>
      <p:grpSp>
        <p:nvGrpSpPr>
          <p:cNvPr id="2" name="Group 175"/>
          <p:cNvGrpSpPr>
            <a:grpSpLocks/>
          </p:cNvGrpSpPr>
          <p:nvPr/>
        </p:nvGrpSpPr>
        <p:grpSpPr bwMode="auto">
          <a:xfrm>
            <a:off x="5124450" y="2273300"/>
            <a:ext cx="3017838" cy="3008313"/>
            <a:chOff x="3172" y="1442"/>
            <a:chExt cx="1901" cy="1895"/>
          </a:xfrm>
        </p:grpSpPr>
        <p:sp>
          <p:nvSpPr>
            <p:cNvPr id="20503" name="AutoShape 40"/>
            <p:cNvSpPr>
              <a:spLocks noChangeArrowheads="1"/>
            </p:cNvSpPr>
            <p:nvPr/>
          </p:nvSpPr>
          <p:spPr bwMode="auto">
            <a:xfrm>
              <a:off x="3172" y="1532"/>
              <a:ext cx="1901" cy="370"/>
            </a:xfrm>
            <a:prstGeom prst="roundRect">
              <a:avLst>
                <a:gd name="adj" fmla="val 16667"/>
              </a:avLst>
            </a:prstGeom>
            <a:noFill/>
            <a:ln w="9525">
              <a:noFill/>
              <a:round/>
              <a:headEnd/>
              <a:tailEnd/>
            </a:ln>
          </p:spPr>
          <p:txBody>
            <a:bodyPr wrap="none" anchor="ctr"/>
            <a:lstStyle/>
            <a:p>
              <a:endParaRPr lang="ja-JP" altLang="en-US"/>
            </a:p>
          </p:txBody>
        </p:sp>
        <p:graphicFrame>
          <p:nvGraphicFramePr>
            <p:cNvPr id="20484" name="Object 164"/>
            <p:cNvGraphicFramePr>
              <a:graphicFrameLocks noChangeAspect="1"/>
            </p:cNvGraphicFramePr>
            <p:nvPr/>
          </p:nvGraphicFramePr>
          <p:xfrm>
            <a:off x="3374" y="1668"/>
            <a:ext cx="1386" cy="1526"/>
          </p:xfrm>
          <a:graphic>
            <a:graphicData uri="http://schemas.openxmlformats.org/presentationml/2006/ole">
              <mc:AlternateContent xmlns:mc="http://schemas.openxmlformats.org/markup-compatibility/2006">
                <mc:Choice xmlns:v="urn:schemas-microsoft-com:vml" Requires="v">
                  <p:oleObj spid="_x0000_s547934" name="ISIS/Draw Sketch" r:id="rId4" imgW="4181400" imgH="4152600" progId="ISISServer">
                    <p:embed/>
                  </p:oleObj>
                </mc:Choice>
                <mc:Fallback>
                  <p:oleObj name="ISIS/Draw Sketch" r:id="rId4" imgW="4181400" imgH="4152600" progId="ISISServer">
                    <p:embed/>
                    <p:pic>
                      <p:nvPicPr>
                        <p:cNvPr id="0" name="Object 1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4" y="1668"/>
                          <a:ext cx="1386" cy="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5" name="Object 154"/>
            <p:cNvGraphicFramePr>
              <a:graphicFrameLocks noChangeAspect="1"/>
            </p:cNvGraphicFramePr>
            <p:nvPr/>
          </p:nvGraphicFramePr>
          <p:xfrm>
            <a:off x="3745" y="1442"/>
            <a:ext cx="587" cy="517"/>
          </p:xfrm>
          <a:graphic>
            <a:graphicData uri="http://schemas.openxmlformats.org/presentationml/2006/ole">
              <mc:AlternateContent xmlns:mc="http://schemas.openxmlformats.org/markup-compatibility/2006">
                <mc:Choice xmlns:v="urn:schemas-microsoft-com:vml" Requires="v">
                  <p:oleObj spid="_x0000_s547935" name="ChemSketch" r:id="rId6" imgW="1472040" imgH="1295280" progId="ACD.ChemSketch.20">
                    <p:embed/>
                  </p:oleObj>
                </mc:Choice>
                <mc:Fallback>
                  <p:oleObj name="ChemSketch" r:id="rId6" imgW="1472040" imgH="1295280" progId="ACD.ChemSketch.20">
                    <p:embed/>
                    <p:pic>
                      <p:nvPicPr>
                        <p:cNvPr id="0" name="Object 1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5" y="1442"/>
                          <a:ext cx="587" cy="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04" name="Oval 17"/>
            <p:cNvSpPr>
              <a:spLocks noChangeAspect="1" noChangeArrowheads="1"/>
            </p:cNvSpPr>
            <p:nvPr/>
          </p:nvSpPr>
          <p:spPr bwMode="auto">
            <a:xfrm>
              <a:off x="3176" y="1893"/>
              <a:ext cx="199" cy="206"/>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05" name="Oval 19"/>
            <p:cNvSpPr>
              <a:spLocks noChangeAspect="1" noChangeArrowheads="1"/>
            </p:cNvSpPr>
            <p:nvPr/>
          </p:nvSpPr>
          <p:spPr bwMode="auto">
            <a:xfrm>
              <a:off x="3182" y="2580"/>
              <a:ext cx="199" cy="205"/>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06" name="Oval 20"/>
            <p:cNvSpPr>
              <a:spLocks noChangeAspect="1" noChangeArrowheads="1"/>
            </p:cNvSpPr>
            <p:nvPr/>
          </p:nvSpPr>
          <p:spPr bwMode="auto">
            <a:xfrm>
              <a:off x="4010" y="2158"/>
              <a:ext cx="198" cy="206"/>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07" name="Oval 21"/>
            <p:cNvSpPr>
              <a:spLocks noChangeAspect="1" noChangeArrowheads="1"/>
            </p:cNvSpPr>
            <p:nvPr/>
          </p:nvSpPr>
          <p:spPr bwMode="auto">
            <a:xfrm>
              <a:off x="3947" y="2598"/>
              <a:ext cx="199" cy="206"/>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08" name="Oval 25"/>
            <p:cNvSpPr>
              <a:spLocks noChangeAspect="1" noChangeArrowheads="1"/>
            </p:cNvSpPr>
            <p:nvPr/>
          </p:nvSpPr>
          <p:spPr bwMode="auto">
            <a:xfrm>
              <a:off x="3584" y="2183"/>
              <a:ext cx="199" cy="206"/>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09" name="Oval 26"/>
            <p:cNvSpPr>
              <a:spLocks noChangeAspect="1" noChangeArrowheads="1"/>
            </p:cNvSpPr>
            <p:nvPr/>
          </p:nvSpPr>
          <p:spPr bwMode="auto">
            <a:xfrm>
              <a:off x="4796" y="2754"/>
              <a:ext cx="199" cy="206"/>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10" name="Oval 27"/>
            <p:cNvSpPr>
              <a:spLocks noChangeAspect="1" noChangeArrowheads="1"/>
            </p:cNvSpPr>
            <p:nvPr/>
          </p:nvSpPr>
          <p:spPr bwMode="auto">
            <a:xfrm>
              <a:off x="4448" y="1848"/>
              <a:ext cx="199" cy="206"/>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11" name="Oval 28"/>
            <p:cNvSpPr>
              <a:spLocks noChangeAspect="1" noChangeArrowheads="1"/>
            </p:cNvSpPr>
            <p:nvPr/>
          </p:nvSpPr>
          <p:spPr bwMode="auto">
            <a:xfrm>
              <a:off x="3565" y="2766"/>
              <a:ext cx="199" cy="206"/>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12" name="Oval 29"/>
            <p:cNvSpPr>
              <a:spLocks noChangeAspect="1" noChangeArrowheads="1"/>
            </p:cNvSpPr>
            <p:nvPr/>
          </p:nvSpPr>
          <p:spPr bwMode="auto">
            <a:xfrm>
              <a:off x="4412" y="2700"/>
              <a:ext cx="199" cy="205"/>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13" name="Oval 30"/>
            <p:cNvSpPr>
              <a:spLocks noChangeAspect="1" noChangeArrowheads="1"/>
            </p:cNvSpPr>
            <p:nvPr/>
          </p:nvSpPr>
          <p:spPr bwMode="auto">
            <a:xfrm>
              <a:off x="3519" y="1712"/>
              <a:ext cx="198" cy="206"/>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14" name="Oval 31"/>
            <p:cNvSpPr>
              <a:spLocks noChangeAspect="1" noChangeArrowheads="1"/>
            </p:cNvSpPr>
            <p:nvPr/>
          </p:nvSpPr>
          <p:spPr bwMode="auto">
            <a:xfrm>
              <a:off x="4790" y="2170"/>
              <a:ext cx="199" cy="205"/>
            </a:xfrm>
            <a:prstGeom prst="ellipse">
              <a:avLst/>
            </a:prstGeom>
            <a:solidFill>
              <a:srgbClr val="99CC00"/>
            </a:solidFill>
            <a:ln w="9525">
              <a:solidFill>
                <a:schemeClr val="tx1"/>
              </a:solidFill>
              <a:round/>
              <a:headEnd/>
              <a:tailEnd/>
            </a:ln>
          </p:spPr>
          <p:txBody>
            <a:bodyPr wrap="none" anchor="ctr"/>
            <a:lstStyle/>
            <a:p>
              <a:endParaRPr lang="ja-JP" altLang="en-US"/>
            </a:p>
          </p:txBody>
        </p:sp>
        <p:sp>
          <p:nvSpPr>
            <p:cNvPr id="20515" name="Rectangle 16"/>
            <p:cNvSpPr>
              <a:spLocks noChangeArrowheads="1"/>
            </p:cNvSpPr>
            <p:nvPr/>
          </p:nvSpPr>
          <p:spPr bwMode="auto">
            <a:xfrm>
              <a:off x="3312" y="3157"/>
              <a:ext cx="1629" cy="180"/>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20516" name="AutoShape 113"/>
            <p:cNvSpPr>
              <a:spLocks noChangeAspect="1" noChangeArrowheads="1"/>
            </p:cNvSpPr>
            <p:nvPr/>
          </p:nvSpPr>
          <p:spPr bwMode="auto">
            <a:xfrm>
              <a:off x="4060" y="2643"/>
              <a:ext cx="122" cy="329"/>
            </a:xfrm>
            <a:prstGeom prst="upArrow">
              <a:avLst>
                <a:gd name="adj1" fmla="val 50000"/>
                <a:gd name="adj2" fmla="val 67418"/>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ja-JP" altLang="en-US"/>
            </a:p>
          </p:txBody>
        </p:sp>
        <p:sp>
          <p:nvSpPr>
            <p:cNvPr id="20517" name="AutoShape 114"/>
            <p:cNvSpPr>
              <a:spLocks noChangeAspect="1" noChangeArrowheads="1"/>
            </p:cNvSpPr>
            <p:nvPr/>
          </p:nvSpPr>
          <p:spPr bwMode="auto">
            <a:xfrm>
              <a:off x="4061" y="2278"/>
              <a:ext cx="122" cy="329"/>
            </a:xfrm>
            <a:prstGeom prst="upArrow">
              <a:avLst>
                <a:gd name="adj1" fmla="val 50000"/>
                <a:gd name="adj2" fmla="val 67418"/>
              </a:avLst>
            </a:prstGeom>
            <a:gradFill rotWithShape="1">
              <a:gsLst>
                <a:gs pos="0">
                  <a:srgbClr val="FF7C80"/>
                </a:gs>
                <a:gs pos="100000">
                  <a:srgbClr val="FF0000"/>
                </a:gs>
              </a:gsLst>
              <a:lin ang="5400000" scaled="1"/>
            </a:gradFill>
            <a:ln w="9525">
              <a:solidFill>
                <a:schemeClr val="tx1"/>
              </a:solidFill>
              <a:miter lim="800000"/>
              <a:headEnd/>
              <a:tailEnd/>
            </a:ln>
          </p:spPr>
          <p:txBody>
            <a:bodyPr vert="eaVert" wrap="none" anchor="ctr"/>
            <a:lstStyle/>
            <a:p>
              <a:endParaRPr lang="ja-JP" altLang="en-US"/>
            </a:p>
          </p:txBody>
        </p:sp>
        <p:sp>
          <p:nvSpPr>
            <p:cNvPr id="20518" name="AutoShape 115"/>
            <p:cNvSpPr>
              <a:spLocks noChangeAspect="1" noChangeArrowheads="1"/>
            </p:cNvSpPr>
            <p:nvPr/>
          </p:nvSpPr>
          <p:spPr bwMode="auto">
            <a:xfrm>
              <a:off x="4060" y="1902"/>
              <a:ext cx="122" cy="329"/>
            </a:xfrm>
            <a:prstGeom prst="upArrow">
              <a:avLst>
                <a:gd name="adj1" fmla="val 50000"/>
                <a:gd name="adj2" fmla="val 67418"/>
              </a:avLst>
            </a:prstGeom>
            <a:gradFill rotWithShape="1">
              <a:gsLst>
                <a:gs pos="0">
                  <a:srgbClr val="FFFFFF"/>
                </a:gs>
                <a:gs pos="100000">
                  <a:srgbClr val="FF7C80"/>
                </a:gs>
              </a:gsLst>
              <a:lin ang="5400000" scaled="1"/>
            </a:gradFill>
            <a:ln w="9525">
              <a:solidFill>
                <a:schemeClr val="tx1"/>
              </a:solidFill>
              <a:miter lim="800000"/>
              <a:headEnd/>
              <a:tailEnd/>
            </a:ln>
          </p:spPr>
          <p:txBody>
            <a:bodyPr vert="eaVert" wrap="none" anchor="ctr"/>
            <a:lstStyle/>
            <a:p>
              <a:endParaRPr lang="ja-JP" altLang="en-US"/>
            </a:p>
          </p:txBody>
        </p:sp>
      </p:grpSp>
      <p:sp>
        <p:nvSpPr>
          <p:cNvPr id="20491" name="Text Box 159"/>
          <p:cNvSpPr txBox="1">
            <a:spLocks noChangeArrowheads="1"/>
          </p:cNvSpPr>
          <p:nvPr/>
        </p:nvSpPr>
        <p:spPr bwMode="auto">
          <a:xfrm>
            <a:off x="450850" y="5729748"/>
            <a:ext cx="8693150" cy="701675"/>
          </a:xfrm>
          <a:prstGeom prst="rect">
            <a:avLst/>
          </a:prstGeom>
          <a:noFill/>
          <a:ln w="9525">
            <a:noFill/>
            <a:miter lim="800000"/>
            <a:headEnd/>
            <a:tailEnd/>
          </a:ln>
        </p:spPr>
        <p:txBody>
          <a:bodyPr>
            <a:spAutoFit/>
          </a:bodyPr>
          <a:lstStyle/>
          <a:p>
            <a:pPr>
              <a:spcBef>
                <a:spcPct val="50000"/>
              </a:spcBef>
            </a:pPr>
            <a:r>
              <a:rPr lang="en-US" altLang="ja-JP" sz="2000" dirty="0"/>
              <a:t>THF</a:t>
            </a:r>
            <a:r>
              <a:rPr lang="ja-JP" altLang="en-US" sz="2000" dirty="0"/>
              <a:t>・水移動相を用いた場合には，極性の高い</a:t>
            </a:r>
            <a:r>
              <a:rPr lang="en-US" altLang="ja-JP" sz="2000" dirty="0"/>
              <a:t>THF</a:t>
            </a:r>
            <a:r>
              <a:rPr lang="ja-JP" altLang="en-US" sz="2000" dirty="0"/>
              <a:t>が固定相内に存在することにより，溶質に対するシラノール基の影響を弱ませる。</a:t>
            </a:r>
          </a:p>
        </p:txBody>
      </p:sp>
      <p:grpSp>
        <p:nvGrpSpPr>
          <p:cNvPr id="3" name="Group 179"/>
          <p:cNvGrpSpPr>
            <a:grpSpLocks/>
          </p:cNvGrpSpPr>
          <p:nvPr/>
        </p:nvGrpSpPr>
        <p:grpSpPr bwMode="auto">
          <a:xfrm>
            <a:off x="977900" y="3067050"/>
            <a:ext cx="3409950" cy="2208213"/>
            <a:chOff x="628" y="1969"/>
            <a:chExt cx="2148" cy="1391"/>
          </a:xfrm>
        </p:grpSpPr>
        <p:sp>
          <p:nvSpPr>
            <p:cNvPr id="20495" name="AutoShape 39"/>
            <p:cNvSpPr>
              <a:spLocks noChangeArrowheads="1"/>
            </p:cNvSpPr>
            <p:nvPr/>
          </p:nvSpPr>
          <p:spPr bwMode="auto">
            <a:xfrm>
              <a:off x="628" y="2200"/>
              <a:ext cx="1812" cy="348"/>
            </a:xfrm>
            <a:prstGeom prst="roundRect">
              <a:avLst>
                <a:gd name="adj" fmla="val 16667"/>
              </a:avLst>
            </a:prstGeom>
            <a:noFill/>
            <a:ln w="9525">
              <a:noFill/>
              <a:round/>
              <a:headEnd/>
              <a:tailEnd/>
            </a:ln>
          </p:spPr>
          <p:txBody>
            <a:bodyPr wrap="none" anchor="ctr"/>
            <a:lstStyle/>
            <a:p>
              <a:endParaRPr lang="ja-JP" altLang="en-US"/>
            </a:p>
          </p:txBody>
        </p:sp>
        <p:graphicFrame>
          <p:nvGraphicFramePr>
            <p:cNvPr id="20482" name="Object 156"/>
            <p:cNvGraphicFramePr>
              <a:graphicFrameLocks noChangeAspect="1"/>
            </p:cNvGraphicFramePr>
            <p:nvPr/>
          </p:nvGraphicFramePr>
          <p:xfrm>
            <a:off x="1209" y="2059"/>
            <a:ext cx="578" cy="509"/>
          </p:xfrm>
          <a:graphic>
            <a:graphicData uri="http://schemas.openxmlformats.org/presentationml/2006/ole">
              <mc:AlternateContent xmlns:mc="http://schemas.openxmlformats.org/markup-compatibility/2006">
                <mc:Choice xmlns:v="urn:schemas-microsoft-com:vml" Requires="v">
                  <p:oleObj spid="_x0000_s547936" name="ChemSketch" r:id="rId8" imgW="1472040" imgH="1295280" progId="ACD.ChemSketch.20">
                    <p:embed/>
                  </p:oleObj>
                </mc:Choice>
                <mc:Fallback>
                  <p:oleObj name="ChemSketch" r:id="rId8" imgW="1472040" imgH="1295280" progId="ACD.ChemSketch.20">
                    <p:embed/>
                    <p:pic>
                      <p:nvPicPr>
                        <p:cNvPr id="0" name="Object 1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9" y="2059"/>
                          <a:ext cx="578"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3" name="Object 161"/>
            <p:cNvGraphicFramePr>
              <a:graphicFrameLocks noChangeAspect="1"/>
            </p:cNvGraphicFramePr>
            <p:nvPr/>
          </p:nvGraphicFramePr>
          <p:xfrm>
            <a:off x="745" y="2410"/>
            <a:ext cx="1568" cy="759"/>
          </p:xfrm>
          <a:graphic>
            <a:graphicData uri="http://schemas.openxmlformats.org/presentationml/2006/ole">
              <mc:AlternateContent xmlns:mc="http://schemas.openxmlformats.org/markup-compatibility/2006">
                <mc:Choice xmlns:v="urn:schemas-microsoft-com:vml" Requires="v">
                  <p:oleObj spid="_x0000_s547937" name="ISIS/Draw Sketch" r:id="rId9" imgW="5133960" imgH="2485800" progId="ISISServer">
                    <p:embed/>
                  </p:oleObj>
                </mc:Choice>
                <mc:Fallback>
                  <p:oleObj name="ISIS/Draw Sketch" r:id="rId9" imgW="5133960" imgH="2485800" progId="ISISServer">
                    <p:embed/>
                    <p:pic>
                      <p:nvPicPr>
                        <p:cNvPr id="0" name="Object 16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 y="2410"/>
                          <a:ext cx="1568"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96" name="Oval 8"/>
            <p:cNvSpPr>
              <a:spLocks noChangeArrowheads="1"/>
            </p:cNvSpPr>
            <p:nvPr/>
          </p:nvSpPr>
          <p:spPr bwMode="auto">
            <a:xfrm>
              <a:off x="1740" y="2200"/>
              <a:ext cx="75" cy="160"/>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20497" name="Oval 9"/>
            <p:cNvSpPr>
              <a:spLocks noChangeArrowheads="1"/>
            </p:cNvSpPr>
            <p:nvPr/>
          </p:nvSpPr>
          <p:spPr bwMode="auto">
            <a:xfrm>
              <a:off x="2130" y="2244"/>
              <a:ext cx="75" cy="160"/>
            </a:xfrm>
            <a:prstGeom prst="ellipse">
              <a:avLst/>
            </a:prstGeom>
            <a:solidFill>
              <a:schemeClr val="accent1"/>
            </a:solidFill>
            <a:ln w="9525">
              <a:solidFill>
                <a:schemeClr val="tx1"/>
              </a:solidFill>
              <a:round/>
              <a:headEnd/>
              <a:tailEnd/>
            </a:ln>
          </p:spPr>
          <p:txBody>
            <a:bodyPr wrap="none" anchor="ctr"/>
            <a:lstStyle/>
            <a:p>
              <a:pPr algn="ctr"/>
              <a:endParaRPr lang="ja-JP" altLang="ja-JP"/>
            </a:p>
          </p:txBody>
        </p:sp>
        <p:sp>
          <p:nvSpPr>
            <p:cNvPr id="20498" name="Oval 10"/>
            <p:cNvSpPr>
              <a:spLocks noChangeArrowheads="1"/>
            </p:cNvSpPr>
            <p:nvPr/>
          </p:nvSpPr>
          <p:spPr bwMode="auto">
            <a:xfrm>
              <a:off x="1185" y="2291"/>
              <a:ext cx="76" cy="160"/>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20499" name="Oval 11"/>
            <p:cNvSpPr>
              <a:spLocks noChangeArrowheads="1"/>
            </p:cNvSpPr>
            <p:nvPr/>
          </p:nvSpPr>
          <p:spPr bwMode="auto">
            <a:xfrm>
              <a:off x="811" y="2236"/>
              <a:ext cx="75" cy="159"/>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20500" name="Rectangle 7"/>
            <p:cNvSpPr>
              <a:spLocks noChangeArrowheads="1"/>
            </p:cNvSpPr>
            <p:nvPr/>
          </p:nvSpPr>
          <p:spPr bwMode="auto">
            <a:xfrm>
              <a:off x="701" y="3184"/>
              <a:ext cx="1638" cy="176"/>
            </a:xfrm>
            <a:prstGeom prst="rect">
              <a:avLst/>
            </a:prstGeom>
            <a:gradFill rotWithShape="1">
              <a:gsLst>
                <a:gs pos="0">
                  <a:srgbClr val="FFCC00"/>
                </a:gs>
                <a:gs pos="50000">
                  <a:srgbClr val="FFFF66"/>
                </a:gs>
                <a:gs pos="100000">
                  <a:srgbClr val="FFCC00"/>
                </a:gs>
              </a:gsLst>
              <a:lin ang="5400000" scaled="1"/>
            </a:gradFill>
            <a:ln w="9525">
              <a:noFill/>
              <a:miter lim="800000"/>
              <a:headEnd/>
              <a:tailEnd/>
            </a:ln>
          </p:spPr>
          <p:txBody>
            <a:bodyPr wrap="none" anchor="ctr"/>
            <a:lstStyle/>
            <a:p>
              <a:endParaRPr lang="ja-JP" altLang="en-US"/>
            </a:p>
          </p:txBody>
        </p:sp>
        <p:sp>
          <p:nvSpPr>
            <p:cNvPr id="20501" name="AutoShape 112"/>
            <p:cNvSpPr>
              <a:spLocks noChangeArrowheads="1"/>
            </p:cNvSpPr>
            <p:nvPr/>
          </p:nvSpPr>
          <p:spPr bwMode="auto">
            <a:xfrm>
              <a:off x="1488" y="2575"/>
              <a:ext cx="113" cy="392"/>
            </a:xfrm>
            <a:prstGeom prst="upArrow">
              <a:avLst>
                <a:gd name="adj1" fmla="val 50000"/>
                <a:gd name="adj2" fmla="val 86726"/>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ja-JP" altLang="en-US"/>
            </a:p>
          </p:txBody>
        </p:sp>
        <p:sp>
          <p:nvSpPr>
            <p:cNvPr id="20502" name="Text Box 177"/>
            <p:cNvSpPr txBox="1">
              <a:spLocks noChangeArrowheads="1"/>
            </p:cNvSpPr>
            <p:nvPr/>
          </p:nvSpPr>
          <p:spPr bwMode="auto">
            <a:xfrm>
              <a:off x="1763" y="1969"/>
              <a:ext cx="1013" cy="173"/>
            </a:xfrm>
            <a:prstGeom prst="rect">
              <a:avLst/>
            </a:prstGeom>
            <a:noFill/>
            <a:ln w="9525">
              <a:noFill/>
              <a:miter lim="800000"/>
              <a:headEnd/>
              <a:tailEnd/>
            </a:ln>
          </p:spPr>
          <p:txBody>
            <a:bodyPr>
              <a:spAutoFit/>
            </a:bodyPr>
            <a:lstStyle/>
            <a:p>
              <a:pPr>
                <a:spcBef>
                  <a:spcPct val="50000"/>
                </a:spcBef>
              </a:pPr>
              <a:r>
                <a:rPr lang="ja-JP" altLang="en-US" sz="1200" b="1"/>
                <a:t>カフェイン</a:t>
              </a:r>
            </a:p>
          </p:txBody>
        </p:sp>
      </p:grpSp>
      <p:sp>
        <p:nvSpPr>
          <p:cNvPr id="20493" name="Text Box 178"/>
          <p:cNvSpPr txBox="1">
            <a:spLocks noChangeArrowheads="1"/>
          </p:cNvSpPr>
          <p:nvPr/>
        </p:nvSpPr>
        <p:spPr bwMode="auto">
          <a:xfrm>
            <a:off x="6853238" y="2119313"/>
            <a:ext cx="1608137" cy="274637"/>
          </a:xfrm>
          <a:prstGeom prst="rect">
            <a:avLst/>
          </a:prstGeom>
          <a:noFill/>
          <a:ln w="9525">
            <a:noFill/>
            <a:miter lim="800000"/>
            <a:headEnd/>
            <a:tailEnd/>
          </a:ln>
        </p:spPr>
        <p:txBody>
          <a:bodyPr>
            <a:spAutoFit/>
          </a:bodyPr>
          <a:lstStyle/>
          <a:p>
            <a:pPr>
              <a:spcBef>
                <a:spcPct val="50000"/>
              </a:spcBef>
            </a:pPr>
            <a:r>
              <a:rPr lang="ja-JP" altLang="en-US" sz="1200" b="1"/>
              <a:t>カフェイン</a:t>
            </a:r>
          </a:p>
        </p:txBody>
      </p:sp>
    </p:spTree>
  </p:cSld>
  <p:clrMapOvr>
    <a:masterClrMapping/>
  </p:clrMapOvr>
  <p:transition>
    <p:pull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604684" y="0"/>
            <a:ext cx="7793039" cy="1143000"/>
          </a:xfrm>
        </p:spPr>
        <p:txBody>
          <a:bodyPr/>
          <a:lstStyle/>
          <a:p>
            <a:r>
              <a:rPr kumimoji="1" lang="ja-JP" altLang="en-US" dirty="0" smtClean="0"/>
              <a:t>まとめ</a:t>
            </a:r>
            <a:endParaRPr kumimoji="1" lang="ja-JP" altLang="en-US" dirty="0"/>
          </a:p>
        </p:txBody>
      </p:sp>
      <p:sp>
        <p:nvSpPr>
          <p:cNvPr id="6" name="スライド番号プレースホルダ 5"/>
          <p:cNvSpPr>
            <a:spLocks noGrp="1"/>
          </p:cNvSpPr>
          <p:nvPr>
            <p:ph type="sldNum" sz="quarter" idx="12"/>
          </p:nvPr>
        </p:nvSpPr>
        <p:spPr/>
        <p:txBody>
          <a:bodyPr/>
          <a:lstStyle/>
          <a:p>
            <a:fld id="{70926314-08DF-4B4F-80A1-B7186FF4E673}" type="slidenum">
              <a:rPr lang="en-US" altLang="ja-JP" smtClean="0"/>
              <a:pPr/>
              <a:t>57</a:t>
            </a:fld>
            <a:endParaRPr lang="en-US" altLang="ja-JP"/>
          </a:p>
        </p:txBody>
      </p:sp>
      <p:sp>
        <p:nvSpPr>
          <p:cNvPr id="8" name="テキスト ボックス 7"/>
          <p:cNvSpPr txBox="1"/>
          <p:nvPr/>
        </p:nvSpPr>
        <p:spPr>
          <a:xfrm>
            <a:off x="334717" y="1121718"/>
            <a:ext cx="8539317" cy="5262979"/>
          </a:xfrm>
          <a:prstGeom prst="rect">
            <a:avLst/>
          </a:prstGeom>
          <a:noFill/>
        </p:spPr>
        <p:txBody>
          <a:bodyPr wrap="square" rtlCol="0">
            <a:spAutoFit/>
          </a:bodyPr>
          <a:lstStyle/>
          <a:p>
            <a:r>
              <a:rPr kumimoji="1" lang="ja-JP" altLang="en-US" dirty="0" smtClean="0"/>
              <a:t>・水移動相と用いた場合には</a:t>
            </a:r>
            <a:r>
              <a:rPr lang="ja-JP" altLang="en-US" dirty="0" smtClean="0"/>
              <a:t>逆相アルキル基は寝込んでしまうと言われていたが，メタノール移動相でもアルキル基はほとんど寝込んでいると推察される。</a:t>
            </a:r>
            <a:endParaRPr lang="en-US" altLang="ja-JP" dirty="0" smtClean="0"/>
          </a:p>
          <a:p>
            <a:endParaRPr lang="en-US" altLang="ja-JP" dirty="0" smtClean="0"/>
          </a:p>
          <a:p>
            <a:r>
              <a:rPr kumimoji="1" lang="ja-JP" altLang="en-US" dirty="0" smtClean="0"/>
              <a:t>・水移動相での逆相カラムの保持の減少はアルキル基の寝込みや絡み合いではなく，毛管作用による充填剤細孔内からの移動相の抜け出しである。</a:t>
            </a:r>
            <a:endParaRPr kumimoji="1" lang="en-US" altLang="ja-JP" dirty="0" smtClean="0"/>
          </a:p>
          <a:p>
            <a:endParaRPr kumimoji="1" lang="en-US" altLang="ja-JP" dirty="0" smtClean="0"/>
          </a:p>
          <a:p>
            <a:r>
              <a:rPr lang="ja-JP" altLang="en-US" dirty="0" smtClean="0"/>
              <a:t>・</a:t>
            </a:r>
            <a:r>
              <a:rPr lang="en-US" altLang="ja-JP" dirty="0" smtClean="0"/>
              <a:t>THF</a:t>
            </a:r>
            <a:r>
              <a:rPr lang="ja-JP" altLang="en-US" dirty="0" smtClean="0"/>
              <a:t>・水移動相ではアルキル基は</a:t>
            </a:r>
            <a:r>
              <a:rPr lang="en-US" altLang="ja-JP" dirty="0" smtClean="0"/>
              <a:t>THF</a:t>
            </a:r>
            <a:r>
              <a:rPr lang="ja-JP" altLang="en-US" dirty="0" smtClean="0"/>
              <a:t>の溶媒和により立ち上がるようになり，寝込んでいると推察されるメタノール・水移動相とは異なる分離が可能である。</a:t>
            </a:r>
            <a:endParaRPr lang="en-US" altLang="ja-JP" dirty="0" smtClean="0"/>
          </a:p>
          <a:p>
            <a:endParaRPr kumimoji="1" lang="en-US" altLang="ja-JP" dirty="0"/>
          </a:p>
          <a:p>
            <a:r>
              <a:rPr lang="ja-JP" altLang="en-US" dirty="0" smtClean="0"/>
              <a:t>・試料の疎水性・極性の度合いにより，固定相の作用場が異なり，極性の高い試料の保持はアルキル鎖に大きく影響されない。</a:t>
            </a:r>
            <a:endParaRPr kumimoji="1" lang="ja-JP" altLang="en-US" dirty="0"/>
          </a:p>
        </p:txBody>
      </p:sp>
    </p:spTree>
    <p:extLst>
      <p:ext uri="{BB962C8B-B14F-4D97-AF65-F5344CB8AC3E}">
        <p14:creationId xmlns:p14="http://schemas.microsoft.com/office/powerpoint/2010/main" val="1882848269"/>
      </p:ext>
    </p:extLst>
  </p:cSld>
  <p:clrMapOvr>
    <a:masterClrMapping/>
  </p:clrMapOvr>
  <p:transition>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sz="3600" dirty="0" smtClean="0"/>
              <a:t>HPLC</a:t>
            </a:r>
            <a:r>
              <a:rPr lang="ja-JP" altLang="en-US" sz="3600" dirty="0" smtClean="0"/>
              <a:t>カラムメーカーのよるアルキル基の絡み合い説</a:t>
            </a:r>
            <a:endParaRPr kumimoji="1" lang="ja-JP" altLang="en-US" sz="3600" dirty="0"/>
          </a:p>
        </p:txBody>
      </p:sp>
      <p:sp>
        <p:nvSpPr>
          <p:cNvPr id="6" name="スライド番号プレースホルダ 5"/>
          <p:cNvSpPr>
            <a:spLocks noGrp="1"/>
          </p:cNvSpPr>
          <p:nvPr>
            <p:ph type="sldNum" sz="quarter" idx="11"/>
          </p:nvPr>
        </p:nvSpPr>
        <p:spPr/>
        <p:txBody>
          <a:bodyPr/>
          <a:lstStyle/>
          <a:p>
            <a:fld id="{43F8E613-4504-46D4-9CC2-88A8BA3D2802}" type="slidenum">
              <a:rPr lang="en-US" altLang="ja-JP" smtClean="0"/>
              <a:pPr/>
              <a:t>6</a:t>
            </a:fld>
            <a:endParaRPr lang="en-US" altLang="ja-JP"/>
          </a:p>
        </p:txBody>
      </p:sp>
      <p:sp>
        <p:nvSpPr>
          <p:cNvPr id="8" name="正方形/長方形 7"/>
          <p:cNvSpPr/>
          <p:nvPr/>
        </p:nvSpPr>
        <p:spPr>
          <a:xfrm>
            <a:off x="1064525" y="6056952"/>
            <a:ext cx="8830102" cy="338554"/>
          </a:xfrm>
          <a:prstGeom prst="rect">
            <a:avLst/>
          </a:prstGeom>
        </p:spPr>
        <p:txBody>
          <a:bodyPr wrap="square">
            <a:spAutoFit/>
          </a:bodyPr>
          <a:lstStyle/>
          <a:p>
            <a:r>
              <a:rPr lang="en-US" altLang="ja-JP" sz="1600" dirty="0" err="1" smtClean="0"/>
              <a:t>Imtakt</a:t>
            </a:r>
            <a:r>
              <a:rPr lang="en-US" altLang="ja-JP" sz="1600" dirty="0" smtClean="0"/>
              <a:t> website</a:t>
            </a:r>
            <a:r>
              <a:rPr lang="ja-JP" altLang="en-US" sz="1600" dirty="0" smtClean="0"/>
              <a:t>より（</a:t>
            </a:r>
            <a:r>
              <a:rPr lang="en-US" altLang="ja-JP" sz="1600" dirty="0" smtClean="0"/>
              <a:t>http://www.imtakt.com/jp/Products/Unison/Ucollapse.htm</a:t>
            </a:r>
            <a:r>
              <a:rPr lang="ja-JP" altLang="en-US" sz="1600" dirty="0" smtClean="0"/>
              <a:t>）</a:t>
            </a:r>
            <a:endParaRPr lang="ja-JP" altLang="en-US" sz="1600" dirty="0"/>
          </a:p>
        </p:txBody>
      </p:sp>
      <p:pic>
        <p:nvPicPr>
          <p:cNvPr id="506882" name="Picture 2" descr="C:\Documents and Settings\Administrator\My Documents\My Pictures\UcollapseFig.jpg"/>
          <p:cNvPicPr>
            <a:picLocks noChangeAspect="1" noChangeArrowheads="1"/>
          </p:cNvPicPr>
          <p:nvPr/>
        </p:nvPicPr>
        <p:blipFill>
          <a:blip r:embed="rId2" cstate="print"/>
          <a:srcRect/>
          <a:stretch>
            <a:fillRect/>
          </a:stretch>
        </p:blipFill>
        <p:spPr bwMode="auto">
          <a:xfrm>
            <a:off x="1139279" y="1898547"/>
            <a:ext cx="6489819" cy="3096534"/>
          </a:xfrm>
          <a:prstGeom prst="rect">
            <a:avLst/>
          </a:prstGeom>
          <a:noFill/>
        </p:spPr>
      </p:pic>
      <p:sp>
        <p:nvSpPr>
          <p:cNvPr id="10" name="正方形/長方形 9"/>
          <p:cNvSpPr/>
          <p:nvPr/>
        </p:nvSpPr>
        <p:spPr>
          <a:xfrm>
            <a:off x="812041" y="5173724"/>
            <a:ext cx="7376615" cy="830997"/>
          </a:xfrm>
          <a:prstGeom prst="rect">
            <a:avLst/>
          </a:prstGeom>
        </p:spPr>
        <p:txBody>
          <a:bodyPr wrap="square">
            <a:spAutoFit/>
          </a:bodyPr>
          <a:lstStyle/>
          <a:p>
            <a:r>
              <a:rPr lang="ja-JP" altLang="en-US" sz="1600" dirty="0" smtClean="0"/>
              <a:t>ポリメリックＯＤＳはリガンド密度が高く，耐酸性はあるものの，リガンドの絡み合いや寝込み（</a:t>
            </a:r>
            <a:r>
              <a:rPr lang="en-US" altLang="ja-JP" sz="1600" dirty="0" smtClean="0"/>
              <a:t>collapse)</a:t>
            </a:r>
            <a:r>
              <a:rPr lang="ja-JP" altLang="en-US" sz="1600" dirty="0" smtClean="0"/>
              <a:t>によって，水１００％系では保持の急激な低下（可逆的）が生じるとされています。これは 多官能ＯＤＳ</a:t>
            </a:r>
            <a:r>
              <a:rPr lang="en-US" altLang="ja-JP" sz="1600" dirty="0" smtClean="0"/>
              <a:t>=</a:t>
            </a:r>
            <a:r>
              <a:rPr lang="ja-JP" altLang="en-US" sz="1600" dirty="0" smtClean="0"/>
              <a:t>ポリメリックＯＤＳという誤解によるものです。</a:t>
            </a:r>
            <a:endParaRPr lang="ja-JP" altLang="en-US" sz="1600" dirty="0"/>
          </a:p>
        </p:txBody>
      </p:sp>
    </p:spTree>
  </p:cSld>
  <p:clrMapOvr>
    <a:masterClrMapping/>
  </p:clrMapOvr>
  <p:transition>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a:spLocks noGrp="1" noChangeArrowheads="1"/>
          </p:cNvSpPr>
          <p:nvPr>
            <p:ph type="sldNum" sz="quarter" idx="4"/>
          </p:nvPr>
        </p:nvSpPr>
        <p:spPr/>
        <p:txBody>
          <a:bodyPr/>
          <a:lstStyle/>
          <a:p>
            <a:fld id="{C8878F78-F639-43F9-94C0-E2EAB9E7E06F}" type="slidenum">
              <a:rPr lang="en-US" altLang="ja-JP"/>
              <a:pPr/>
              <a:t>7</a:t>
            </a:fld>
            <a:endParaRPr lang="en-US" altLang="ja-JP"/>
          </a:p>
        </p:txBody>
      </p:sp>
      <p:sp>
        <p:nvSpPr>
          <p:cNvPr id="178180" name="Rectangle 4"/>
          <p:cNvSpPr>
            <a:spLocks noGrp="1" noChangeArrowheads="1"/>
          </p:cNvSpPr>
          <p:nvPr>
            <p:ph type="ctrTitle"/>
          </p:nvPr>
        </p:nvSpPr>
        <p:spPr>
          <a:xfrm>
            <a:off x="1050925" y="685800"/>
            <a:ext cx="7772400" cy="1143000"/>
          </a:xfrm>
        </p:spPr>
        <p:txBody>
          <a:bodyPr/>
          <a:lstStyle/>
          <a:p>
            <a:r>
              <a:rPr lang="ja-JP" altLang="en-US"/>
              <a:t>保持の減少の本当の原因は？</a:t>
            </a:r>
          </a:p>
        </p:txBody>
      </p:sp>
      <p:sp>
        <p:nvSpPr>
          <p:cNvPr id="178181" name="Rectangle 5"/>
          <p:cNvSpPr>
            <a:spLocks noGrp="1" noChangeArrowheads="1"/>
          </p:cNvSpPr>
          <p:nvPr>
            <p:ph type="subTitle" idx="1"/>
          </p:nvPr>
        </p:nvSpPr>
        <p:spPr>
          <a:xfrm>
            <a:off x="1401763" y="3572234"/>
            <a:ext cx="6723063" cy="914400"/>
          </a:xfrm>
        </p:spPr>
        <p:txBody>
          <a:bodyPr/>
          <a:lstStyle/>
          <a:p>
            <a:r>
              <a:rPr lang="ja-JP" altLang="en-US" sz="4000" dirty="0"/>
              <a:t>細孔からの移動相の抜け出し</a:t>
            </a:r>
          </a:p>
        </p:txBody>
      </p:sp>
      <p:pic>
        <p:nvPicPr>
          <p:cNvPr id="328706" name="Picture 2" descr="D:\マイドキュメント長江徳和0906\My Pictures\総合論文長江2.jpg"/>
          <p:cNvPicPr>
            <a:picLocks noChangeAspect="1" noChangeArrowheads="1"/>
          </p:cNvPicPr>
          <p:nvPr/>
        </p:nvPicPr>
        <p:blipFill>
          <a:blip r:embed="rId2" cstate="print"/>
          <a:srcRect/>
          <a:stretch>
            <a:fillRect/>
          </a:stretch>
        </p:blipFill>
        <p:spPr bwMode="auto">
          <a:xfrm>
            <a:off x="227524" y="4148803"/>
            <a:ext cx="8577263" cy="2176463"/>
          </a:xfrm>
          <a:prstGeom prst="rect">
            <a:avLst/>
          </a:prstGeom>
          <a:noFill/>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1" nodeType="clickEffect">
                                  <p:stCondLst>
                                    <p:cond delay="0"/>
                                  </p:stCondLst>
                                  <p:childTnLst>
                                    <p:set>
                                      <p:cBhvr>
                                        <p:cTn id="6" dur="1" fill="hold">
                                          <p:stCondLst>
                                            <p:cond delay="0"/>
                                          </p:stCondLst>
                                        </p:cTn>
                                        <p:tgtEl>
                                          <p:spTgt spid="178181">
                                            <p:txEl>
                                              <p:pRg st="0" end="0"/>
                                            </p:txEl>
                                          </p:spTgt>
                                        </p:tgtEl>
                                        <p:attrNameLst>
                                          <p:attrName>style.visibility</p:attrName>
                                        </p:attrNameLst>
                                      </p:cBhvr>
                                      <p:to>
                                        <p:strVal val="visible"/>
                                      </p:to>
                                    </p:set>
                                    <p:animEffect transition="in" filter="slide(fromLeft)">
                                      <p:cBhvr>
                                        <p:cTn id="7" dur="2000"/>
                                        <p:tgtEl>
                                          <p:spTgt spid="1781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8706"/>
                                        </p:tgtEl>
                                        <p:attrNameLst>
                                          <p:attrName>style.visibility</p:attrName>
                                        </p:attrNameLst>
                                      </p:cBhvr>
                                      <p:to>
                                        <p:strVal val="visible"/>
                                      </p:to>
                                    </p:set>
                                    <p:anim calcmode="lin" valueType="num">
                                      <p:cBhvr additive="base">
                                        <p:cTn id="12" dur="500" fill="hold"/>
                                        <p:tgtEl>
                                          <p:spTgt spid="328706"/>
                                        </p:tgtEl>
                                        <p:attrNameLst>
                                          <p:attrName>ppt_x</p:attrName>
                                        </p:attrNameLst>
                                      </p:cBhvr>
                                      <p:tavLst>
                                        <p:tav tm="0">
                                          <p:val>
                                            <p:strVal val="0-#ppt_w/2"/>
                                          </p:val>
                                        </p:tav>
                                        <p:tav tm="100000">
                                          <p:val>
                                            <p:strVal val="#ppt_x"/>
                                          </p:val>
                                        </p:tav>
                                      </p:tavLst>
                                    </p:anim>
                                    <p:anim calcmode="lin" valueType="num">
                                      <p:cBhvr additive="base">
                                        <p:cTn id="13" dur="500" fill="hold"/>
                                        <p:tgtEl>
                                          <p:spTgt spid="3287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1"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4"/>
          <p:cNvSpPr>
            <a:spLocks noGrp="1"/>
          </p:cNvSpPr>
          <p:nvPr>
            <p:ph type="sldNum" sz="quarter" idx="12"/>
          </p:nvPr>
        </p:nvSpPr>
        <p:spPr/>
        <p:txBody>
          <a:bodyPr/>
          <a:lstStyle/>
          <a:p>
            <a:fld id="{8456A7F6-37CC-4D08-A24B-AD1F956BBD79}" type="slidenum">
              <a:rPr lang="en-US" altLang="ja-JP"/>
              <a:pPr/>
              <a:t>8</a:t>
            </a:fld>
            <a:endParaRPr lang="en-US" altLang="ja-JP"/>
          </a:p>
        </p:txBody>
      </p:sp>
      <p:sp>
        <p:nvSpPr>
          <p:cNvPr id="368642" name="Rectangle 2"/>
          <p:cNvSpPr>
            <a:spLocks noGrp="1" noChangeArrowheads="1"/>
          </p:cNvSpPr>
          <p:nvPr>
            <p:ph type="title"/>
          </p:nvPr>
        </p:nvSpPr>
        <p:spPr>
          <a:xfrm>
            <a:off x="1020763" y="849314"/>
            <a:ext cx="7327900" cy="511175"/>
          </a:xfrm>
        </p:spPr>
        <p:txBody>
          <a:bodyPr/>
          <a:lstStyle/>
          <a:p>
            <a:r>
              <a:rPr lang="en-US" altLang="ja-JP" sz="4000">
                <a:latin typeface="ＭＳ Ｐゴシック" pitchFamily="50" charset="-128"/>
              </a:rPr>
              <a:t>ODS</a:t>
            </a:r>
            <a:r>
              <a:rPr lang="ja-JP" altLang="en-US" sz="4000">
                <a:latin typeface="ＭＳ Ｐゴシック" pitchFamily="50" charset="-128"/>
              </a:rPr>
              <a:t>カラムの保持挙動（水</a:t>
            </a:r>
            <a:r>
              <a:rPr lang="en-US" altLang="ja-JP" sz="4000">
                <a:latin typeface="ＭＳ Ｐゴシック" pitchFamily="50" charset="-128"/>
              </a:rPr>
              <a:t>100%</a:t>
            </a:r>
            <a:r>
              <a:rPr lang="ja-JP" altLang="en-US" sz="4000">
                <a:latin typeface="ＭＳ Ｐゴシック" pitchFamily="50" charset="-128"/>
              </a:rPr>
              <a:t>）</a:t>
            </a:r>
          </a:p>
        </p:txBody>
      </p:sp>
      <p:sp>
        <p:nvSpPr>
          <p:cNvPr id="368648" name="Text Box 8"/>
          <p:cNvSpPr txBox="1">
            <a:spLocks noChangeArrowheads="1"/>
          </p:cNvSpPr>
          <p:nvPr/>
        </p:nvSpPr>
        <p:spPr bwMode="auto">
          <a:xfrm>
            <a:off x="6384925" y="1995489"/>
            <a:ext cx="2544763" cy="3785652"/>
          </a:xfrm>
          <a:prstGeom prst="rect">
            <a:avLst/>
          </a:prstGeom>
          <a:noFill/>
          <a:ln w="9525">
            <a:noFill/>
            <a:miter lim="800000"/>
            <a:headEnd/>
            <a:tailEnd/>
          </a:ln>
          <a:effectLst/>
        </p:spPr>
        <p:txBody>
          <a:bodyPr>
            <a:spAutoFit/>
          </a:bodyPr>
          <a:lstStyle/>
          <a:p>
            <a:pPr eaLnBrk="0" hangingPunct="0">
              <a:spcBef>
                <a:spcPct val="50000"/>
              </a:spcBef>
            </a:pPr>
            <a:r>
              <a:rPr kumimoji="0" lang="ja-JP" altLang="en-US" sz="1600">
                <a:solidFill>
                  <a:srgbClr val="000000"/>
                </a:solidFill>
                <a:latin typeface="Times New Roman" pitchFamily="18" charset="0"/>
              </a:rPr>
              <a:t>条件</a:t>
            </a:r>
          </a:p>
          <a:p>
            <a:pPr eaLnBrk="0" hangingPunct="0">
              <a:spcBef>
                <a:spcPct val="50000"/>
              </a:spcBef>
            </a:pPr>
            <a:r>
              <a:rPr kumimoji="0" lang="ja-JP" altLang="en-US" sz="1600">
                <a:solidFill>
                  <a:srgbClr val="000000"/>
                </a:solidFill>
                <a:latin typeface="Times New Roman" pitchFamily="18" charset="0"/>
              </a:rPr>
              <a:t>カラム：</a:t>
            </a:r>
            <a:r>
              <a:rPr kumimoji="0" lang="en-US" altLang="ja-JP" sz="1600">
                <a:solidFill>
                  <a:srgbClr val="000000"/>
                </a:solidFill>
                <a:latin typeface="Times New Roman" pitchFamily="18" charset="0"/>
              </a:rPr>
              <a:t>ODS  4.6 x 150 mm</a:t>
            </a:r>
          </a:p>
          <a:p>
            <a:pPr eaLnBrk="0" hangingPunct="0">
              <a:spcBef>
                <a:spcPct val="50000"/>
              </a:spcBef>
            </a:pPr>
            <a:r>
              <a:rPr kumimoji="0" lang="ja-JP" altLang="en-US" sz="1600">
                <a:solidFill>
                  <a:srgbClr val="000000"/>
                </a:solidFill>
                <a:latin typeface="Times New Roman" pitchFamily="18" charset="0"/>
              </a:rPr>
              <a:t>移動相：水</a:t>
            </a:r>
          </a:p>
          <a:p>
            <a:pPr eaLnBrk="0" hangingPunct="0">
              <a:spcBef>
                <a:spcPct val="50000"/>
              </a:spcBef>
            </a:pPr>
            <a:r>
              <a:rPr kumimoji="0" lang="ja-JP" altLang="en-US" sz="1600">
                <a:solidFill>
                  <a:srgbClr val="000000"/>
                </a:solidFill>
                <a:latin typeface="Times New Roman" pitchFamily="18" charset="0"/>
              </a:rPr>
              <a:t>カラム圧力：</a:t>
            </a:r>
            <a:r>
              <a:rPr kumimoji="0" lang="en-US" altLang="ja-JP" sz="1600">
                <a:solidFill>
                  <a:srgbClr val="000000"/>
                </a:solidFill>
                <a:latin typeface="Times New Roman" pitchFamily="18" charset="0"/>
              </a:rPr>
              <a:t>6.0MPa</a:t>
            </a:r>
          </a:p>
          <a:p>
            <a:pPr eaLnBrk="0" hangingPunct="0">
              <a:spcBef>
                <a:spcPct val="50000"/>
              </a:spcBef>
            </a:pPr>
            <a:r>
              <a:rPr kumimoji="0" lang="ja-JP" altLang="en-US" sz="1600">
                <a:solidFill>
                  <a:srgbClr val="000000"/>
                </a:solidFill>
                <a:latin typeface="Times New Roman" pitchFamily="18" charset="0"/>
              </a:rPr>
              <a:t>カラム出口以降： </a:t>
            </a:r>
            <a:r>
              <a:rPr kumimoji="0" lang="en-US" altLang="ja-JP" sz="1600">
                <a:solidFill>
                  <a:srgbClr val="000000"/>
                </a:solidFill>
              </a:rPr>
              <a:t>1.7MPa</a:t>
            </a:r>
          </a:p>
          <a:p>
            <a:pPr eaLnBrk="0" hangingPunct="0">
              <a:spcBef>
                <a:spcPct val="50000"/>
              </a:spcBef>
            </a:pPr>
            <a:r>
              <a:rPr lang="ja-JP" altLang="en-US" sz="1600">
                <a:solidFill>
                  <a:srgbClr val="000000"/>
                </a:solidFill>
                <a:latin typeface="ＭＳ Ｐゴシック" pitchFamily="50" charset="-128"/>
              </a:rPr>
              <a:t>流速</a:t>
            </a:r>
            <a:r>
              <a:rPr lang="en-US" altLang="ja-JP" sz="1600">
                <a:solidFill>
                  <a:srgbClr val="000000"/>
                </a:solidFill>
                <a:latin typeface="ＭＳ Ｐゴシック" pitchFamily="50" charset="-128"/>
              </a:rPr>
              <a:t>: 1.0 mL/min</a:t>
            </a:r>
          </a:p>
          <a:p>
            <a:pPr eaLnBrk="0" hangingPunct="0">
              <a:spcBef>
                <a:spcPct val="50000"/>
              </a:spcBef>
            </a:pPr>
            <a:r>
              <a:rPr lang="ja-JP" altLang="en-US" sz="1600">
                <a:solidFill>
                  <a:srgbClr val="000000"/>
                </a:solidFill>
                <a:latin typeface="ＭＳ Ｐゴシック" pitchFamily="50" charset="-128"/>
              </a:rPr>
              <a:t>温度</a:t>
            </a:r>
            <a:r>
              <a:rPr lang="en-US" altLang="ja-JP" sz="1600">
                <a:solidFill>
                  <a:srgbClr val="000000"/>
                </a:solidFill>
                <a:latin typeface="ＭＳ Ｐゴシック" pitchFamily="50" charset="-128"/>
              </a:rPr>
              <a:t>: 40 ℃</a:t>
            </a:r>
          </a:p>
          <a:p>
            <a:pPr eaLnBrk="0" hangingPunct="0">
              <a:spcBef>
                <a:spcPct val="50000"/>
              </a:spcBef>
            </a:pPr>
            <a:r>
              <a:rPr lang="ja-JP" altLang="en-US" sz="1600">
                <a:solidFill>
                  <a:srgbClr val="000000"/>
                </a:solidFill>
                <a:latin typeface="ＭＳ Ｐゴシック" pitchFamily="50" charset="-128"/>
              </a:rPr>
              <a:t>検出</a:t>
            </a:r>
            <a:r>
              <a:rPr lang="en-US" altLang="ja-JP" sz="1600">
                <a:solidFill>
                  <a:srgbClr val="000000"/>
                </a:solidFill>
                <a:latin typeface="ＭＳ Ｐゴシック" pitchFamily="50" charset="-128"/>
              </a:rPr>
              <a:t>: RI</a:t>
            </a:r>
            <a:r>
              <a:rPr lang="ja-JP" altLang="en-US" sz="1600">
                <a:solidFill>
                  <a:srgbClr val="000000"/>
                </a:solidFill>
                <a:latin typeface="ＭＳ Ｐゴシック" pitchFamily="50" charset="-128"/>
              </a:rPr>
              <a:t>　</a:t>
            </a:r>
          </a:p>
          <a:p>
            <a:pPr eaLnBrk="0" hangingPunct="0">
              <a:spcBef>
                <a:spcPct val="50000"/>
              </a:spcBef>
            </a:pPr>
            <a:r>
              <a:rPr lang="ja-JP" altLang="en-US" sz="1600">
                <a:solidFill>
                  <a:srgbClr val="000000"/>
                </a:solidFill>
                <a:latin typeface="ＭＳ Ｐゴシック" pitchFamily="50" charset="-128"/>
              </a:rPr>
              <a:t>試料</a:t>
            </a:r>
            <a:r>
              <a:rPr lang="en-US" altLang="ja-JP" sz="1600">
                <a:solidFill>
                  <a:srgbClr val="000000"/>
                </a:solidFill>
                <a:latin typeface="ＭＳ Ｐゴシック" pitchFamily="50" charset="-128"/>
              </a:rPr>
              <a:t>: 1. </a:t>
            </a:r>
            <a:r>
              <a:rPr lang="ja-JP" altLang="en-US" sz="1600">
                <a:solidFill>
                  <a:srgbClr val="000000"/>
                </a:solidFill>
                <a:latin typeface="ＭＳ Ｐゴシック" pitchFamily="50" charset="-128"/>
              </a:rPr>
              <a:t>亜硝酸ナトリウム</a:t>
            </a:r>
          </a:p>
          <a:p>
            <a:r>
              <a:rPr lang="ja-JP" altLang="en-US" sz="1600">
                <a:solidFill>
                  <a:srgbClr val="000000"/>
                </a:solidFill>
                <a:latin typeface="ＭＳ Ｐゴシック" pitchFamily="50" charset="-128"/>
              </a:rPr>
              <a:t>　　　  </a:t>
            </a:r>
            <a:r>
              <a:rPr lang="en-US" altLang="ja-JP" sz="1600">
                <a:solidFill>
                  <a:srgbClr val="000000"/>
                </a:solidFill>
                <a:latin typeface="ＭＳ Ｐゴシック" pitchFamily="50" charset="-128"/>
              </a:rPr>
              <a:t>2. 2-</a:t>
            </a:r>
            <a:r>
              <a:rPr lang="ja-JP" altLang="en-US" sz="1600">
                <a:solidFill>
                  <a:srgbClr val="000000"/>
                </a:solidFill>
                <a:latin typeface="ＭＳ Ｐゴシック" pitchFamily="50" charset="-128"/>
              </a:rPr>
              <a:t>プロパノール</a:t>
            </a:r>
          </a:p>
          <a:p>
            <a:endParaRPr lang="en-US" altLang="ja-JP" sz="1600">
              <a:solidFill>
                <a:srgbClr val="000000"/>
              </a:solidFill>
              <a:latin typeface="ＭＳ Ｐゴシック" pitchFamily="50" charset="-128"/>
            </a:endParaRPr>
          </a:p>
        </p:txBody>
      </p:sp>
      <p:pic>
        <p:nvPicPr>
          <p:cNvPr id="368659" name="Picture 19" descr="LCGCretention11"/>
          <p:cNvPicPr>
            <a:picLocks noChangeAspect="1" noChangeArrowheads="1"/>
          </p:cNvPicPr>
          <p:nvPr/>
        </p:nvPicPr>
        <p:blipFill>
          <a:blip r:embed="rId3" cstate="print"/>
          <a:srcRect/>
          <a:stretch>
            <a:fillRect/>
          </a:stretch>
        </p:blipFill>
        <p:spPr bwMode="auto">
          <a:xfrm>
            <a:off x="752477" y="1827213"/>
            <a:ext cx="5554663" cy="4083050"/>
          </a:xfrm>
          <a:prstGeom prst="rect">
            <a:avLst/>
          </a:prstGeom>
          <a:noFill/>
        </p:spPr>
      </p:pic>
      <p:sp>
        <p:nvSpPr>
          <p:cNvPr id="368660" name="Line 20"/>
          <p:cNvSpPr>
            <a:spLocks noChangeShapeType="1"/>
          </p:cNvSpPr>
          <p:nvPr/>
        </p:nvSpPr>
        <p:spPr bwMode="auto">
          <a:xfrm flipH="1">
            <a:off x="2509839" y="3429000"/>
            <a:ext cx="1863725" cy="782638"/>
          </a:xfrm>
          <a:prstGeom prst="line">
            <a:avLst/>
          </a:prstGeom>
          <a:noFill/>
          <a:ln w="38100">
            <a:solidFill>
              <a:srgbClr val="990033"/>
            </a:solidFill>
            <a:miter lim="800000"/>
            <a:headEnd/>
            <a:tailEnd type="triangle" w="med" len="med"/>
          </a:ln>
          <a:effectLst/>
        </p:spPr>
        <p:txBody>
          <a:bodyPr wrap="none"/>
          <a:lstStyle/>
          <a:p>
            <a:endParaRPr lang="ja-JP" altLang="en-US"/>
          </a:p>
        </p:txBody>
      </p:sp>
      <p:sp>
        <p:nvSpPr>
          <p:cNvPr id="368661" name="Text Box 21"/>
          <p:cNvSpPr txBox="1">
            <a:spLocks noChangeArrowheads="1"/>
          </p:cNvSpPr>
          <p:nvPr/>
        </p:nvSpPr>
        <p:spPr bwMode="auto">
          <a:xfrm>
            <a:off x="2971800" y="3965576"/>
            <a:ext cx="3200400" cy="338554"/>
          </a:xfrm>
          <a:prstGeom prst="rect">
            <a:avLst/>
          </a:prstGeom>
          <a:noFill/>
          <a:ln w="9525">
            <a:noFill/>
            <a:miter lim="800000"/>
            <a:headEnd/>
            <a:tailEnd/>
          </a:ln>
          <a:effectLst/>
        </p:spPr>
        <p:txBody>
          <a:bodyPr>
            <a:spAutoFit/>
          </a:bodyPr>
          <a:lstStyle/>
          <a:p>
            <a:pPr eaLnBrk="0" hangingPunct="0">
              <a:spcBef>
                <a:spcPct val="50000"/>
              </a:spcBef>
            </a:pPr>
            <a:r>
              <a:rPr kumimoji="0" lang="ja-JP" altLang="en-US" sz="1600">
                <a:solidFill>
                  <a:srgbClr val="800000"/>
                </a:solidFill>
                <a:latin typeface="Times New Roman" pitchFamily="18" charset="0"/>
              </a:rPr>
              <a:t>１時間通液停止後再度通液し測定</a:t>
            </a:r>
          </a:p>
        </p:txBody>
      </p:sp>
      <p:sp>
        <p:nvSpPr>
          <p:cNvPr id="368662" name="Text Box 22"/>
          <p:cNvSpPr txBox="1">
            <a:spLocks noChangeArrowheads="1"/>
          </p:cNvSpPr>
          <p:nvPr/>
        </p:nvSpPr>
        <p:spPr bwMode="auto">
          <a:xfrm>
            <a:off x="914402" y="6045201"/>
            <a:ext cx="5286375" cy="461665"/>
          </a:xfrm>
          <a:prstGeom prst="rect">
            <a:avLst/>
          </a:prstGeom>
          <a:noFill/>
          <a:ln w="9525">
            <a:noFill/>
            <a:miter lim="800000"/>
            <a:headEnd/>
            <a:tailEnd/>
          </a:ln>
          <a:effectLst/>
        </p:spPr>
        <p:txBody>
          <a:bodyPr>
            <a:spAutoFit/>
          </a:bodyPr>
          <a:lstStyle/>
          <a:p>
            <a:pPr>
              <a:spcBef>
                <a:spcPct val="50000"/>
              </a:spcBef>
            </a:pPr>
            <a:r>
              <a:rPr lang="ja-JP" altLang="en-US"/>
              <a:t>保持時間：</a:t>
            </a:r>
            <a:r>
              <a:rPr lang="en-US" altLang="ja-JP"/>
              <a:t>5.40min</a:t>
            </a:r>
            <a:r>
              <a:rPr lang="ja-JP" altLang="en-US"/>
              <a:t>から</a:t>
            </a:r>
            <a:r>
              <a:rPr lang="en-US" altLang="ja-JP"/>
              <a:t>0.41min</a:t>
            </a:r>
            <a:r>
              <a:rPr lang="ja-JP" altLang="en-US"/>
              <a:t>に減少</a:t>
            </a:r>
          </a:p>
        </p:txBody>
      </p:sp>
      <p:sp>
        <p:nvSpPr>
          <p:cNvPr id="368663" name="AutoShape 23"/>
          <p:cNvSpPr>
            <a:spLocks noChangeArrowheads="1"/>
          </p:cNvSpPr>
          <p:nvPr/>
        </p:nvSpPr>
        <p:spPr bwMode="auto">
          <a:xfrm>
            <a:off x="6323014" y="6183314"/>
            <a:ext cx="434975" cy="185737"/>
          </a:xfrm>
          <a:prstGeom prst="rightArrow">
            <a:avLst>
              <a:gd name="adj1" fmla="val 50000"/>
              <a:gd name="adj2" fmla="val 58547"/>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68664" name="Text Box 24"/>
          <p:cNvSpPr txBox="1">
            <a:spLocks noChangeArrowheads="1"/>
          </p:cNvSpPr>
          <p:nvPr/>
        </p:nvSpPr>
        <p:spPr bwMode="auto">
          <a:xfrm>
            <a:off x="6865938" y="5997576"/>
            <a:ext cx="2278063" cy="461665"/>
          </a:xfrm>
          <a:prstGeom prst="rect">
            <a:avLst/>
          </a:prstGeom>
          <a:noFill/>
          <a:ln w="9525">
            <a:noFill/>
            <a:miter lim="800000"/>
            <a:headEnd/>
            <a:tailEnd/>
          </a:ln>
          <a:effectLst/>
        </p:spPr>
        <p:txBody>
          <a:bodyPr>
            <a:spAutoFit/>
          </a:bodyPr>
          <a:lstStyle/>
          <a:p>
            <a:pPr>
              <a:spcBef>
                <a:spcPct val="50000"/>
              </a:spcBef>
            </a:pPr>
            <a:r>
              <a:rPr lang="ja-JP" altLang="en-US" b="1">
                <a:solidFill>
                  <a:schemeClr val="hlink"/>
                </a:solidFill>
              </a:rPr>
              <a:t>再現性がない</a:t>
            </a:r>
          </a:p>
        </p:txBody>
      </p:sp>
      <p:sp>
        <p:nvSpPr>
          <p:cNvPr id="368665" name="Rectangle 25"/>
          <p:cNvSpPr>
            <a:spLocks noChangeArrowheads="1"/>
          </p:cNvSpPr>
          <p:nvPr/>
        </p:nvSpPr>
        <p:spPr bwMode="auto">
          <a:xfrm>
            <a:off x="2084390" y="5516564"/>
            <a:ext cx="4169731" cy="323165"/>
          </a:xfrm>
          <a:prstGeom prst="rect">
            <a:avLst/>
          </a:prstGeom>
          <a:noFill/>
          <a:ln w="9525">
            <a:noFill/>
            <a:miter lim="800000"/>
            <a:headEnd/>
            <a:tailEnd/>
          </a:ln>
          <a:effectLst/>
        </p:spPr>
        <p:txBody>
          <a:bodyPr wrap="none">
            <a:spAutoFit/>
          </a:bodyPr>
          <a:lstStyle/>
          <a:p>
            <a:pPr>
              <a:lnSpc>
                <a:spcPct val="150000"/>
              </a:lnSpc>
              <a:buClr>
                <a:schemeClr val="folHlink"/>
              </a:buClr>
              <a:buSzPct val="60000"/>
              <a:buFont typeface="Wingdings" pitchFamily="2" charset="2"/>
              <a:buNone/>
            </a:pPr>
            <a:r>
              <a:rPr lang="en-US" altLang="ja-JP" sz="1000">
                <a:solidFill>
                  <a:srgbClr val="000000"/>
                </a:solidFill>
              </a:rPr>
              <a:t>N. Nagae, T. Enami and S. Doshi, LC/GC North America October 2002.</a:t>
            </a:r>
          </a:p>
        </p:txBody>
      </p:sp>
    </p:spTree>
  </p:cSld>
  <p:clrMapOvr>
    <a:masterClrMapping/>
  </p:clrMapOvr>
  <p:transition>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スライド番号プレースホルダ 5"/>
          <p:cNvSpPr>
            <a:spLocks noGrp="1"/>
          </p:cNvSpPr>
          <p:nvPr>
            <p:ph type="sldNum" sz="quarter" idx="12"/>
          </p:nvPr>
        </p:nvSpPr>
        <p:spPr/>
        <p:txBody>
          <a:bodyPr/>
          <a:lstStyle/>
          <a:p>
            <a:fld id="{5672ED5A-0515-4E80-B313-FEF82C27AB12}" type="slidenum">
              <a:rPr lang="en-US" altLang="ja-JP"/>
              <a:pPr/>
              <a:t>9</a:t>
            </a:fld>
            <a:endParaRPr lang="en-US" altLang="ja-JP"/>
          </a:p>
        </p:txBody>
      </p:sp>
      <p:sp>
        <p:nvSpPr>
          <p:cNvPr id="325637" name="Rectangle 5"/>
          <p:cNvSpPr>
            <a:spLocks noGrp="1" noChangeArrowheads="1"/>
          </p:cNvSpPr>
          <p:nvPr>
            <p:ph type="title"/>
          </p:nvPr>
        </p:nvSpPr>
        <p:spPr>
          <a:xfrm>
            <a:off x="669926" y="401638"/>
            <a:ext cx="7793039" cy="1143000"/>
          </a:xfrm>
        </p:spPr>
        <p:txBody>
          <a:bodyPr/>
          <a:lstStyle/>
          <a:p>
            <a:r>
              <a:rPr lang="ja-JP" altLang="en-US"/>
              <a:t>ポンプ停止後のカラムの状態</a:t>
            </a:r>
            <a:endParaRPr lang="ja-JP" altLang="en-US" sz="3200"/>
          </a:p>
        </p:txBody>
      </p:sp>
      <p:sp>
        <p:nvSpPr>
          <p:cNvPr id="325638" name="Text Box 6"/>
          <p:cNvSpPr txBox="1">
            <a:spLocks noChangeArrowheads="1"/>
          </p:cNvSpPr>
          <p:nvPr/>
        </p:nvSpPr>
        <p:spPr bwMode="auto">
          <a:xfrm>
            <a:off x="873124" y="3405189"/>
            <a:ext cx="884239" cy="360608"/>
          </a:xfrm>
          <a:prstGeom prst="rect">
            <a:avLst/>
          </a:prstGeom>
          <a:noFill/>
          <a:ln w="12700">
            <a:noFill/>
            <a:miter lim="800000"/>
            <a:headEnd/>
            <a:tailEnd/>
          </a:ln>
          <a:effectLst/>
        </p:spPr>
        <p:txBody>
          <a:bodyPr tIns="36000" bIns="46800">
            <a:spAutoFit/>
          </a:bodyPr>
          <a:lstStyle/>
          <a:p>
            <a:pPr>
              <a:spcBef>
                <a:spcPct val="50000"/>
              </a:spcBef>
            </a:pPr>
            <a:r>
              <a:rPr lang="ja-JP" altLang="en-US" sz="1800"/>
              <a:t>ポンプ</a:t>
            </a:r>
          </a:p>
        </p:txBody>
      </p:sp>
      <p:sp>
        <p:nvSpPr>
          <p:cNvPr id="325639" name="Text Box 7"/>
          <p:cNvSpPr txBox="1">
            <a:spLocks noChangeArrowheads="1"/>
          </p:cNvSpPr>
          <p:nvPr/>
        </p:nvSpPr>
        <p:spPr bwMode="auto">
          <a:xfrm>
            <a:off x="1968501" y="3302000"/>
            <a:ext cx="1616075" cy="360608"/>
          </a:xfrm>
          <a:prstGeom prst="rect">
            <a:avLst/>
          </a:prstGeom>
          <a:noFill/>
          <a:ln w="12700">
            <a:noFill/>
            <a:miter lim="800000"/>
            <a:headEnd/>
            <a:tailEnd/>
          </a:ln>
          <a:effectLst/>
        </p:spPr>
        <p:txBody>
          <a:bodyPr tIns="36000" bIns="46800">
            <a:spAutoFit/>
          </a:bodyPr>
          <a:lstStyle/>
          <a:p>
            <a:pPr>
              <a:spcBef>
                <a:spcPct val="50000"/>
              </a:spcBef>
            </a:pPr>
            <a:r>
              <a:rPr lang="ja-JP" altLang="en-US" sz="1800"/>
              <a:t>インジェクター</a:t>
            </a:r>
          </a:p>
        </p:txBody>
      </p:sp>
      <p:sp>
        <p:nvSpPr>
          <p:cNvPr id="325640" name="laptop"/>
          <p:cNvSpPr>
            <a:spLocks noEditPoints="1" noChangeArrowheads="1"/>
          </p:cNvSpPr>
          <p:nvPr/>
        </p:nvSpPr>
        <p:spPr bwMode="auto">
          <a:xfrm>
            <a:off x="6869114" y="1754189"/>
            <a:ext cx="774700" cy="614362"/>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ja-JP" altLang="en-US"/>
          </a:p>
        </p:txBody>
      </p:sp>
      <p:cxnSp>
        <p:nvCxnSpPr>
          <p:cNvPr id="325641" name="AutoShape 9"/>
          <p:cNvCxnSpPr>
            <a:cxnSpLocks noChangeShapeType="1"/>
          </p:cNvCxnSpPr>
          <p:nvPr/>
        </p:nvCxnSpPr>
        <p:spPr bwMode="auto">
          <a:xfrm flipV="1">
            <a:off x="1543051" y="2951164"/>
            <a:ext cx="7212013" cy="20637"/>
          </a:xfrm>
          <a:prstGeom prst="straightConnector1">
            <a:avLst/>
          </a:prstGeom>
          <a:noFill/>
          <a:ln w="38100">
            <a:solidFill>
              <a:schemeClr val="tx1"/>
            </a:solidFill>
            <a:round/>
            <a:headEnd/>
            <a:tailEnd/>
          </a:ln>
          <a:effectLst/>
        </p:spPr>
      </p:cxnSp>
      <p:sp>
        <p:nvSpPr>
          <p:cNvPr id="325642" name="Rectangle 10"/>
          <p:cNvSpPr>
            <a:spLocks noChangeArrowheads="1"/>
          </p:cNvSpPr>
          <p:nvPr/>
        </p:nvSpPr>
        <p:spPr bwMode="auto">
          <a:xfrm>
            <a:off x="3916365" y="2847976"/>
            <a:ext cx="1462087" cy="288925"/>
          </a:xfrm>
          <a:prstGeom prst="rect">
            <a:avLst/>
          </a:prstGeom>
          <a:solidFill>
            <a:srgbClr val="FFFFCC"/>
          </a:solidFill>
          <a:ln w="9525">
            <a:solidFill>
              <a:schemeClr val="tx1"/>
            </a:solidFill>
            <a:miter lim="800000"/>
            <a:headEnd/>
            <a:tailEnd/>
          </a:ln>
          <a:effectLst/>
        </p:spPr>
        <p:txBody>
          <a:bodyPr wrap="none" anchor="ctr"/>
          <a:lstStyle/>
          <a:p>
            <a:endParaRPr lang="ja-JP" altLang="en-US"/>
          </a:p>
        </p:txBody>
      </p:sp>
      <p:sp>
        <p:nvSpPr>
          <p:cNvPr id="325643" name="Text Box 11"/>
          <p:cNvSpPr txBox="1">
            <a:spLocks noChangeArrowheads="1"/>
          </p:cNvSpPr>
          <p:nvPr/>
        </p:nvSpPr>
        <p:spPr bwMode="auto">
          <a:xfrm>
            <a:off x="4075114" y="2811464"/>
            <a:ext cx="1189037" cy="360608"/>
          </a:xfrm>
          <a:prstGeom prst="rect">
            <a:avLst/>
          </a:prstGeom>
          <a:noFill/>
          <a:ln w="12700">
            <a:noFill/>
            <a:miter lim="800000"/>
            <a:headEnd/>
            <a:tailEnd/>
          </a:ln>
          <a:effectLst/>
        </p:spPr>
        <p:txBody>
          <a:bodyPr tIns="36000" bIns="46800">
            <a:spAutoFit/>
          </a:bodyPr>
          <a:lstStyle/>
          <a:p>
            <a:pPr>
              <a:spcBef>
                <a:spcPct val="50000"/>
              </a:spcBef>
            </a:pPr>
            <a:r>
              <a:rPr lang="ja-JP" altLang="en-US" sz="1800"/>
              <a:t>カラム</a:t>
            </a:r>
          </a:p>
        </p:txBody>
      </p:sp>
      <p:sp>
        <p:nvSpPr>
          <p:cNvPr id="325644" name="floorlamp"/>
          <p:cNvSpPr>
            <a:spLocks noEditPoints="1" noChangeArrowheads="1"/>
          </p:cNvSpPr>
          <p:nvPr/>
        </p:nvSpPr>
        <p:spPr bwMode="auto">
          <a:xfrm>
            <a:off x="2319339" y="2792414"/>
            <a:ext cx="371475" cy="371475"/>
          </a:xfrm>
          <a:custGeom>
            <a:avLst/>
            <a:gdLst>
              <a:gd name="T0" fmla="*/ 10800 w 21600"/>
              <a:gd name="T1" fmla="*/ 0 h 21600"/>
              <a:gd name="T2" fmla="*/ 21600 w 21600"/>
              <a:gd name="T3" fmla="*/ 10800 h 21600"/>
              <a:gd name="T4" fmla="*/ 10800 w 21600"/>
              <a:gd name="T5" fmla="*/ 21600 h 21600"/>
              <a:gd name="T6" fmla="*/ 0 w 21600"/>
              <a:gd name="T7" fmla="*/ 10800 h 21600"/>
              <a:gd name="T8" fmla="*/ 2990 w 21600"/>
              <a:gd name="T9" fmla="*/ 4615 h 21600"/>
              <a:gd name="T10" fmla="*/ 18622 w 21600"/>
              <a:gd name="T11" fmla="*/ 16987 h 21600"/>
            </a:gdLst>
            <a:ahLst/>
            <a:cxnLst>
              <a:cxn ang="0">
                <a:pos x="T0" y="T1"/>
              </a:cxn>
              <a:cxn ang="0">
                <a:pos x="T2" y="T3"/>
              </a:cxn>
              <a:cxn ang="0">
                <a:pos x="T4" y="T5"/>
              </a:cxn>
              <a:cxn ang="0">
                <a:pos x="T6" y="T7"/>
              </a:cxn>
            </a:cxnLst>
            <a:rect l="T8" t="T9" r="T10" b="T11"/>
            <a:pathLst>
              <a:path w="21600" h="21600" extrusionOk="0">
                <a:moveTo>
                  <a:pt x="3089" y="18511"/>
                </a:moveTo>
                <a:lnTo>
                  <a:pt x="3903" y="19110"/>
                </a:lnTo>
                <a:lnTo>
                  <a:pt x="4813" y="19852"/>
                </a:lnTo>
                <a:lnTo>
                  <a:pt x="5651" y="20235"/>
                </a:lnTo>
                <a:lnTo>
                  <a:pt x="6537" y="20834"/>
                </a:lnTo>
                <a:lnTo>
                  <a:pt x="7519" y="21145"/>
                </a:lnTo>
                <a:lnTo>
                  <a:pt x="8573" y="21432"/>
                </a:lnTo>
                <a:lnTo>
                  <a:pt x="9698" y="21600"/>
                </a:lnTo>
                <a:lnTo>
                  <a:pt x="10824" y="21600"/>
                </a:lnTo>
                <a:lnTo>
                  <a:pt x="11878" y="21600"/>
                </a:lnTo>
                <a:lnTo>
                  <a:pt x="12859" y="21432"/>
                </a:lnTo>
                <a:lnTo>
                  <a:pt x="13913" y="21145"/>
                </a:lnTo>
                <a:lnTo>
                  <a:pt x="14895" y="20834"/>
                </a:lnTo>
                <a:lnTo>
                  <a:pt x="15949" y="20379"/>
                </a:lnTo>
                <a:lnTo>
                  <a:pt x="16787" y="19852"/>
                </a:lnTo>
                <a:lnTo>
                  <a:pt x="17529" y="19253"/>
                </a:lnTo>
                <a:lnTo>
                  <a:pt x="18367" y="18511"/>
                </a:lnTo>
                <a:lnTo>
                  <a:pt x="19110" y="17816"/>
                </a:lnTo>
                <a:lnTo>
                  <a:pt x="19708" y="16930"/>
                </a:lnTo>
                <a:lnTo>
                  <a:pt x="20235" y="16092"/>
                </a:lnTo>
                <a:lnTo>
                  <a:pt x="20690" y="15039"/>
                </a:lnTo>
                <a:lnTo>
                  <a:pt x="21145" y="14057"/>
                </a:lnTo>
                <a:lnTo>
                  <a:pt x="21432" y="13003"/>
                </a:lnTo>
                <a:lnTo>
                  <a:pt x="21600" y="11878"/>
                </a:lnTo>
                <a:lnTo>
                  <a:pt x="21600" y="10824"/>
                </a:lnTo>
                <a:lnTo>
                  <a:pt x="21600" y="9698"/>
                </a:lnTo>
                <a:lnTo>
                  <a:pt x="21432" y="8717"/>
                </a:lnTo>
                <a:lnTo>
                  <a:pt x="21145" y="7663"/>
                </a:lnTo>
                <a:lnTo>
                  <a:pt x="20834" y="6681"/>
                </a:lnTo>
                <a:lnTo>
                  <a:pt x="20379" y="5795"/>
                </a:lnTo>
                <a:lnTo>
                  <a:pt x="19852" y="4957"/>
                </a:lnTo>
                <a:lnTo>
                  <a:pt x="19253" y="4047"/>
                </a:lnTo>
                <a:lnTo>
                  <a:pt x="18511" y="3376"/>
                </a:lnTo>
                <a:lnTo>
                  <a:pt x="17840" y="2634"/>
                </a:lnTo>
                <a:lnTo>
                  <a:pt x="16930" y="1868"/>
                </a:lnTo>
                <a:lnTo>
                  <a:pt x="16092" y="1341"/>
                </a:lnTo>
                <a:lnTo>
                  <a:pt x="15039" y="910"/>
                </a:lnTo>
                <a:lnTo>
                  <a:pt x="14057" y="455"/>
                </a:lnTo>
                <a:lnTo>
                  <a:pt x="13027" y="144"/>
                </a:lnTo>
                <a:lnTo>
                  <a:pt x="11878" y="0"/>
                </a:lnTo>
                <a:lnTo>
                  <a:pt x="10824" y="0"/>
                </a:lnTo>
                <a:lnTo>
                  <a:pt x="9698" y="0"/>
                </a:lnTo>
                <a:lnTo>
                  <a:pt x="8573" y="144"/>
                </a:lnTo>
                <a:lnTo>
                  <a:pt x="7519" y="455"/>
                </a:lnTo>
                <a:lnTo>
                  <a:pt x="6537" y="742"/>
                </a:lnTo>
                <a:lnTo>
                  <a:pt x="5651" y="1341"/>
                </a:lnTo>
                <a:lnTo>
                  <a:pt x="4813" y="1724"/>
                </a:lnTo>
                <a:lnTo>
                  <a:pt x="3903" y="2467"/>
                </a:lnTo>
                <a:lnTo>
                  <a:pt x="3089" y="3089"/>
                </a:lnTo>
                <a:lnTo>
                  <a:pt x="2490" y="3903"/>
                </a:lnTo>
                <a:lnTo>
                  <a:pt x="1724" y="4813"/>
                </a:lnTo>
                <a:lnTo>
                  <a:pt x="1341" y="5627"/>
                </a:lnTo>
                <a:lnTo>
                  <a:pt x="742" y="6537"/>
                </a:lnTo>
                <a:lnTo>
                  <a:pt x="455" y="7519"/>
                </a:lnTo>
                <a:lnTo>
                  <a:pt x="144" y="8573"/>
                </a:lnTo>
                <a:lnTo>
                  <a:pt x="0" y="9698"/>
                </a:lnTo>
                <a:lnTo>
                  <a:pt x="0" y="10824"/>
                </a:lnTo>
                <a:lnTo>
                  <a:pt x="0" y="11878"/>
                </a:lnTo>
                <a:lnTo>
                  <a:pt x="144" y="13003"/>
                </a:lnTo>
                <a:lnTo>
                  <a:pt x="455" y="14057"/>
                </a:lnTo>
                <a:lnTo>
                  <a:pt x="742" y="15039"/>
                </a:lnTo>
                <a:lnTo>
                  <a:pt x="1341" y="15949"/>
                </a:lnTo>
                <a:lnTo>
                  <a:pt x="1724" y="16763"/>
                </a:lnTo>
                <a:lnTo>
                  <a:pt x="2490" y="17673"/>
                </a:lnTo>
                <a:lnTo>
                  <a:pt x="3089" y="18511"/>
                </a:lnTo>
                <a:close/>
              </a:path>
              <a:path w="21600" h="21600" extrusionOk="0">
                <a:moveTo>
                  <a:pt x="10824" y="16332"/>
                </a:moveTo>
                <a:lnTo>
                  <a:pt x="11878" y="16236"/>
                </a:lnTo>
                <a:lnTo>
                  <a:pt x="12859" y="15949"/>
                </a:lnTo>
                <a:lnTo>
                  <a:pt x="13913" y="15350"/>
                </a:lnTo>
                <a:lnTo>
                  <a:pt x="14584" y="14584"/>
                </a:lnTo>
                <a:lnTo>
                  <a:pt x="15350" y="13913"/>
                </a:lnTo>
                <a:lnTo>
                  <a:pt x="15949" y="12859"/>
                </a:lnTo>
                <a:lnTo>
                  <a:pt x="16260" y="11878"/>
                </a:lnTo>
                <a:lnTo>
                  <a:pt x="16332" y="10824"/>
                </a:lnTo>
                <a:lnTo>
                  <a:pt x="16260" y="9698"/>
                </a:lnTo>
                <a:lnTo>
                  <a:pt x="15949" y="8717"/>
                </a:lnTo>
                <a:lnTo>
                  <a:pt x="15350" y="7663"/>
                </a:lnTo>
                <a:lnTo>
                  <a:pt x="14584" y="6849"/>
                </a:lnTo>
                <a:lnTo>
                  <a:pt x="13913" y="6250"/>
                </a:lnTo>
                <a:lnTo>
                  <a:pt x="12859" y="5651"/>
                </a:lnTo>
                <a:lnTo>
                  <a:pt x="11878" y="5340"/>
                </a:lnTo>
                <a:lnTo>
                  <a:pt x="10824" y="5268"/>
                </a:lnTo>
                <a:lnTo>
                  <a:pt x="9698" y="5340"/>
                </a:lnTo>
                <a:lnTo>
                  <a:pt x="8717" y="5651"/>
                </a:lnTo>
                <a:lnTo>
                  <a:pt x="7663" y="6250"/>
                </a:lnTo>
                <a:lnTo>
                  <a:pt x="6849" y="6849"/>
                </a:lnTo>
                <a:lnTo>
                  <a:pt x="6250" y="7663"/>
                </a:lnTo>
                <a:lnTo>
                  <a:pt x="5651" y="8717"/>
                </a:lnTo>
                <a:lnTo>
                  <a:pt x="5340" y="9698"/>
                </a:lnTo>
                <a:lnTo>
                  <a:pt x="5268" y="10824"/>
                </a:lnTo>
                <a:lnTo>
                  <a:pt x="5340" y="11878"/>
                </a:lnTo>
                <a:lnTo>
                  <a:pt x="5651" y="12859"/>
                </a:lnTo>
                <a:lnTo>
                  <a:pt x="6250" y="13913"/>
                </a:lnTo>
                <a:lnTo>
                  <a:pt x="6849" y="14584"/>
                </a:lnTo>
                <a:lnTo>
                  <a:pt x="7663" y="15350"/>
                </a:lnTo>
                <a:lnTo>
                  <a:pt x="8717" y="15949"/>
                </a:lnTo>
                <a:lnTo>
                  <a:pt x="9698" y="16236"/>
                </a:lnTo>
                <a:lnTo>
                  <a:pt x="10824" y="16332"/>
                </a:lnTo>
                <a:moveTo>
                  <a:pt x="9770" y="5340"/>
                </a:moveTo>
                <a:lnTo>
                  <a:pt x="9770" y="7160"/>
                </a:lnTo>
                <a:lnTo>
                  <a:pt x="9770" y="13985"/>
                </a:lnTo>
                <a:lnTo>
                  <a:pt x="9770" y="16236"/>
                </a:lnTo>
                <a:moveTo>
                  <a:pt x="11806" y="5340"/>
                </a:moveTo>
                <a:lnTo>
                  <a:pt x="11806" y="7160"/>
                </a:lnTo>
                <a:lnTo>
                  <a:pt x="11806" y="13985"/>
                </a:lnTo>
                <a:lnTo>
                  <a:pt x="11806" y="16236"/>
                </a:lnTo>
              </a:path>
            </a:pathLst>
          </a:custGeom>
          <a:solidFill>
            <a:srgbClr val="FFFFCC"/>
          </a:solidFill>
          <a:ln w="9525">
            <a:solidFill>
              <a:srgbClr val="000000"/>
            </a:solidFill>
            <a:miter lim="800000"/>
            <a:headEnd/>
            <a:tailEnd/>
          </a:ln>
          <a:effectLst>
            <a:outerShdw dist="179605" dir="2700000" algn="ctr" rotWithShape="0">
              <a:srgbClr val="808080"/>
            </a:outerShdw>
          </a:effectLst>
        </p:spPr>
        <p:txBody>
          <a:bodyPr/>
          <a:lstStyle/>
          <a:p>
            <a:endParaRPr lang="ja-JP" altLang="en-US"/>
          </a:p>
        </p:txBody>
      </p:sp>
      <p:cxnSp>
        <p:nvCxnSpPr>
          <p:cNvPr id="325646" name="AutoShape 14"/>
          <p:cNvCxnSpPr>
            <a:cxnSpLocks noChangeShapeType="1"/>
            <a:stCxn id="325640" idx="5"/>
          </p:cNvCxnSpPr>
          <p:nvPr/>
        </p:nvCxnSpPr>
        <p:spPr bwMode="auto">
          <a:xfrm flipH="1">
            <a:off x="7245352" y="2368550"/>
            <a:ext cx="11113" cy="238125"/>
          </a:xfrm>
          <a:prstGeom prst="straightConnector1">
            <a:avLst/>
          </a:prstGeom>
          <a:noFill/>
          <a:ln w="38100">
            <a:solidFill>
              <a:schemeClr val="tx1"/>
            </a:solidFill>
            <a:round/>
            <a:headEnd/>
            <a:tailEnd/>
          </a:ln>
          <a:effectLst/>
        </p:spPr>
      </p:cxnSp>
      <p:sp>
        <p:nvSpPr>
          <p:cNvPr id="325647" name="Text Box 15"/>
          <p:cNvSpPr txBox="1">
            <a:spLocks noChangeArrowheads="1"/>
          </p:cNvSpPr>
          <p:nvPr/>
        </p:nvSpPr>
        <p:spPr bwMode="auto">
          <a:xfrm>
            <a:off x="912813" y="5472114"/>
            <a:ext cx="8031163" cy="1015663"/>
          </a:xfrm>
          <a:prstGeom prst="rect">
            <a:avLst/>
          </a:prstGeom>
          <a:noFill/>
          <a:ln w="9525">
            <a:noFill/>
            <a:miter lim="800000"/>
            <a:headEnd/>
            <a:tailEnd/>
          </a:ln>
          <a:effectLst/>
        </p:spPr>
        <p:txBody>
          <a:bodyPr>
            <a:spAutoFit/>
          </a:bodyPr>
          <a:lstStyle/>
          <a:p>
            <a:pPr>
              <a:spcBef>
                <a:spcPct val="50000"/>
              </a:spcBef>
            </a:pPr>
            <a:r>
              <a:rPr lang="ja-JP" altLang="en-US">
                <a:solidFill>
                  <a:schemeClr val="hlink"/>
                </a:solidFill>
              </a:rPr>
              <a:t>カラム</a:t>
            </a:r>
            <a:r>
              <a:rPr lang="en-US" altLang="ja-JP">
                <a:solidFill>
                  <a:schemeClr val="hlink"/>
                </a:solidFill>
              </a:rPr>
              <a:t>OUT</a:t>
            </a:r>
            <a:r>
              <a:rPr lang="ja-JP" altLang="en-US">
                <a:solidFill>
                  <a:schemeClr val="hlink"/>
                </a:solidFill>
              </a:rPr>
              <a:t>側から移動相が出てくる。</a:t>
            </a:r>
            <a:r>
              <a:rPr lang="en-US" altLang="ja-JP">
                <a:solidFill>
                  <a:schemeClr val="hlink"/>
                </a:solidFill>
              </a:rPr>
              <a:t>(0.59mL)</a:t>
            </a:r>
          </a:p>
          <a:p>
            <a:pPr>
              <a:spcBef>
                <a:spcPct val="50000"/>
              </a:spcBef>
            </a:pPr>
            <a:r>
              <a:rPr lang="ja-JP" altLang="en-US">
                <a:solidFill>
                  <a:schemeClr val="hlink"/>
                </a:solidFill>
              </a:rPr>
              <a:t>その後送液開始すると保持はすでに短くなっている。</a:t>
            </a:r>
          </a:p>
        </p:txBody>
      </p:sp>
      <p:sp>
        <p:nvSpPr>
          <p:cNvPr id="325649" name="Text Box 17"/>
          <p:cNvSpPr txBox="1">
            <a:spLocks noChangeArrowheads="1"/>
          </p:cNvSpPr>
          <p:nvPr/>
        </p:nvSpPr>
        <p:spPr bwMode="auto">
          <a:xfrm>
            <a:off x="815975" y="5143500"/>
            <a:ext cx="884239" cy="360608"/>
          </a:xfrm>
          <a:prstGeom prst="rect">
            <a:avLst/>
          </a:prstGeom>
          <a:noFill/>
          <a:ln w="12700">
            <a:noFill/>
            <a:miter lim="800000"/>
            <a:headEnd/>
            <a:tailEnd/>
          </a:ln>
          <a:effectLst/>
        </p:spPr>
        <p:txBody>
          <a:bodyPr tIns="36000" bIns="46800">
            <a:spAutoFit/>
          </a:bodyPr>
          <a:lstStyle/>
          <a:p>
            <a:pPr>
              <a:spcBef>
                <a:spcPct val="50000"/>
              </a:spcBef>
            </a:pPr>
            <a:r>
              <a:rPr lang="ja-JP" altLang="en-US" sz="1800"/>
              <a:t>ポンプ</a:t>
            </a:r>
          </a:p>
        </p:txBody>
      </p:sp>
      <p:sp>
        <p:nvSpPr>
          <p:cNvPr id="325650" name="Text Box 18"/>
          <p:cNvSpPr txBox="1">
            <a:spLocks noChangeArrowheads="1"/>
          </p:cNvSpPr>
          <p:nvPr/>
        </p:nvSpPr>
        <p:spPr bwMode="auto">
          <a:xfrm>
            <a:off x="2019301" y="4919664"/>
            <a:ext cx="1616075" cy="360608"/>
          </a:xfrm>
          <a:prstGeom prst="rect">
            <a:avLst/>
          </a:prstGeom>
          <a:noFill/>
          <a:ln w="12700">
            <a:noFill/>
            <a:miter lim="800000"/>
            <a:headEnd/>
            <a:tailEnd/>
          </a:ln>
          <a:effectLst/>
        </p:spPr>
        <p:txBody>
          <a:bodyPr tIns="36000" bIns="46800">
            <a:spAutoFit/>
          </a:bodyPr>
          <a:lstStyle/>
          <a:p>
            <a:pPr>
              <a:spcBef>
                <a:spcPct val="50000"/>
              </a:spcBef>
            </a:pPr>
            <a:r>
              <a:rPr lang="ja-JP" altLang="en-US" sz="1800"/>
              <a:t>インジェクター</a:t>
            </a:r>
          </a:p>
        </p:txBody>
      </p:sp>
      <p:cxnSp>
        <p:nvCxnSpPr>
          <p:cNvPr id="325653" name="AutoShape 21"/>
          <p:cNvCxnSpPr>
            <a:cxnSpLocks noChangeShapeType="1"/>
          </p:cNvCxnSpPr>
          <p:nvPr/>
        </p:nvCxnSpPr>
        <p:spPr bwMode="auto">
          <a:xfrm flipV="1">
            <a:off x="1423988" y="4724401"/>
            <a:ext cx="2057400" cy="4763"/>
          </a:xfrm>
          <a:prstGeom prst="bentConnector3">
            <a:avLst>
              <a:gd name="adj1" fmla="val 50000"/>
            </a:avLst>
          </a:prstGeom>
          <a:noFill/>
          <a:ln w="38100">
            <a:solidFill>
              <a:schemeClr val="tx1"/>
            </a:solidFill>
            <a:miter lim="800000"/>
            <a:headEnd/>
            <a:tailEnd/>
          </a:ln>
          <a:effectLst/>
        </p:spPr>
      </p:cxnSp>
      <p:sp>
        <p:nvSpPr>
          <p:cNvPr id="325654" name="floorlamp"/>
          <p:cNvSpPr>
            <a:spLocks noEditPoints="1" noChangeArrowheads="1"/>
          </p:cNvSpPr>
          <p:nvPr/>
        </p:nvSpPr>
        <p:spPr bwMode="auto">
          <a:xfrm>
            <a:off x="2246314" y="4562476"/>
            <a:ext cx="339725" cy="34131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2990 w 21600"/>
              <a:gd name="T9" fmla="*/ 4615 h 21600"/>
              <a:gd name="T10" fmla="*/ 18622 w 21600"/>
              <a:gd name="T11" fmla="*/ 16987 h 21600"/>
            </a:gdLst>
            <a:ahLst/>
            <a:cxnLst>
              <a:cxn ang="0">
                <a:pos x="T0" y="T1"/>
              </a:cxn>
              <a:cxn ang="0">
                <a:pos x="T2" y="T3"/>
              </a:cxn>
              <a:cxn ang="0">
                <a:pos x="T4" y="T5"/>
              </a:cxn>
              <a:cxn ang="0">
                <a:pos x="T6" y="T7"/>
              </a:cxn>
            </a:cxnLst>
            <a:rect l="T8" t="T9" r="T10" b="T11"/>
            <a:pathLst>
              <a:path w="21600" h="21600" extrusionOk="0">
                <a:moveTo>
                  <a:pt x="3089" y="18511"/>
                </a:moveTo>
                <a:lnTo>
                  <a:pt x="3903" y="19110"/>
                </a:lnTo>
                <a:lnTo>
                  <a:pt x="4813" y="19852"/>
                </a:lnTo>
                <a:lnTo>
                  <a:pt x="5651" y="20235"/>
                </a:lnTo>
                <a:lnTo>
                  <a:pt x="6537" y="20834"/>
                </a:lnTo>
                <a:lnTo>
                  <a:pt x="7519" y="21145"/>
                </a:lnTo>
                <a:lnTo>
                  <a:pt x="8573" y="21432"/>
                </a:lnTo>
                <a:lnTo>
                  <a:pt x="9698" y="21600"/>
                </a:lnTo>
                <a:lnTo>
                  <a:pt x="10824" y="21600"/>
                </a:lnTo>
                <a:lnTo>
                  <a:pt x="11878" y="21600"/>
                </a:lnTo>
                <a:lnTo>
                  <a:pt x="12859" y="21432"/>
                </a:lnTo>
                <a:lnTo>
                  <a:pt x="13913" y="21145"/>
                </a:lnTo>
                <a:lnTo>
                  <a:pt x="14895" y="20834"/>
                </a:lnTo>
                <a:lnTo>
                  <a:pt x="15949" y="20379"/>
                </a:lnTo>
                <a:lnTo>
                  <a:pt x="16787" y="19852"/>
                </a:lnTo>
                <a:lnTo>
                  <a:pt x="17529" y="19253"/>
                </a:lnTo>
                <a:lnTo>
                  <a:pt x="18367" y="18511"/>
                </a:lnTo>
                <a:lnTo>
                  <a:pt x="19110" y="17816"/>
                </a:lnTo>
                <a:lnTo>
                  <a:pt x="19708" y="16930"/>
                </a:lnTo>
                <a:lnTo>
                  <a:pt x="20235" y="16092"/>
                </a:lnTo>
                <a:lnTo>
                  <a:pt x="20690" y="15039"/>
                </a:lnTo>
                <a:lnTo>
                  <a:pt x="21145" y="14057"/>
                </a:lnTo>
                <a:lnTo>
                  <a:pt x="21432" y="13003"/>
                </a:lnTo>
                <a:lnTo>
                  <a:pt x="21600" y="11878"/>
                </a:lnTo>
                <a:lnTo>
                  <a:pt x="21600" y="10824"/>
                </a:lnTo>
                <a:lnTo>
                  <a:pt x="21600" y="9698"/>
                </a:lnTo>
                <a:lnTo>
                  <a:pt x="21432" y="8717"/>
                </a:lnTo>
                <a:lnTo>
                  <a:pt x="21145" y="7663"/>
                </a:lnTo>
                <a:lnTo>
                  <a:pt x="20834" y="6681"/>
                </a:lnTo>
                <a:lnTo>
                  <a:pt x="20379" y="5795"/>
                </a:lnTo>
                <a:lnTo>
                  <a:pt x="19852" y="4957"/>
                </a:lnTo>
                <a:lnTo>
                  <a:pt x="19253" y="4047"/>
                </a:lnTo>
                <a:lnTo>
                  <a:pt x="18511" y="3376"/>
                </a:lnTo>
                <a:lnTo>
                  <a:pt x="17840" y="2634"/>
                </a:lnTo>
                <a:lnTo>
                  <a:pt x="16930" y="1868"/>
                </a:lnTo>
                <a:lnTo>
                  <a:pt x="16092" y="1341"/>
                </a:lnTo>
                <a:lnTo>
                  <a:pt x="15039" y="910"/>
                </a:lnTo>
                <a:lnTo>
                  <a:pt x="14057" y="455"/>
                </a:lnTo>
                <a:lnTo>
                  <a:pt x="13027" y="144"/>
                </a:lnTo>
                <a:lnTo>
                  <a:pt x="11878" y="0"/>
                </a:lnTo>
                <a:lnTo>
                  <a:pt x="10824" y="0"/>
                </a:lnTo>
                <a:lnTo>
                  <a:pt x="9698" y="0"/>
                </a:lnTo>
                <a:lnTo>
                  <a:pt x="8573" y="144"/>
                </a:lnTo>
                <a:lnTo>
                  <a:pt x="7519" y="455"/>
                </a:lnTo>
                <a:lnTo>
                  <a:pt x="6537" y="742"/>
                </a:lnTo>
                <a:lnTo>
                  <a:pt x="5651" y="1341"/>
                </a:lnTo>
                <a:lnTo>
                  <a:pt x="4813" y="1724"/>
                </a:lnTo>
                <a:lnTo>
                  <a:pt x="3903" y="2467"/>
                </a:lnTo>
                <a:lnTo>
                  <a:pt x="3089" y="3089"/>
                </a:lnTo>
                <a:lnTo>
                  <a:pt x="2490" y="3903"/>
                </a:lnTo>
                <a:lnTo>
                  <a:pt x="1724" y="4813"/>
                </a:lnTo>
                <a:lnTo>
                  <a:pt x="1341" y="5627"/>
                </a:lnTo>
                <a:lnTo>
                  <a:pt x="742" y="6537"/>
                </a:lnTo>
                <a:lnTo>
                  <a:pt x="455" y="7519"/>
                </a:lnTo>
                <a:lnTo>
                  <a:pt x="144" y="8573"/>
                </a:lnTo>
                <a:lnTo>
                  <a:pt x="0" y="9698"/>
                </a:lnTo>
                <a:lnTo>
                  <a:pt x="0" y="10824"/>
                </a:lnTo>
                <a:lnTo>
                  <a:pt x="0" y="11878"/>
                </a:lnTo>
                <a:lnTo>
                  <a:pt x="144" y="13003"/>
                </a:lnTo>
                <a:lnTo>
                  <a:pt x="455" y="14057"/>
                </a:lnTo>
                <a:lnTo>
                  <a:pt x="742" y="15039"/>
                </a:lnTo>
                <a:lnTo>
                  <a:pt x="1341" y="15949"/>
                </a:lnTo>
                <a:lnTo>
                  <a:pt x="1724" y="16763"/>
                </a:lnTo>
                <a:lnTo>
                  <a:pt x="2490" y="17673"/>
                </a:lnTo>
                <a:lnTo>
                  <a:pt x="3089" y="18511"/>
                </a:lnTo>
                <a:close/>
              </a:path>
              <a:path w="21600" h="21600" extrusionOk="0">
                <a:moveTo>
                  <a:pt x="10824" y="16332"/>
                </a:moveTo>
                <a:lnTo>
                  <a:pt x="11878" y="16236"/>
                </a:lnTo>
                <a:lnTo>
                  <a:pt x="12859" y="15949"/>
                </a:lnTo>
                <a:lnTo>
                  <a:pt x="13913" y="15350"/>
                </a:lnTo>
                <a:lnTo>
                  <a:pt x="14584" y="14584"/>
                </a:lnTo>
                <a:lnTo>
                  <a:pt x="15350" y="13913"/>
                </a:lnTo>
                <a:lnTo>
                  <a:pt x="15949" y="12859"/>
                </a:lnTo>
                <a:lnTo>
                  <a:pt x="16260" y="11878"/>
                </a:lnTo>
                <a:lnTo>
                  <a:pt x="16332" y="10824"/>
                </a:lnTo>
                <a:lnTo>
                  <a:pt x="16260" y="9698"/>
                </a:lnTo>
                <a:lnTo>
                  <a:pt x="15949" y="8717"/>
                </a:lnTo>
                <a:lnTo>
                  <a:pt x="15350" y="7663"/>
                </a:lnTo>
                <a:lnTo>
                  <a:pt x="14584" y="6849"/>
                </a:lnTo>
                <a:lnTo>
                  <a:pt x="13913" y="6250"/>
                </a:lnTo>
                <a:lnTo>
                  <a:pt x="12859" y="5651"/>
                </a:lnTo>
                <a:lnTo>
                  <a:pt x="11878" y="5340"/>
                </a:lnTo>
                <a:lnTo>
                  <a:pt x="10824" y="5268"/>
                </a:lnTo>
                <a:lnTo>
                  <a:pt x="9698" y="5340"/>
                </a:lnTo>
                <a:lnTo>
                  <a:pt x="8717" y="5651"/>
                </a:lnTo>
                <a:lnTo>
                  <a:pt x="7663" y="6250"/>
                </a:lnTo>
                <a:lnTo>
                  <a:pt x="6849" y="6849"/>
                </a:lnTo>
                <a:lnTo>
                  <a:pt x="6250" y="7663"/>
                </a:lnTo>
                <a:lnTo>
                  <a:pt x="5651" y="8717"/>
                </a:lnTo>
                <a:lnTo>
                  <a:pt x="5340" y="9698"/>
                </a:lnTo>
                <a:lnTo>
                  <a:pt x="5268" y="10824"/>
                </a:lnTo>
                <a:lnTo>
                  <a:pt x="5340" y="11878"/>
                </a:lnTo>
                <a:lnTo>
                  <a:pt x="5651" y="12859"/>
                </a:lnTo>
                <a:lnTo>
                  <a:pt x="6250" y="13913"/>
                </a:lnTo>
                <a:lnTo>
                  <a:pt x="6849" y="14584"/>
                </a:lnTo>
                <a:lnTo>
                  <a:pt x="7663" y="15350"/>
                </a:lnTo>
                <a:lnTo>
                  <a:pt x="8717" y="15949"/>
                </a:lnTo>
                <a:lnTo>
                  <a:pt x="9698" y="16236"/>
                </a:lnTo>
                <a:lnTo>
                  <a:pt x="10824" y="16332"/>
                </a:lnTo>
                <a:moveTo>
                  <a:pt x="9770" y="5340"/>
                </a:moveTo>
                <a:lnTo>
                  <a:pt x="9770" y="7160"/>
                </a:lnTo>
                <a:lnTo>
                  <a:pt x="9770" y="13985"/>
                </a:lnTo>
                <a:lnTo>
                  <a:pt x="9770" y="16236"/>
                </a:lnTo>
                <a:moveTo>
                  <a:pt x="11806" y="5340"/>
                </a:moveTo>
                <a:lnTo>
                  <a:pt x="11806" y="7160"/>
                </a:lnTo>
                <a:lnTo>
                  <a:pt x="11806" y="13985"/>
                </a:lnTo>
                <a:lnTo>
                  <a:pt x="11806" y="16236"/>
                </a:lnTo>
              </a:path>
            </a:pathLst>
          </a:custGeom>
          <a:solidFill>
            <a:srgbClr val="FFFFCC"/>
          </a:solidFill>
          <a:ln w="9525">
            <a:solidFill>
              <a:srgbClr val="000000"/>
            </a:solidFill>
            <a:miter lim="800000"/>
            <a:headEnd/>
            <a:tailEnd/>
          </a:ln>
          <a:effectLst>
            <a:outerShdw dist="179605" dir="2700000" algn="ctr" rotWithShape="0">
              <a:srgbClr val="808080"/>
            </a:outerShdw>
          </a:effectLst>
        </p:spPr>
        <p:txBody>
          <a:bodyPr/>
          <a:lstStyle/>
          <a:p>
            <a:endParaRPr lang="ja-JP" altLang="en-US"/>
          </a:p>
        </p:txBody>
      </p:sp>
      <p:sp>
        <p:nvSpPr>
          <p:cNvPr id="325655" name="Text Box 23"/>
          <p:cNvSpPr txBox="1">
            <a:spLocks noChangeArrowheads="1"/>
          </p:cNvSpPr>
          <p:nvPr/>
        </p:nvSpPr>
        <p:spPr bwMode="auto">
          <a:xfrm>
            <a:off x="411163" y="3763963"/>
            <a:ext cx="8732837" cy="461665"/>
          </a:xfrm>
          <a:prstGeom prst="rect">
            <a:avLst/>
          </a:prstGeom>
          <a:noFill/>
          <a:ln w="9525">
            <a:noFill/>
            <a:miter lim="800000"/>
            <a:headEnd/>
            <a:tailEnd/>
          </a:ln>
          <a:effectLst/>
        </p:spPr>
        <p:txBody>
          <a:bodyPr>
            <a:spAutoFit/>
          </a:bodyPr>
          <a:lstStyle/>
          <a:p>
            <a:pPr>
              <a:spcBef>
                <a:spcPct val="50000"/>
              </a:spcBef>
            </a:pPr>
            <a:r>
              <a:rPr lang="ja-JP" altLang="en-US" b="1">
                <a:solidFill>
                  <a:schemeClr val="hlink"/>
                </a:solidFill>
              </a:rPr>
              <a:t>ポンプを止め圧力が</a:t>
            </a:r>
            <a:r>
              <a:rPr lang="en-US" altLang="ja-JP" b="1">
                <a:solidFill>
                  <a:schemeClr val="hlink"/>
                </a:solidFill>
              </a:rPr>
              <a:t>0</a:t>
            </a:r>
            <a:r>
              <a:rPr lang="ja-JP" altLang="en-US" b="1">
                <a:solidFill>
                  <a:schemeClr val="hlink"/>
                </a:solidFill>
              </a:rPr>
              <a:t>になったら、すぐにカラム</a:t>
            </a:r>
            <a:r>
              <a:rPr lang="en-US" altLang="ja-JP" b="1">
                <a:solidFill>
                  <a:schemeClr val="hlink"/>
                </a:solidFill>
              </a:rPr>
              <a:t>IN</a:t>
            </a:r>
            <a:r>
              <a:rPr lang="ja-JP" altLang="en-US" b="1">
                <a:solidFill>
                  <a:schemeClr val="hlink"/>
                </a:solidFill>
              </a:rPr>
              <a:t>側に密栓をする。</a:t>
            </a:r>
          </a:p>
        </p:txBody>
      </p:sp>
      <p:grpSp>
        <p:nvGrpSpPr>
          <p:cNvPr id="325664" name="Group 32"/>
          <p:cNvGrpSpPr>
            <a:grpSpLocks/>
          </p:cNvGrpSpPr>
          <p:nvPr/>
        </p:nvGrpSpPr>
        <p:grpSpPr bwMode="auto">
          <a:xfrm>
            <a:off x="3776663" y="4525972"/>
            <a:ext cx="3294063" cy="360363"/>
            <a:chOff x="2379" y="2851"/>
            <a:chExt cx="2075" cy="227"/>
          </a:xfrm>
        </p:grpSpPr>
        <p:sp>
          <p:nvSpPr>
            <p:cNvPr id="325634" name="Rectangle 2"/>
            <p:cNvSpPr>
              <a:spLocks noChangeArrowheads="1"/>
            </p:cNvSpPr>
            <p:nvPr/>
          </p:nvSpPr>
          <p:spPr bwMode="auto">
            <a:xfrm>
              <a:off x="2428" y="2936"/>
              <a:ext cx="83" cy="56"/>
            </a:xfrm>
            <a:prstGeom prst="rect">
              <a:avLst/>
            </a:prstGeom>
            <a:solidFill>
              <a:srgbClr val="333300"/>
            </a:solidFill>
            <a:ln w="9525">
              <a:solidFill>
                <a:schemeClr val="tx1"/>
              </a:solidFill>
              <a:miter lim="800000"/>
              <a:headEnd/>
              <a:tailEnd/>
            </a:ln>
            <a:effectLst/>
          </p:spPr>
          <p:txBody>
            <a:bodyPr wrap="none" anchor="ctr"/>
            <a:lstStyle/>
            <a:p>
              <a:endParaRPr lang="ja-JP" altLang="en-US"/>
            </a:p>
          </p:txBody>
        </p:sp>
        <p:sp>
          <p:nvSpPr>
            <p:cNvPr id="325635" name="Rectangle 3"/>
            <p:cNvSpPr>
              <a:spLocks noChangeArrowheads="1"/>
            </p:cNvSpPr>
            <p:nvPr/>
          </p:nvSpPr>
          <p:spPr bwMode="auto">
            <a:xfrm>
              <a:off x="2379" y="2910"/>
              <a:ext cx="76" cy="109"/>
            </a:xfrm>
            <a:prstGeom prst="rect">
              <a:avLst/>
            </a:prstGeom>
            <a:solidFill>
              <a:srgbClr val="333300"/>
            </a:solidFill>
            <a:ln w="9525">
              <a:solidFill>
                <a:schemeClr val="tx1"/>
              </a:solidFill>
              <a:miter lim="800000"/>
              <a:headEnd/>
              <a:tailEnd/>
            </a:ln>
            <a:effectLst/>
          </p:spPr>
          <p:txBody>
            <a:bodyPr wrap="none" anchor="ctr"/>
            <a:lstStyle/>
            <a:p>
              <a:endParaRPr lang="ja-JP" altLang="en-US"/>
            </a:p>
          </p:txBody>
        </p:sp>
        <p:sp>
          <p:nvSpPr>
            <p:cNvPr id="325651" name="Rectangle 19"/>
            <p:cNvSpPr>
              <a:spLocks noChangeArrowheads="1"/>
            </p:cNvSpPr>
            <p:nvPr/>
          </p:nvSpPr>
          <p:spPr bwMode="auto">
            <a:xfrm>
              <a:off x="2508" y="2871"/>
              <a:ext cx="921" cy="182"/>
            </a:xfrm>
            <a:prstGeom prst="rect">
              <a:avLst/>
            </a:prstGeom>
            <a:solidFill>
              <a:srgbClr val="FFFFCC"/>
            </a:solidFill>
            <a:ln w="9525">
              <a:solidFill>
                <a:schemeClr val="tx1"/>
              </a:solidFill>
              <a:miter lim="800000"/>
              <a:headEnd/>
              <a:tailEnd/>
            </a:ln>
            <a:effectLst/>
          </p:spPr>
          <p:txBody>
            <a:bodyPr wrap="none" anchor="ctr"/>
            <a:lstStyle/>
            <a:p>
              <a:endParaRPr lang="ja-JP" altLang="en-US"/>
            </a:p>
          </p:txBody>
        </p:sp>
        <p:sp>
          <p:nvSpPr>
            <p:cNvPr id="325652" name="Text Box 20"/>
            <p:cNvSpPr txBox="1">
              <a:spLocks noChangeArrowheads="1"/>
            </p:cNvSpPr>
            <p:nvPr/>
          </p:nvSpPr>
          <p:spPr bwMode="auto">
            <a:xfrm>
              <a:off x="2621" y="2851"/>
              <a:ext cx="999" cy="227"/>
            </a:xfrm>
            <a:prstGeom prst="rect">
              <a:avLst/>
            </a:prstGeom>
            <a:noFill/>
            <a:ln w="12700">
              <a:noFill/>
              <a:miter lim="800000"/>
              <a:headEnd/>
              <a:tailEnd/>
            </a:ln>
            <a:effectLst/>
          </p:spPr>
          <p:txBody>
            <a:bodyPr tIns="36000" bIns="46800">
              <a:spAutoFit/>
            </a:bodyPr>
            <a:lstStyle/>
            <a:p>
              <a:pPr>
                <a:spcBef>
                  <a:spcPct val="50000"/>
                </a:spcBef>
              </a:pPr>
              <a:r>
                <a:rPr lang="ja-JP" altLang="en-US" sz="1800"/>
                <a:t>カラム</a:t>
              </a:r>
            </a:p>
          </p:txBody>
        </p:sp>
        <p:cxnSp>
          <p:nvCxnSpPr>
            <p:cNvPr id="325656" name="AutoShape 24"/>
            <p:cNvCxnSpPr>
              <a:cxnSpLocks noChangeShapeType="1"/>
            </p:cNvCxnSpPr>
            <p:nvPr/>
          </p:nvCxnSpPr>
          <p:spPr bwMode="auto">
            <a:xfrm flipV="1">
              <a:off x="3440" y="2964"/>
              <a:ext cx="1014" cy="4"/>
            </a:xfrm>
            <a:prstGeom prst="straightConnector1">
              <a:avLst/>
            </a:prstGeom>
            <a:noFill/>
            <a:ln w="38100">
              <a:solidFill>
                <a:schemeClr val="tx1"/>
              </a:solidFill>
              <a:round/>
              <a:headEnd/>
              <a:tailEnd/>
            </a:ln>
            <a:effectLst/>
          </p:spPr>
        </p:cxnSp>
      </p:grpSp>
      <p:grpSp>
        <p:nvGrpSpPr>
          <p:cNvPr id="325665" name="Group 33"/>
          <p:cNvGrpSpPr>
            <a:grpSpLocks/>
          </p:cNvGrpSpPr>
          <p:nvPr/>
        </p:nvGrpSpPr>
        <p:grpSpPr bwMode="auto">
          <a:xfrm>
            <a:off x="7062789" y="4975226"/>
            <a:ext cx="114300" cy="206375"/>
            <a:chOff x="4449" y="3134"/>
            <a:chExt cx="72" cy="130"/>
          </a:xfrm>
        </p:grpSpPr>
        <p:sp>
          <p:nvSpPr>
            <p:cNvPr id="325657" name="AutoShape 25"/>
            <p:cNvSpPr>
              <a:spLocks noChangeArrowheads="1"/>
            </p:cNvSpPr>
            <p:nvPr/>
          </p:nvSpPr>
          <p:spPr bwMode="auto">
            <a:xfrm>
              <a:off x="4453" y="3134"/>
              <a:ext cx="65" cy="83"/>
            </a:xfrm>
            <a:prstGeom prst="triangle">
              <a:avLst>
                <a:gd name="adj" fmla="val 50000"/>
              </a:avLst>
            </a:prstGeom>
            <a:solidFill>
              <a:schemeClr val="accent1"/>
            </a:solidFill>
            <a:ln w="9525">
              <a:noFill/>
              <a:miter lim="800000"/>
              <a:headEnd/>
              <a:tailEnd/>
            </a:ln>
            <a:effectLst/>
          </p:spPr>
          <p:txBody>
            <a:bodyPr wrap="none" anchor="ctr"/>
            <a:lstStyle/>
            <a:p>
              <a:endParaRPr lang="ja-JP" altLang="en-US"/>
            </a:p>
          </p:txBody>
        </p:sp>
        <p:sp>
          <p:nvSpPr>
            <p:cNvPr id="325658" name="Oval 26"/>
            <p:cNvSpPr>
              <a:spLocks noChangeArrowheads="1"/>
            </p:cNvSpPr>
            <p:nvPr/>
          </p:nvSpPr>
          <p:spPr bwMode="auto">
            <a:xfrm>
              <a:off x="4449" y="3201"/>
              <a:ext cx="72" cy="63"/>
            </a:xfrm>
            <a:prstGeom prst="ellipse">
              <a:avLst/>
            </a:prstGeom>
            <a:solidFill>
              <a:schemeClr val="accent1"/>
            </a:solidFill>
            <a:ln w="9525">
              <a:noFill/>
              <a:miter lim="800000"/>
              <a:headEnd/>
              <a:tailEnd/>
            </a:ln>
            <a:effectLst/>
          </p:spPr>
          <p:txBody>
            <a:bodyPr wrap="none" anchor="ctr"/>
            <a:lstStyle/>
            <a:p>
              <a:endParaRPr lang="ja-JP" altLang="en-US"/>
            </a:p>
          </p:txBody>
        </p:sp>
      </p:grpSp>
      <p:grpSp>
        <p:nvGrpSpPr>
          <p:cNvPr id="325666" name="Group 34"/>
          <p:cNvGrpSpPr>
            <a:grpSpLocks/>
          </p:cNvGrpSpPr>
          <p:nvPr/>
        </p:nvGrpSpPr>
        <p:grpSpPr bwMode="auto">
          <a:xfrm>
            <a:off x="7085013" y="5276851"/>
            <a:ext cx="103187" cy="227013"/>
            <a:chOff x="4463" y="3324"/>
            <a:chExt cx="65" cy="143"/>
          </a:xfrm>
        </p:grpSpPr>
        <p:sp>
          <p:nvSpPr>
            <p:cNvPr id="325659" name="AutoShape 27"/>
            <p:cNvSpPr>
              <a:spLocks noChangeArrowheads="1"/>
            </p:cNvSpPr>
            <p:nvPr/>
          </p:nvSpPr>
          <p:spPr bwMode="auto">
            <a:xfrm>
              <a:off x="4468" y="3324"/>
              <a:ext cx="52" cy="88"/>
            </a:xfrm>
            <a:prstGeom prst="triangle">
              <a:avLst>
                <a:gd name="adj" fmla="val 50000"/>
              </a:avLst>
            </a:prstGeom>
            <a:solidFill>
              <a:schemeClr val="accent1"/>
            </a:solidFill>
            <a:ln w="9525">
              <a:noFill/>
              <a:miter lim="800000"/>
              <a:headEnd/>
              <a:tailEnd/>
            </a:ln>
            <a:effectLst/>
          </p:spPr>
          <p:txBody>
            <a:bodyPr wrap="none" anchor="ctr"/>
            <a:lstStyle/>
            <a:p>
              <a:endParaRPr lang="ja-JP" altLang="en-US"/>
            </a:p>
          </p:txBody>
        </p:sp>
        <p:sp>
          <p:nvSpPr>
            <p:cNvPr id="325660" name="Oval 28"/>
            <p:cNvSpPr>
              <a:spLocks noChangeArrowheads="1"/>
            </p:cNvSpPr>
            <p:nvPr/>
          </p:nvSpPr>
          <p:spPr bwMode="auto">
            <a:xfrm>
              <a:off x="4463" y="3389"/>
              <a:ext cx="65" cy="78"/>
            </a:xfrm>
            <a:prstGeom prst="ellipse">
              <a:avLst/>
            </a:prstGeom>
            <a:solidFill>
              <a:schemeClr val="accent1"/>
            </a:solidFill>
            <a:ln w="9525">
              <a:noFill/>
              <a:miter lim="800000"/>
              <a:headEnd/>
              <a:tailEnd/>
            </a:ln>
            <a:effectLst/>
          </p:spPr>
          <p:txBody>
            <a:bodyPr wrap="none" anchor="ctr"/>
            <a:lstStyle/>
            <a:p>
              <a:endParaRPr lang="ja-JP" altLang="en-US"/>
            </a:p>
          </p:txBody>
        </p:sp>
      </p:grpSp>
      <p:grpSp>
        <p:nvGrpSpPr>
          <p:cNvPr id="325667" name="Group 35"/>
          <p:cNvGrpSpPr>
            <a:grpSpLocks/>
          </p:cNvGrpSpPr>
          <p:nvPr/>
        </p:nvGrpSpPr>
        <p:grpSpPr bwMode="auto">
          <a:xfrm>
            <a:off x="7075489" y="5568951"/>
            <a:ext cx="119063" cy="214313"/>
            <a:chOff x="4457" y="3508"/>
            <a:chExt cx="75" cy="135"/>
          </a:xfrm>
        </p:grpSpPr>
        <p:sp>
          <p:nvSpPr>
            <p:cNvPr id="325661" name="AutoShape 29"/>
            <p:cNvSpPr>
              <a:spLocks noChangeArrowheads="1"/>
            </p:cNvSpPr>
            <p:nvPr/>
          </p:nvSpPr>
          <p:spPr bwMode="auto">
            <a:xfrm>
              <a:off x="4461" y="3508"/>
              <a:ext cx="67" cy="89"/>
            </a:xfrm>
            <a:prstGeom prst="triangle">
              <a:avLst>
                <a:gd name="adj" fmla="val 50000"/>
              </a:avLst>
            </a:prstGeom>
            <a:solidFill>
              <a:schemeClr val="accent1"/>
            </a:solidFill>
            <a:ln w="9525">
              <a:noFill/>
              <a:miter lim="800000"/>
              <a:headEnd/>
              <a:tailEnd/>
            </a:ln>
            <a:effectLst/>
          </p:spPr>
          <p:txBody>
            <a:bodyPr wrap="none" anchor="ctr"/>
            <a:lstStyle/>
            <a:p>
              <a:endParaRPr lang="ja-JP" altLang="en-US"/>
            </a:p>
          </p:txBody>
        </p:sp>
        <p:sp>
          <p:nvSpPr>
            <p:cNvPr id="325662" name="Oval 30"/>
            <p:cNvSpPr>
              <a:spLocks noChangeArrowheads="1"/>
            </p:cNvSpPr>
            <p:nvPr/>
          </p:nvSpPr>
          <p:spPr bwMode="auto">
            <a:xfrm>
              <a:off x="4457" y="3577"/>
              <a:ext cx="75" cy="66"/>
            </a:xfrm>
            <a:prstGeom prst="ellipse">
              <a:avLst/>
            </a:prstGeom>
            <a:solidFill>
              <a:schemeClr val="accent1"/>
            </a:solidFill>
            <a:ln w="9525">
              <a:noFill/>
              <a:miter lim="800000"/>
              <a:headEnd/>
              <a:tailEnd/>
            </a:ln>
            <a:effectLst/>
          </p:spPr>
          <p:txBody>
            <a:bodyPr wrap="none" anchor="ctr"/>
            <a:lstStyle/>
            <a:p>
              <a:endParaRPr lang="ja-JP" altLang="en-US"/>
            </a:p>
          </p:txBody>
        </p:sp>
      </p:grpSp>
      <p:sp>
        <p:nvSpPr>
          <p:cNvPr id="325663" name="Text Box 31"/>
          <p:cNvSpPr txBox="1">
            <a:spLocks noChangeArrowheads="1"/>
          </p:cNvSpPr>
          <p:nvPr/>
        </p:nvSpPr>
        <p:spPr bwMode="auto">
          <a:xfrm>
            <a:off x="681037" y="2032000"/>
            <a:ext cx="5632451" cy="461665"/>
          </a:xfrm>
          <a:prstGeom prst="rect">
            <a:avLst/>
          </a:prstGeom>
          <a:noFill/>
          <a:ln w="9525">
            <a:noFill/>
            <a:miter lim="800000"/>
            <a:headEnd/>
            <a:tailEnd/>
          </a:ln>
          <a:effectLst/>
        </p:spPr>
        <p:txBody>
          <a:bodyPr>
            <a:spAutoFit/>
          </a:bodyPr>
          <a:lstStyle/>
          <a:p>
            <a:pPr>
              <a:spcBef>
                <a:spcPct val="50000"/>
              </a:spcBef>
            </a:pPr>
            <a:r>
              <a:rPr lang="ja-JP" altLang="en-US">
                <a:solidFill>
                  <a:schemeClr val="hlink"/>
                </a:solidFill>
              </a:rPr>
              <a:t>初期　試料は保持している。</a:t>
            </a:r>
          </a:p>
        </p:txBody>
      </p:sp>
      <p:sp>
        <p:nvSpPr>
          <p:cNvPr id="325669" name="Rectangle 37"/>
          <p:cNvSpPr>
            <a:spLocks noChangeArrowheads="1"/>
          </p:cNvSpPr>
          <p:nvPr/>
        </p:nvSpPr>
        <p:spPr bwMode="auto">
          <a:xfrm>
            <a:off x="1" y="2390775"/>
            <a:ext cx="184731" cy="461665"/>
          </a:xfrm>
          <a:prstGeom prst="rect">
            <a:avLst/>
          </a:prstGeom>
          <a:noFill/>
          <a:ln w="9525">
            <a:noFill/>
            <a:miter lim="800000"/>
            <a:headEnd/>
            <a:tailEnd/>
          </a:ln>
          <a:effectLst/>
        </p:spPr>
        <p:txBody>
          <a:bodyPr wrap="none" anchor="ctr">
            <a:spAutoFit/>
          </a:bodyPr>
          <a:lstStyle/>
          <a:p>
            <a:pPr algn="ctr"/>
            <a:endParaRPr lang="ja-JP" altLang="ja-JP"/>
          </a:p>
        </p:txBody>
      </p:sp>
      <p:graphicFrame>
        <p:nvGraphicFramePr>
          <p:cNvPr id="325668" name="Object 36"/>
          <p:cNvGraphicFramePr>
            <a:graphicFrameLocks noChangeAspect="1"/>
          </p:cNvGraphicFramePr>
          <p:nvPr/>
        </p:nvGraphicFramePr>
        <p:xfrm>
          <a:off x="1008064" y="2546350"/>
          <a:ext cx="523875" cy="882650"/>
        </p:xfrm>
        <a:graphic>
          <a:graphicData uri="http://schemas.openxmlformats.org/presentationml/2006/ole">
            <mc:AlternateContent xmlns:mc="http://schemas.openxmlformats.org/markup-compatibility/2006">
              <mc:Choice xmlns:v="urn:schemas-microsoft-com:vml" Requires="v">
                <p:oleObj spid="_x0000_s325739" name="図" r:id="rId4" imgW="1051520" imgH="2082295" progId="Word.Picture.8">
                  <p:embed/>
                </p:oleObj>
              </mc:Choice>
              <mc:Fallback>
                <p:oleObj name="図" r:id="rId4" imgW="1051520" imgH="2082295" progId="Word.Picture.8">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64" y="2546350"/>
                        <a:ext cx="523875"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5670" name="Object 38"/>
          <p:cNvGraphicFramePr>
            <a:graphicFrameLocks noGrp="1" noChangeAspect="1"/>
          </p:cNvGraphicFramePr>
          <p:nvPr>
            <p:ph idx="1"/>
          </p:nvPr>
        </p:nvGraphicFramePr>
        <p:xfrm>
          <a:off x="976313" y="4291014"/>
          <a:ext cx="519112" cy="873125"/>
        </p:xfrm>
        <a:graphic>
          <a:graphicData uri="http://schemas.openxmlformats.org/presentationml/2006/ole">
            <mc:AlternateContent xmlns:mc="http://schemas.openxmlformats.org/markup-compatibility/2006">
              <mc:Choice xmlns:v="urn:schemas-microsoft-com:vml" Requires="v">
                <p:oleObj spid="_x0000_s325740" name="図" r:id="rId6" imgW="1051520" imgH="2082295" progId="Word.Picture.8">
                  <p:embed/>
                </p:oleObj>
              </mc:Choice>
              <mc:Fallback>
                <p:oleObj name="図" r:id="rId6" imgW="1051520" imgH="2082295" progId="Word.Picture.8">
                  <p:embed/>
                  <p:pic>
                    <p:nvPicPr>
                      <p:cNvPr id="0"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313" y="4291014"/>
                        <a:ext cx="519112"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5673" name="Rectangle 41"/>
          <p:cNvSpPr>
            <a:spLocks noChangeArrowheads="1"/>
          </p:cNvSpPr>
          <p:nvPr/>
        </p:nvSpPr>
        <p:spPr bwMode="auto">
          <a:xfrm>
            <a:off x="1" y="0"/>
            <a:ext cx="184731" cy="461665"/>
          </a:xfrm>
          <a:prstGeom prst="rect">
            <a:avLst/>
          </a:prstGeom>
          <a:noFill/>
          <a:ln w="9525">
            <a:noFill/>
            <a:miter lim="800000"/>
            <a:headEnd/>
            <a:tailEnd/>
          </a:ln>
          <a:effectLst/>
        </p:spPr>
        <p:txBody>
          <a:bodyPr wrap="none" anchor="ctr">
            <a:spAutoFit/>
          </a:bodyPr>
          <a:lstStyle/>
          <a:p>
            <a:endParaRPr lang="ja-JP" altLang="en-US"/>
          </a:p>
        </p:txBody>
      </p:sp>
      <p:graphicFrame>
        <p:nvGraphicFramePr>
          <p:cNvPr id="325672" name="Object 40"/>
          <p:cNvGraphicFramePr>
            <a:graphicFrameLocks noChangeAspect="1"/>
          </p:cNvGraphicFramePr>
          <p:nvPr/>
        </p:nvGraphicFramePr>
        <p:xfrm>
          <a:off x="7024688" y="2565400"/>
          <a:ext cx="501651" cy="863600"/>
        </p:xfrm>
        <a:graphic>
          <a:graphicData uri="http://schemas.openxmlformats.org/presentationml/2006/ole">
            <mc:AlternateContent xmlns:mc="http://schemas.openxmlformats.org/markup-compatibility/2006">
              <mc:Choice xmlns:v="urn:schemas-microsoft-com:vml" Requires="v">
                <p:oleObj spid="_x0000_s325741" name="図" r:id="rId7" imgW="1051520" imgH="2082295" progId="Word.Picture.8">
                  <p:embed/>
                </p:oleObj>
              </mc:Choice>
              <mc:Fallback>
                <p:oleObj name="図" r:id="rId7" imgW="1051520" imgH="2082295" progId="Word.Picture.8">
                  <p:embed/>
                  <p:pic>
                    <p:nvPicPr>
                      <p:cNvPr id="0" name="Picture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4688" y="2565400"/>
                        <a:ext cx="501651"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325655"/>
                                        </p:tgtEl>
                                        <p:attrNameLst>
                                          <p:attrName>style.visibility</p:attrName>
                                        </p:attrNameLst>
                                      </p:cBhvr>
                                      <p:to>
                                        <p:strVal val="visible"/>
                                      </p:to>
                                    </p:set>
                                    <p:animEffect transition="in" filter="blinds(horizontal)">
                                      <p:cBhvr>
                                        <p:cTn id="7" dur="500"/>
                                        <p:tgtEl>
                                          <p:spTgt spid="3256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5670"/>
                                        </p:tgtEl>
                                        <p:attrNameLst>
                                          <p:attrName>style.visibility</p:attrName>
                                        </p:attrNameLst>
                                      </p:cBhvr>
                                      <p:to>
                                        <p:strVal val="visible"/>
                                      </p:to>
                                    </p:set>
                                    <p:anim calcmode="lin" valueType="num">
                                      <p:cBhvr additive="base">
                                        <p:cTn id="12" dur="500" fill="hold"/>
                                        <p:tgtEl>
                                          <p:spTgt spid="325670"/>
                                        </p:tgtEl>
                                        <p:attrNameLst>
                                          <p:attrName>ppt_x</p:attrName>
                                        </p:attrNameLst>
                                      </p:cBhvr>
                                      <p:tavLst>
                                        <p:tav tm="0">
                                          <p:val>
                                            <p:strVal val="0-#ppt_w/2"/>
                                          </p:val>
                                        </p:tav>
                                        <p:tav tm="100000">
                                          <p:val>
                                            <p:strVal val="#ppt_x"/>
                                          </p:val>
                                        </p:tav>
                                      </p:tavLst>
                                    </p:anim>
                                    <p:anim calcmode="lin" valueType="num">
                                      <p:cBhvr additive="base">
                                        <p:cTn id="13" dur="500" fill="hold"/>
                                        <p:tgtEl>
                                          <p:spTgt spid="325670"/>
                                        </p:tgtEl>
                                        <p:attrNameLst>
                                          <p:attrName>ppt_y</p:attrName>
                                        </p:attrNameLst>
                                      </p:cBhvr>
                                      <p:tavLst>
                                        <p:tav tm="0">
                                          <p:val>
                                            <p:strVal val="#ppt_y"/>
                                          </p:val>
                                        </p:tav>
                                        <p:tav tm="100000">
                                          <p:val>
                                            <p:strVal val="#ppt_y"/>
                                          </p:val>
                                        </p:tav>
                                      </p:tavLst>
                                    </p:anim>
                                  </p:childTnLst>
                                </p:cTn>
                              </p:par>
                              <p:par>
                                <p:cTn id="14" presetID="18" presetClass="entr" presetSubtype="12" fill="hold" grpId="0" nodeType="withEffect">
                                  <p:stCondLst>
                                    <p:cond delay="0"/>
                                  </p:stCondLst>
                                  <p:childTnLst>
                                    <p:set>
                                      <p:cBhvr>
                                        <p:cTn id="15" dur="1" fill="hold">
                                          <p:stCondLst>
                                            <p:cond delay="0"/>
                                          </p:stCondLst>
                                        </p:cTn>
                                        <p:tgtEl>
                                          <p:spTgt spid="325649"/>
                                        </p:tgtEl>
                                        <p:attrNameLst>
                                          <p:attrName>style.visibility</p:attrName>
                                        </p:attrNameLst>
                                      </p:cBhvr>
                                      <p:to>
                                        <p:strVal val="visible"/>
                                      </p:to>
                                    </p:set>
                                    <p:animEffect transition="in" filter="strips(downLeft)">
                                      <p:cBhvr>
                                        <p:cTn id="16" dur="500"/>
                                        <p:tgtEl>
                                          <p:spTgt spid="325649"/>
                                        </p:tgtEl>
                                      </p:cBhvr>
                                    </p:animEffect>
                                  </p:childTnLst>
                                </p:cTn>
                              </p:par>
                              <p:par>
                                <p:cTn id="17" presetID="2" presetClass="entr" presetSubtype="8" fill="hold" nodeType="withEffect">
                                  <p:stCondLst>
                                    <p:cond delay="0"/>
                                  </p:stCondLst>
                                  <p:childTnLst>
                                    <p:set>
                                      <p:cBhvr>
                                        <p:cTn id="18" dur="1" fill="hold">
                                          <p:stCondLst>
                                            <p:cond delay="0"/>
                                          </p:stCondLst>
                                        </p:cTn>
                                        <p:tgtEl>
                                          <p:spTgt spid="325653"/>
                                        </p:tgtEl>
                                        <p:attrNameLst>
                                          <p:attrName>style.visibility</p:attrName>
                                        </p:attrNameLst>
                                      </p:cBhvr>
                                      <p:to>
                                        <p:strVal val="visible"/>
                                      </p:to>
                                    </p:set>
                                    <p:anim calcmode="lin" valueType="num">
                                      <p:cBhvr additive="base">
                                        <p:cTn id="19" dur="500" fill="hold"/>
                                        <p:tgtEl>
                                          <p:spTgt spid="325653"/>
                                        </p:tgtEl>
                                        <p:attrNameLst>
                                          <p:attrName>ppt_x</p:attrName>
                                        </p:attrNameLst>
                                      </p:cBhvr>
                                      <p:tavLst>
                                        <p:tav tm="0">
                                          <p:val>
                                            <p:strVal val="0-#ppt_w/2"/>
                                          </p:val>
                                        </p:tav>
                                        <p:tav tm="100000">
                                          <p:val>
                                            <p:strVal val="#ppt_x"/>
                                          </p:val>
                                        </p:tav>
                                      </p:tavLst>
                                    </p:anim>
                                    <p:anim calcmode="lin" valueType="num">
                                      <p:cBhvr additive="base">
                                        <p:cTn id="20" dur="500" fill="hold"/>
                                        <p:tgtEl>
                                          <p:spTgt spid="32565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25654"/>
                                        </p:tgtEl>
                                        <p:attrNameLst>
                                          <p:attrName>style.visibility</p:attrName>
                                        </p:attrNameLst>
                                      </p:cBhvr>
                                      <p:to>
                                        <p:strVal val="visible"/>
                                      </p:to>
                                    </p:set>
                                    <p:anim calcmode="lin" valueType="num">
                                      <p:cBhvr additive="base">
                                        <p:cTn id="23" dur="500" fill="hold"/>
                                        <p:tgtEl>
                                          <p:spTgt spid="325654"/>
                                        </p:tgtEl>
                                        <p:attrNameLst>
                                          <p:attrName>ppt_x</p:attrName>
                                        </p:attrNameLst>
                                      </p:cBhvr>
                                      <p:tavLst>
                                        <p:tav tm="0">
                                          <p:val>
                                            <p:strVal val="0-#ppt_w/2"/>
                                          </p:val>
                                        </p:tav>
                                        <p:tav tm="100000">
                                          <p:val>
                                            <p:strVal val="#ppt_x"/>
                                          </p:val>
                                        </p:tav>
                                      </p:tavLst>
                                    </p:anim>
                                    <p:anim calcmode="lin" valueType="num">
                                      <p:cBhvr additive="base">
                                        <p:cTn id="24" dur="500" fill="hold"/>
                                        <p:tgtEl>
                                          <p:spTgt spid="32565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25650"/>
                                        </p:tgtEl>
                                        <p:attrNameLst>
                                          <p:attrName>style.visibility</p:attrName>
                                        </p:attrNameLst>
                                      </p:cBhvr>
                                      <p:to>
                                        <p:strVal val="visible"/>
                                      </p:to>
                                    </p:set>
                                    <p:anim calcmode="lin" valueType="num">
                                      <p:cBhvr additive="base">
                                        <p:cTn id="27" dur="500" fill="hold"/>
                                        <p:tgtEl>
                                          <p:spTgt spid="325650"/>
                                        </p:tgtEl>
                                        <p:attrNameLst>
                                          <p:attrName>ppt_x</p:attrName>
                                        </p:attrNameLst>
                                      </p:cBhvr>
                                      <p:tavLst>
                                        <p:tav tm="0">
                                          <p:val>
                                            <p:strVal val="0-#ppt_w/2"/>
                                          </p:val>
                                        </p:tav>
                                        <p:tav tm="100000">
                                          <p:val>
                                            <p:strVal val="#ppt_x"/>
                                          </p:val>
                                        </p:tav>
                                      </p:tavLst>
                                    </p:anim>
                                    <p:anim calcmode="lin" valueType="num">
                                      <p:cBhvr additive="base">
                                        <p:cTn id="28" dur="500" fill="hold"/>
                                        <p:tgtEl>
                                          <p:spTgt spid="325650"/>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25664"/>
                                        </p:tgtEl>
                                        <p:attrNameLst>
                                          <p:attrName>style.visibility</p:attrName>
                                        </p:attrNameLst>
                                      </p:cBhvr>
                                      <p:to>
                                        <p:strVal val="visible"/>
                                      </p:to>
                                    </p:set>
                                    <p:anim calcmode="lin" valueType="num">
                                      <p:cBhvr additive="base">
                                        <p:cTn id="31" dur="500" fill="hold"/>
                                        <p:tgtEl>
                                          <p:spTgt spid="325664"/>
                                        </p:tgtEl>
                                        <p:attrNameLst>
                                          <p:attrName>ppt_x</p:attrName>
                                        </p:attrNameLst>
                                      </p:cBhvr>
                                      <p:tavLst>
                                        <p:tav tm="0">
                                          <p:val>
                                            <p:strVal val="0-#ppt_w/2"/>
                                          </p:val>
                                        </p:tav>
                                        <p:tav tm="100000">
                                          <p:val>
                                            <p:strVal val="#ppt_x"/>
                                          </p:val>
                                        </p:tav>
                                      </p:tavLst>
                                    </p:anim>
                                    <p:anim calcmode="lin" valueType="num">
                                      <p:cBhvr additive="base">
                                        <p:cTn id="32" dur="500" fill="hold"/>
                                        <p:tgtEl>
                                          <p:spTgt spid="32566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325665"/>
                                        </p:tgtEl>
                                        <p:attrNameLst>
                                          <p:attrName>style.visibility</p:attrName>
                                        </p:attrNameLst>
                                      </p:cBhvr>
                                      <p:to>
                                        <p:strVal val="visible"/>
                                      </p:to>
                                    </p:set>
                                    <p:animEffect transition="in" filter="slide(fromTop)">
                                      <p:cBhvr>
                                        <p:cTn id="37" dur="500"/>
                                        <p:tgtEl>
                                          <p:spTgt spid="325665"/>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325666"/>
                                        </p:tgtEl>
                                        <p:attrNameLst>
                                          <p:attrName>style.visibility</p:attrName>
                                        </p:attrNameLst>
                                      </p:cBhvr>
                                      <p:to>
                                        <p:strVal val="visible"/>
                                      </p:to>
                                    </p:set>
                                    <p:animEffect transition="in" filter="slide(fromTop)">
                                      <p:cBhvr>
                                        <p:cTn id="42" dur="500"/>
                                        <p:tgtEl>
                                          <p:spTgt spid="325666"/>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nodeType="clickEffect">
                                  <p:stCondLst>
                                    <p:cond delay="0"/>
                                  </p:stCondLst>
                                  <p:childTnLst>
                                    <p:set>
                                      <p:cBhvr>
                                        <p:cTn id="46" dur="1" fill="hold">
                                          <p:stCondLst>
                                            <p:cond delay="0"/>
                                          </p:stCondLst>
                                        </p:cTn>
                                        <p:tgtEl>
                                          <p:spTgt spid="325667"/>
                                        </p:tgtEl>
                                        <p:attrNameLst>
                                          <p:attrName>style.visibility</p:attrName>
                                        </p:attrNameLst>
                                      </p:cBhvr>
                                      <p:to>
                                        <p:strVal val="visible"/>
                                      </p:to>
                                    </p:set>
                                    <p:animEffect transition="in" filter="slide(fromTop)">
                                      <p:cBhvr>
                                        <p:cTn id="47" dur="500"/>
                                        <p:tgtEl>
                                          <p:spTgt spid="32566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25647"/>
                                        </p:tgtEl>
                                        <p:attrNameLst>
                                          <p:attrName>style.visibility</p:attrName>
                                        </p:attrNameLst>
                                      </p:cBhvr>
                                      <p:to>
                                        <p:strVal val="visible"/>
                                      </p:to>
                                    </p:set>
                                    <p:animEffect transition="in" filter="blinds(horizontal)">
                                      <p:cBhvr>
                                        <p:cTn id="52" dur="500"/>
                                        <p:tgtEl>
                                          <p:spTgt spid="325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47" grpId="0"/>
      <p:bldP spid="325649" grpId="0"/>
      <p:bldP spid="325650" grpId="0"/>
      <p:bldP spid="325654" grpId="0" animBg="1"/>
      <p:bldP spid="325655" grpId="1"/>
    </p:bld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chemeClr val="tx1"/>
            </a:solidFill>
            <a:effectLst/>
            <a:latin typeface="Tahoma" pitchFamily="34" charset="0"/>
            <a:ea typeface="ＭＳ Ｐゴシック" pitchFamily="50"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26650</TotalTime>
  <Words>7119</Words>
  <Application>Microsoft Office PowerPoint</Application>
  <PresentationFormat>画面に合わせる (4:3)</PresentationFormat>
  <Paragraphs>885</Paragraphs>
  <Slides>57</Slides>
  <Notes>31</Notes>
  <HiddenSlides>0</HiddenSlides>
  <MMClips>0</MMClips>
  <ScaleCrop>false</ScaleCrop>
  <HeadingPairs>
    <vt:vector size="6" baseType="variant">
      <vt:variant>
        <vt:lpstr>テーマ</vt:lpstr>
      </vt:variant>
      <vt:variant>
        <vt:i4>1</vt:i4>
      </vt:variant>
      <vt:variant>
        <vt:lpstr>埋め込まれた OLE サーバー</vt:lpstr>
      </vt:variant>
      <vt:variant>
        <vt:i4>5</vt:i4>
      </vt:variant>
      <vt:variant>
        <vt:lpstr>スライド タイトル</vt:lpstr>
      </vt:variant>
      <vt:variant>
        <vt:i4>57</vt:i4>
      </vt:variant>
    </vt:vector>
  </HeadingPairs>
  <TitlesOfParts>
    <vt:vector size="63" baseType="lpstr">
      <vt:lpstr>Blends</vt:lpstr>
      <vt:lpstr>図</vt:lpstr>
      <vt:lpstr>グラフ</vt:lpstr>
      <vt:lpstr>ISIS/Draw Sketch</vt:lpstr>
      <vt:lpstr>Worksheet</vt:lpstr>
      <vt:lpstr>ChemSketch</vt:lpstr>
      <vt:lpstr>新技術説明会</vt:lpstr>
      <vt:lpstr>逆相固定相どうなっているの？ これを知れば見方・使い方が変わる ①移動相が充填剤細孔から抜け出す！ ②移動相で分離が変わる訳</vt:lpstr>
      <vt:lpstr>通常の逆相カラムの水100%移動相条件での保持の減少</vt:lpstr>
      <vt:lpstr>アルキル基の寝込みによる説明の元となったと思われる論文</vt:lpstr>
      <vt:lpstr>従来のアルキル基の寝込みによる説明</vt:lpstr>
      <vt:lpstr>HPLCカラムメーカーのよるアルキル基の絡み合い説</vt:lpstr>
      <vt:lpstr>保持の減少の本当の原因は？</vt:lpstr>
      <vt:lpstr>ODSカラムの保持挙動（水100%）</vt:lpstr>
      <vt:lpstr>ポンプ停止後のカラムの状態</vt:lpstr>
      <vt:lpstr>水100%移動相条件下で保持が減少する理由</vt:lpstr>
      <vt:lpstr>細孔から移動相を抜け出させるためにどんな力が作用しているか？</vt:lpstr>
      <vt:lpstr>毛管現象とは                            （岩波　理化学辞典　第5版）</vt:lpstr>
      <vt:lpstr>毛管現象 Capillarity, Capillary phenomenon</vt:lpstr>
      <vt:lpstr>毛管現象</vt:lpstr>
      <vt:lpstr>PowerPoint プレゼンテーション</vt:lpstr>
      <vt:lpstr>バックプレッシャーの影響</vt:lpstr>
      <vt:lpstr>PowerPoint プレゼンテーション</vt:lpstr>
      <vt:lpstr>バックプレッシャーの影響</vt:lpstr>
      <vt:lpstr>PowerPoint プレゼンテーション</vt:lpstr>
      <vt:lpstr>水100%移動相で安定な保持を得るためには</vt:lpstr>
      <vt:lpstr>C18表面と30%メタノールは濡れるか？</vt:lpstr>
      <vt:lpstr>大気圧が１気圧以下であるならば</vt:lpstr>
      <vt:lpstr>PowerPoint プレゼンテーション</vt:lpstr>
      <vt:lpstr>C18充填剤中の0.01MPaでの溶媒の状態</vt:lpstr>
      <vt:lpstr>発表文献</vt:lpstr>
      <vt:lpstr>逆相固定相のアルキル基：寝込んで （絡み合って）いるのか（Ligand Collapse) または立ち上がっているのか？ </vt:lpstr>
      <vt:lpstr>有機溶媒中でのオクタデカンの状態</vt:lpstr>
      <vt:lpstr>C18表面上での溶媒和の概略図</vt:lpstr>
      <vt:lpstr>ラマンスペクトルによる溶媒和量の測定  Adsorption Mechanism in RPLC. Effect of the Nature of the Organic Modifier Fabrice Gritti, and Georges Guiochon, Anal. Chem., 2005, 77 (13), 4257-4272 </vt:lpstr>
      <vt:lpstr>Molecular Dynamics Simulations of Alkylsilane Stationary-Phase Order and Disorder. 1. Effects of Surface Coverage and Bonding Chemistry Katrice A. Lippa, Lane C. Sander, and Raymond D. Mountain Anal. Chem., 2005, 77 (24), 7852-7861</vt:lpstr>
      <vt:lpstr>Molecular Dynamics Simulations of Alkylsilane Stationary-Phase Order and Disorder. 1. Effects of Surface Coverage and Bonding Chemistry Katrice A. Lippa, Lane C. Sander, and Raymond D. Mountain Anal. Chem., 2005, 77 (24), 7852-7861</vt:lpstr>
      <vt:lpstr>移動相中の有機溶媒の固定相への溶媒和の測定 </vt:lpstr>
      <vt:lpstr>アルコール類の分離</vt:lpstr>
      <vt:lpstr>PowerPoint プレゼンテーション</vt:lpstr>
      <vt:lpstr>PowerPoint プレゼンテーション</vt:lpstr>
      <vt:lpstr>C1, C18およびC28固定相 へのアセトニトリルの分配量（溶媒和量）</vt:lpstr>
      <vt:lpstr>C1, C18およびC28固定相の状態</vt:lpstr>
      <vt:lpstr>C18固定相への分配量（溶媒和量）</vt:lpstr>
      <vt:lpstr>C18表面上での溶媒和の概略図</vt:lpstr>
      <vt:lpstr>PowerPoint プレゼンテーション</vt:lpstr>
      <vt:lpstr>有機溶媒によるt0の変化</vt:lpstr>
      <vt:lpstr>C18固定相への分配量（溶媒和量）</vt:lpstr>
      <vt:lpstr>to（ウラシル）の溶出時間の比較 </vt:lpstr>
      <vt:lpstr>メタノールとテトラヒドロフラン（THF)の差</vt:lpstr>
      <vt:lpstr>C28,C18,C8固定相の状態</vt:lpstr>
      <vt:lpstr>移動相有機溶媒の選択性 5=o-terphenylと7=triphenyleneの溶出順序</vt:lpstr>
      <vt:lpstr>炭素含有量の同じC28とC18はメタノール・水移動相条件では保持は同じ</vt:lpstr>
      <vt:lpstr>炭素含有量の同じC28とC18でもアセトニトリル・クロロホルム移動相条件では保持は変わる</vt:lpstr>
      <vt:lpstr>メタノール・水移動相におけるアミルベンゼンとフェノールの保持</vt:lpstr>
      <vt:lpstr>試料とC18固定相の相互作用場</vt:lpstr>
      <vt:lpstr>層の厚い固定相（C30)と 層の薄い固定相（C18)の比較</vt:lpstr>
      <vt:lpstr>NP-C30とNP-C18の比較 タンパク質の分離</vt:lpstr>
      <vt:lpstr>NP-C30とNP-C18の比較 多環芳香族炭化水素の分離</vt:lpstr>
      <vt:lpstr>NP-C30とNP-C18の比較 ナギのメタノール抽出成分の分離</vt:lpstr>
      <vt:lpstr>水素結合性の比較　キサンチン類の分離</vt:lpstr>
      <vt:lpstr>水素結合性の比較　固定相の状態</vt:lpstr>
      <vt:lpstr>まとめ</vt:lpstr>
    </vt:vector>
  </TitlesOfParts>
  <Company>野村化学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長鎖アルキル基固定相（C30）の特徴</dc:title>
  <dc:creator>長江　徳和</dc:creator>
  <cp:lastModifiedBy>chromanik</cp:lastModifiedBy>
  <cp:revision>217</cp:revision>
  <cp:lastPrinted>2013-03-12T07:21:31Z</cp:lastPrinted>
  <dcterms:created xsi:type="dcterms:W3CDTF">2002-09-30T09:27:18Z</dcterms:created>
  <dcterms:modified xsi:type="dcterms:W3CDTF">2013-12-27T02:23:35Z</dcterms:modified>
</cp:coreProperties>
</file>