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351" r:id="rId3"/>
    <p:sldId id="352" r:id="rId4"/>
    <p:sldId id="377" r:id="rId5"/>
    <p:sldId id="354" r:id="rId6"/>
    <p:sldId id="355" r:id="rId7"/>
    <p:sldId id="356" r:id="rId8"/>
    <p:sldId id="357" r:id="rId9"/>
    <p:sldId id="257" r:id="rId10"/>
    <p:sldId id="258" r:id="rId11"/>
    <p:sldId id="259" r:id="rId12"/>
    <p:sldId id="29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4" r:id="rId26"/>
    <p:sldId id="275" r:id="rId27"/>
    <p:sldId id="282" r:id="rId28"/>
    <p:sldId id="278" r:id="rId29"/>
    <p:sldId id="279" r:id="rId30"/>
    <p:sldId id="280" r:id="rId31"/>
    <p:sldId id="285" r:id="rId32"/>
    <p:sldId id="283" r:id="rId33"/>
    <p:sldId id="284" r:id="rId34"/>
    <p:sldId id="281" r:id="rId35"/>
    <p:sldId id="286" r:id="rId36"/>
    <p:sldId id="287" r:id="rId37"/>
    <p:sldId id="288" r:id="rId38"/>
    <p:sldId id="363" r:id="rId39"/>
    <p:sldId id="364" r:id="rId40"/>
    <p:sldId id="365" r:id="rId41"/>
    <p:sldId id="311" r:id="rId42"/>
    <p:sldId id="291" r:id="rId43"/>
    <p:sldId id="292" r:id="rId44"/>
    <p:sldId id="293" r:id="rId45"/>
    <p:sldId id="294" r:id="rId46"/>
    <p:sldId id="295" r:id="rId47"/>
    <p:sldId id="296" r:id="rId48"/>
    <p:sldId id="297" r:id="rId49"/>
    <p:sldId id="300" r:id="rId50"/>
    <p:sldId id="298" r:id="rId51"/>
    <p:sldId id="308" r:id="rId52"/>
    <p:sldId id="309" r:id="rId53"/>
    <p:sldId id="310" r:id="rId54"/>
    <p:sldId id="301" r:id="rId55"/>
    <p:sldId id="302" r:id="rId56"/>
    <p:sldId id="303" r:id="rId57"/>
    <p:sldId id="304" r:id="rId58"/>
    <p:sldId id="305" r:id="rId59"/>
    <p:sldId id="306" r:id="rId60"/>
    <p:sldId id="307" r:id="rId61"/>
    <p:sldId id="312" r:id="rId62"/>
    <p:sldId id="313" r:id="rId63"/>
    <p:sldId id="343" r:id="rId64"/>
    <p:sldId id="316" r:id="rId65"/>
    <p:sldId id="315" r:id="rId66"/>
    <p:sldId id="359" r:id="rId67"/>
    <p:sldId id="361" r:id="rId68"/>
    <p:sldId id="362" r:id="rId69"/>
    <p:sldId id="360" r:id="rId70"/>
    <p:sldId id="373" r:id="rId71"/>
    <p:sldId id="366" r:id="rId72"/>
    <p:sldId id="367" r:id="rId73"/>
    <p:sldId id="368" r:id="rId74"/>
    <p:sldId id="376" r:id="rId75"/>
    <p:sldId id="369" r:id="rId76"/>
    <p:sldId id="370" r:id="rId77"/>
    <p:sldId id="371" r:id="rId78"/>
    <p:sldId id="372" r:id="rId79"/>
    <p:sldId id="374" r:id="rId80"/>
    <p:sldId id="375" r:id="rId81"/>
    <p:sldId id="317" r:id="rId82"/>
    <p:sldId id="322" r:id="rId83"/>
    <p:sldId id="335" r:id="rId84"/>
    <p:sldId id="358" r:id="rId85"/>
    <p:sldId id="340" r:id="rId8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2789" userDrawn="1">
          <p15:clr>
            <a:srgbClr val="A4A3A4"/>
          </p15:clr>
        </p15:guide>
      </p15:sldGuideLst>
    </p:ext>
    <p:ext uri="{2D200454-40CA-4A62-9FC3-DE9A4176ACB9}">
      <p15:notesGuideLst xmlns:p15="http://schemas.microsoft.com/office/powerpoint/2012/main">
        <p15:guide id="1" orient="horz" pos="3127">
          <p15:clr>
            <a:srgbClr val="A4A3A4"/>
          </p15:clr>
        </p15:guide>
        <p15:guide id="2" pos="34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9933"/>
    <a:srgbClr val="006600"/>
    <a:srgbClr val="339933"/>
    <a:srgbClr val="FF33CC"/>
    <a:srgbClr val="FF00FF"/>
    <a:srgbClr val="FF9900"/>
    <a:srgbClr val="003399"/>
    <a:srgbClr val="FF0066"/>
    <a:srgbClr val="EB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7" autoAdjust="0"/>
    <p:restoredTop sz="77273" autoAdjust="0"/>
  </p:normalViewPr>
  <p:slideViewPr>
    <p:cSldViewPr snapToGrid="0" showGuides="1">
      <p:cViewPr>
        <p:scale>
          <a:sx n="61" d="100"/>
          <a:sy n="61" d="100"/>
        </p:scale>
        <p:origin x="3367" y="1056"/>
      </p:cViewPr>
      <p:guideLst>
        <p:guide orient="horz" pos="1979"/>
        <p:guide pos="2789"/>
      </p:guideLst>
    </p:cSldViewPr>
  </p:slideViewPr>
  <p:notesTextViewPr>
    <p:cViewPr>
      <p:scale>
        <a:sx n="100" d="100"/>
        <a:sy n="100" d="100"/>
      </p:scale>
      <p:origin x="0" y="0"/>
    </p:cViewPr>
  </p:notesTextViewPr>
  <p:sorterViewPr>
    <p:cViewPr varScale="1">
      <p:scale>
        <a:sx n="100" d="100"/>
        <a:sy n="100" d="100"/>
      </p:scale>
      <p:origin x="0" y="14670"/>
    </p:cViewPr>
  </p:sorterViewPr>
  <p:notesViewPr>
    <p:cSldViewPr snapToGrid="0" showGuides="1">
      <p:cViewPr>
        <p:scale>
          <a:sx n="80" d="100"/>
          <a:sy n="80" d="100"/>
        </p:scale>
        <p:origin x="-2142" y="6"/>
      </p:cViewPr>
      <p:guideLst>
        <p:guide orient="horz" pos="3127"/>
        <p:guide pos="3426"/>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6119942554351"/>
          <c:y val="5.1400554097404488E-2"/>
          <c:w val="0.86868974397068288"/>
          <c:h val="0.80923592884222806"/>
        </c:manualLayout>
      </c:layout>
      <c:scatterChart>
        <c:scatterStyle val="smoothMarker"/>
        <c:varyColors val="0"/>
        <c:dLbls>
          <c:showLegendKey val="0"/>
          <c:showVal val="0"/>
          <c:showCatName val="0"/>
          <c:showSerName val="0"/>
          <c:showPercent val="0"/>
          <c:showBubbleSize val="0"/>
        </c:dLbls>
        <c:axId val="368251264"/>
        <c:axId val="368253184"/>
      </c:scatterChart>
      <c:valAx>
        <c:axId val="368251264"/>
        <c:scaling>
          <c:orientation val="minMax"/>
          <c:max val="10"/>
        </c:scaling>
        <c:delete val="0"/>
        <c:axPos val="b"/>
        <c:title>
          <c:tx>
            <c:rich>
              <a:bodyPr/>
              <a:lstStyle/>
              <a:p>
                <a:pPr>
                  <a:defRPr/>
                </a:pPr>
                <a:r>
                  <a:rPr lang="en-US" altLang="en-US" sz="1400" b="0" dirty="0"/>
                  <a:t>Retention time/min</a:t>
                </a:r>
              </a:p>
            </c:rich>
          </c:tx>
          <c:overlay val="0"/>
        </c:title>
        <c:numFmt formatCode="General" sourceLinked="1"/>
        <c:majorTickMark val="out"/>
        <c:minorTickMark val="none"/>
        <c:tickLblPos val="nextTo"/>
        <c:spPr>
          <a:ln w="12700">
            <a:solidFill>
              <a:schemeClr val="tx1"/>
            </a:solidFill>
          </a:ln>
        </c:spPr>
        <c:txPr>
          <a:bodyPr/>
          <a:lstStyle/>
          <a:p>
            <a:pPr>
              <a:defRPr>
                <a:latin typeface="+mn-lt"/>
              </a:defRPr>
            </a:pPr>
            <a:endParaRPr lang="ja-JP"/>
          </a:p>
        </c:txPr>
        <c:crossAx val="368253184"/>
        <c:crossesAt val="-1000"/>
        <c:crossBetween val="midCat"/>
      </c:valAx>
      <c:valAx>
        <c:axId val="368253184"/>
        <c:scaling>
          <c:orientation val="minMax"/>
        </c:scaling>
        <c:delete val="1"/>
        <c:axPos val="l"/>
        <c:numFmt formatCode="General" sourceLinked="1"/>
        <c:majorTickMark val="out"/>
        <c:minorTickMark val="none"/>
        <c:tickLblPos val="nextTo"/>
        <c:crossAx val="368251264"/>
        <c:crosses val="autoZero"/>
        <c:crossBetween val="midCat"/>
      </c:valAx>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6400" cy="496889"/>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9" y="2"/>
            <a:ext cx="2946400" cy="496889"/>
          </a:xfrm>
          <a:prstGeom prst="rect">
            <a:avLst/>
          </a:prstGeom>
        </p:spPr>
        <p:txBody>
          <a:bodyPr vert="horz" lIns="91432" tIns="45716" rIns="91432" bIns="45716" rtlCol="0"/>
          <a:lstStyle>
            <a:lvl1pPr algn="r">
              <a:defRPr sz="1200"/>
            </a:lvl1pPr>
          </a:lstStyle>
          <a:p>
            <a:fld id="{8EA204CF-D814-469D-8087-C58991CCF89D}" type="datetimeFigureOut">
              <a:rPr kumimoji="1" lang="ja-JP" altLang="en-US" smtClean="0"/>
              <a:t>2020/9/24</a:t>
            </a:fld>
            <a:endParaRPr kumimoji="1" lang="ja-JP" altLang="en-US"/>
          </a:p>
        </p:txBody>
      </p:sp>
      <p:sp>
        <p:nvSpPr>
          <p:cNvPr id="4" name="フッター プレースホルダー 3"/>
          <p:cNvSpPr>
            <a:spLocks noGrp="1"/>
          </p:cNvSpPr>
          <p:nvPr>
            <p:ph type="ftr" sz="quarter" idx="2"/>
          </p:nvPr>
        </p:nvSpPr>
        <p:spPr>
          <a:xfrm>
            <a:off x="0" y="9428165"/>
            <a:ext cx="2946400"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9" y="9428165"/>
            <a:ext cx="2946400" cy="496887"/>
          </a:xfrm>
          <a:prstGeom prst="rect">
            <a:avLst/>
          </a:prstGeom>
        </p:spPr>
        <p:txBody>
          <a:bodyPr vert="horz" lIns="91432" tIns="45716" rIns="91432" bIns="45716" rtlCol="0" anchor="b"/>
          <a:lstStyle>
            <a:lvl1pPr algn="r">
              <a:defRPr sz="1200"/>
            </a:lvl1pPr>
          </a:lstStyle>
          <a:p>
            <a:fld id="{6F57226F-9342-4AF1-9A93-62136E049827}" type="slidenum">
              <a:rPr kumimoji="1" lang="ja-JP" altLang="en-US" smtClean="0"/>
              <a:t>‹#›</a:t>
            </a:fld>
            <a:endParaRPr kumimoji="1" lang="ja-JP" altLang="en-US"/>
          </a:p>
        </p:txBody>
      </p:sp>
    </p:spTree>
    <p:extLst>
      <p:ext uri="{BB962C8B-B14F-4D97-AF65-F5344CB8AC3E}">
        <p14:creationId xmlns:p14="http://schemas.microsoft.com/office/powerpoint/2010/main" val="2949961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5659" cy="496332"/>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6" y="2"/>
            <a:ext cx="2945659" cy="496332"/>
          </a:xfrm>
          <a:prstGeom prst="rect">
            <a:avLst/>
          </a:prstGeom>
        </p:spPr>
        <p:txBody>
          <a:bodyPr vert="horz" lIns="91432" tIns="45716" rIns="91432" bIns="45716" rtlCol="0"/>
          <a:lstStyle>
            <a:lvl1pPr algn="r">
              <a:defRPr sz="1200"/>
            </a:lvl1pPr>
          </a:lstStyle>
          <a:p>
            <a:fld id="{577AEAD8-500A-4AB0-85D4-E5D1024B8750}" type="datetimeFigureOut">
              <a:rPr kumimoji="1" lang="ja-JP" altLang="en-US" smtClean="0"/>
              <a:t>2020/9/24</a:t>
            </a:fld>
            <a:endParaRPr kumimoji="1" lang="ja-JP" altLang="en-US"/>
          </a:p>
        </p:txBody>
      </p:sp>
      <p:sp>
        <p:nvSpPr>
          <p:cNvPr id="4" name="スライド イメージ プレースホルダー 3"/>
          <p:cNvSpPr>
            <a:spLocks noGrp="1" noRot="1" noChangeAspect="1"/>
          </p:cNvSpPr>
          <p:nvPr>
            <p:ph type="sldImg" idx="2"/>
          </p:nvPr>
        </p:nvSpPr>
        <p:spPr>
          <a:xfrm>
            <a:off x="727075" y="236538"/>
            <a:ext cx="5357813" cy="4019550"/>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175847" y="4419600"/>
            <a:ext cx="6447692" cy="4982308"/>
          </a:xfrm>
          <a:prstGeom prst="rect">
            <a:avLst/>
          </a:prstGeom>
        </p:spPr>
        <p:txBody>
          <a:bodyPr vert="horz" lIns="91432" tIns="45716" rIns="91432" bIns="457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428584"/>
            <a:ext cx="2945659" cy="496332"/>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6" y="9428584"/>
            <a:ext cx="2945659" cy="496332"/>
          </a:xfrm>
          <a:prstGeom prst="rect">
            <a:avLst/>
          </a:prstGeom>
        </p:spPr>
        <p:txBody>
          <a:bodyPr vert="horz" lIns="91432" tIns="45716" rIns="91432" bIns="45716" rtlCol="0" anchor="b"/>
          <a:lstStyle>
            <a:lvl1pPr algn="r">
              <a:defRPr sz="1600"/>
            </a:lvl1pPr>
          </a:lstStyle>
          <a:p>
            <a:fld id="{EC3FF3B5-E671-474D-87F0-2978907099A1}" type="slidenum">
              <a:rPr lang="ja-JP" altLang="en-US" smtClean="0"/>
              <a:pPr/>
              <a:t>‹#›</a:t>
            </a:fld>
            <a:endParaRPr lang="ja-JP" altLang="en-US" dirty="0"/>
          </a:p>
        </p:txBody>
      </p:sp>
    </p:spTree>
    <p:extLst>
      <p:ext uri="{BB962C8B-B14F-4D97-AF65-F5344CB8AC3E}">
        <p14:creationId xmlns:p14="http://schemas.microsoft.com/office/powerpoint/2010/main" val="35887302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2000" kern="1200">
        <a:solidFill>
          <a:schemeClr val="tx1"/>
        </a:solidFill>
        <a:latin typeface="+mn-lt"/>
        <a:ea typeface="+mn-ea"/>
        <a:cs typeface="+mn-cs"/>
      </a:defRPr>
    </a:lvl2pPr>
    <a:lvl3pPr marL="914400" algn="l" defTabSz="914400" rtl="0" eaLnBrk="1" latinLnBrk="0" hangingPunct="1">
      <a:defRPr kumimoji="1" sz="2000" kern="1200">
        <a:solidFill>
          <a:schemeClr val="tx1"/>
        </a:solidFill>
        <a:latin typeface="+mn-lt"/>
        <a:ea typeface="+mn-ea"/>
        <a:cs typeface="+mn-cs"/>
      </a:defRPr>
    </a:lvl3pPr>
    <a:lvl4pPr marL="1371600" algn="l" defTabSz="914400" rtl="0" eaLnBrk="1" latinLnBrk="0" hangingPunct="1">
      <a:defRPr kumimoji="1" sz="2000" kern="1200">
        <a:solidFill>
          <a:schemeClr val="tx1"/>
        </a:solidFill>
        <a:latin typeface="+mn-lt"/>
        <a:ea typeface="+mn-ea"/>
        <a:cs typeface="+mn-cs"/>
      </a:defRPr>
    </a:lvl4pPr>
    <a:lvl5pPr marL="1828800" algn="l" defTabSz="914400" rtl="0" eaLnBrk="1" latinLnBrk="0" hangingPunct="1">
      <a:defRPr kumimoji="1" sz="20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6">
              <a:defRPr/>
            </a:pPr>
            <a:r>
              <a:rPr lang="en-US" altLang="ja-JP" dirty="0"/>
              <a:t>Thank you for giving me an opportunity to talk about our product Core Shell column </a:t>
            </a:r>
            <a:r>
              <a:rPr lang="en-US" altLang="ja-JP" dirty="0" err="1"/>
              <a:t>SunShell</a:t>
            </a:r>
            <a:r>
              <a:rPr lang="en-US" altLang="ja-JP" dirty="0"/>
              <a:t>.</a:t>
            </a:r>
          </a:p>
          <a:p>
            <a:pPr defTabSz="914326">
              <a:defRPr/>
            </a:pPr>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1</a:t>
            </a:fld>
            <a:endParaRPr kumimoji="1" lang="ja-JP" altLang="en-US"/>
          </a:p>
        </p:txBody>
      </p:sp>
    </p:spTree>
    <p:extLst>
      <p:ext uri="{BB962C8B-B14F-4D97-AF65-F5344CB8AC3E}">
        <p14:creationId xmlns:p14="http://schemas.microsoft.com/office/powerpoint/2010/main" val="179902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Do you know History of Core Shell Silica? </a:t>
            </a:r>
            <a:r>
              <a:rPr kumimoji="1" lang="en-US" altLang="ja-JP" baseline="0" dirty="0"/>
              <a:t>More than 40 years ago, very famous scientist Kirkland presented </a:t>
            </a:r>
            <a:r>
              <a:rPr kumimoji="1" lang="en-US" altLang="ja-JP" baseline="0" dirty="0" err="1"/>
              <a:t>Pellicular</a:t>
            </a:r>
            <a:r>
              <a:rPr kumimoji="1" lang="en-US" altLang="ja-JP" baseline="0" dirty="0"/>
              <a:t> particle. This was a first core shell silica. Its core was made of a glass bead and the diameter was 30 um and thickness of superficially porous layer was 0.5 um. A core size was very big, so that expected performance could not be achieved. A dominant patent concerning core shell particle was materialized at 1967 and 1968. </a:t>
            </a:r>
          </a:p>
          <a:p>
            <a:r>
              <a:rPr kumimoji="1" lang="en-US" altLang="ja-JP" baseline="0" dirty="0"/>
              <a:t>Then 14 years ago </a:t>
            </a:r>
            <a:r>
              <a:rPr kumimoji="1" lang="en-US" altLang="ja-JP" baseline="0" dirty="0" err="1"/>
              <a:t>Kirlkand</a:t>
            </a:r>
            <a:r>
              <a:rPr kumimoji="1" lang="en-US" altLang="ja-JP" baseline="0" dirty="0"/>
              <a:t> presented second generation core shell. It is called </a:t>
            </a:r>
            <a:r>
              <a:rPr kumimoji="1" lang="en-US" altLang="ja-JP" baseline="0" dirty="0" err="1"/>
              <a:t>PoroShell</a:t>
            </a:r>
            <a:r>
              <a:rPr kumimoji="1" lang="en-US" altLang="ja-JP" baseline="0" dirty="0"/>
              <a:t> and used for separation of proteins.</a:t>
            </a:r>
          </a:p>
          <a:p>
            <a:r>
              <a:rPr kumimoji="1" lang="en-US" altLang="ja-JP" baseline="0" dirty="0"/>
              <a:t>Finally 7 years ago, Kirkland presented 2.7um particle size core shell, which has the same performance as a sub 2 um fully porous particle. However regarding a back pressure, 2.7um core shell particle showed a half </a:t>
            </a:r>
            <a:r>
              <a:rPr kumimoji="1" lang="en-US" altLang="ja-JP" baseline="0" dirty="0" err="1"/>
              <a:t>bak</a:t>
            </a:r>
            <a:r>
              <a:rPr kumimoji="1" lang="en-US" altLang="ja-JP" baseline="0" dirty="0"/>
              <a:t> pressure to compare with sub 2 um fully porous </a:t>
            </a:r>
            <a:r>
              <a:rPr kumimoji="1" lang="en-US" altLang="ja-JP" baseline="0"/>
              <a:t>particle.</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10</a:t>
            </a:fld>
            <a:endParaRPr kumimoji="1" lang="ja-JP" altLang="en-US"/>
          </a:p>
        </p:txBody>
      </p:sp>
    </p:spTree>
    <p:extLst>
      <p:ext uri="{BB962C8B-B14F-4D97-AF65-F5344CB8AC3E}">
        <p14:creationId xmlns:p14="http://schemas.microsoft.com/office/powerpoint/2010/main" val="286188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Dr</a:t>
            </a:r>
            <a:r>
              <a:rPr kumimoji="1" lang="en-US" altLang="ja-JP" dirty="0"/>
              <a:t> </a:t>
            </a:r>
            <a:r>
              <a:rPr kumimoji="1" lang="en-US" altLang="ja-JP" dirty="0" err="1"/>
              <a:t>Majore</a:t>
            </a:r>
            <a:r>
              <a:rPr kumimoji="1" lang="en-US" altLang="ja-JP" baseline="0" dirty="0"/>
              <a:t> presented “Current trends in HPLC column usage” on LCGC Europe 2 years ago. Interest of superficially porous particle was top and second was Porous sub 2 um. Most chromatographers watch a core shell particle, core shell technology and a core shell column.  </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11</a:t>
            </a:fld>
            <a:endParaRPr kumimoji="1" lang="ja-JP" altLang="en-US"/>
          </a:p>
        </p:txBody>
      </p:sp>
    </p:spTree>
    <p:extLst>
      <p:ext uri="{BB962C8B-B14F-4D97-AF65-F5344CB8AC3E}">
        <p14:creationId xmlns:p14="http://schemas.microsoft.com/office/powerpoint/2010/main" val="303990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20 kinds of core shell</a:t>
            </a:r>
            <a:r>
              <a:rPr kumimoji="1" lang="en-US" altLang="ja-JP" baseline="0" dirty="0"/>
              <a:t> columns are marketed. </a:t>
            </a:r>
            <a:r>
              <a:rPr kumimoji="1" lang="en-US" altLang="ja-JP" baseline="0" dirty="0" err="1"/>
              <a:t>SunShell</a:t>
            </a:r>
            <a:r>
              <a:rPr kumimoji="1" lang="en-US" altLang="ja-JP" baseline="0" dirty="0"/>
              <a:t> is</a:t>
            </a:r>
            <a:r>
              <a:rPr kumimoji="1" lang="en-US" altLang="ja-JP" dirty="0"/>
              <a:t> my brand.</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12</a:t>
            </a:fld>
            <a:endParaRPr kumimoji="1" lang="ja-JP" altLang="en-US"/>
          </a:p>
        </p:txBody>
      </p:sp>
    </p:spTree>
    <p:extLst>
      <p:ext uri="{BB962C8B-B14F-4D97-AF65-F5344CB8AC3E}">
        <p14:creationId xmlns:p14="http://schemas.microsoft.com/office/powerpoint/2010/main" val="128154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a:t>
            </a:r>
            <a:r>
              <a:rPr kumimoji="1" lang="en-US" altLang="ja-JP" baseline="0" dirty="0"/>
              <a:t> shows 2 kinds of typical core shell particles. Left one is </a:t>
            </a:r>
            <a:r>
              <a:rPr kumimoji="1" lang="en-US" altLang="ja-JP" baseline="0" dirty="0" err="1"/>
              <a:t>multylayer</a:t>
            </a:r>
            <a:r>
              <a:rPr kumimoji="1" lang="en-US" altLang="ja-JP" baseline="0" dirty="0"/>
              <a:t> porous silica structure and right one is monolayer porous silica structure. </a:t>
            </a:r>
            <a:r>
              <a:rPr kumimoji="1" lang="en-US" altLang="ja-JP" baseline="0" dirty="0" err="1"/>
              <a:t>Kinetex</a:t>
            </a:r>
            <a:r>
              <a:rPr kumimoji="1" lang="en-US" altLang="ja-JP" baseline="0" dirty="0"/>
              <a:t> is </a:t>
            </a:r>
            <a:r>
              <a:rPr kumimoji="1" lang="en-US" altLang="ja-JP" baseline="0" dirty="0" err="1"/>
              <a:t>multylayer</a:t>
            </a:r>
            <a:r>
              <a:rPr kumimoji="1" lang="en-US" altLang="ja-JP" baseline="0" dirty="0"/>
              <a:t> porous silica. The other brand may be monolayer porous silica.</a:t>
            </a:r>
          </a:p>
          <a:p>
            <a:endParaRPr kumimoji="1" lang="en-US" altLang="ja-JP" dirty="0"/>
          </a:p>
          <a:p>
            <a:r>
              <a:rPr kumimoji="1" lang="en-US" altLang="ja-JP" baseline="0" dirty="0"/>
              <a:t>Multilayer porous silica structure seems like an annual ring. This means </a:t>
            </a:r>
            <a:r>
              <a:rPr kumimoji="1" lang="en-US" altLang="ja-JP" baseline="0" dirty="0" err="1"/>
              <a:t>ununiformity</a:t>
            </a:r>
            <a:r>
              <a:rPr kumimoji="1" lang="en-US" altLang="ja-JP" baseline="0" dirty="0"/>
              <a:t>. Monolayer porous silica structure seems to be better as a packing materials for HPLC or UHPLC. Indeed I found big difference between monolayer porous structure </a:t>
            </a:r>
            <a:r>
              <a:rPr kumimoji="1" lang="en-US" altLang="ja-JP" baseline="0" dirty="0" err="1"/>
              <a:t>SunShell</a:t>
            </a:r>
            <a:r>
              <a:rPr kumimoji="1" lang="en-US" altLang="ja-JP" baseline="0" dirty="0"/>
              <a:t> and multilayer porous silica structure </a:t>
            </a:r>
            <a:r>
              <a:rPr kumimoji="1" lang="en-US" altLang="ja-JP" baseline="0" dirty="0" err="1"/>
              <a:t>Kinetex</a:t>
            </a:r>
            <a:r>
              <a:rPr lang="en-US" altLang="ja-JP" dirty="0"/>
              <a:t> as mentioned later.</a:t>
            </a:r>
            <a:endParaRPr kumimoji="1" lang="en-US" altLang="ja-JP"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13</a:t>
            </a:fld>
            <a:endParaRPr kumimoji="1" lang="ja-JP" altLang="en-US"/>
          </a:p>
        </p:txBody>
      </p:sp>
    </p:spTree>
    <p:extLst>
      <p:ext uri="{BB962C8B-B14F-4D97-AF65-F5344CB8AC3E}">
        <p14:creationId xmlns:p14="http://schemas.microsoft.com/office/powerpoint/2010/main" val="291463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a:t>
            </a:r>
            <a:r>
              <a:rPr kumimoji="1" lang="en-US" altLang="ja-JP" baseline="0" dirty="0"/>
              <a:t> particle size distribution of a typical core shell silica . As you can see on photos and a figure measured by coulter counter, particle size distribution is very narrow.  We can find some dimer which grew on two particle combined. All core shell silica particle include some dimers.</a:t>
            </a:r>
          </a:p>
          <a:p>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14</a:t>
            </a:fld>
            <a:endParaRPr kumimoji="1" lang="ja-JP" altLang="en-US"/>
          </a:p>
        </p:txBody>
      </p:sp>
    </p:spTree>
    <p:extLst>
      <p:ext uri="{BB962C8B-B14F-4D97-AF65-F5344CB8AC3E}">
        <p14:creationId xmlns:p14="http://schemas.microsoft.com/office/powerpoint/2010/main" val="326980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This slide shows a structure of our core shell particle, </a:t>
            </a:r>
            <a:r>
              <a:rPr kumimoji="1" lang="en-US" altLang="ja-JP" dirty="0" err="1"/>
              <a:t>SunShell</a:t>
            </a:r>
            <a:r>
              <a:rPr kumimoji="1" lang="en-US" altLang="ja-JP" dirty="0"/>
              <a:t>. Particle diameter is 2.6 um. A core diameter is 1.6 um.</a:t>
            </a:r>
            <a:r>
              <a:rPr kumimoji="1" lang="en-US" altLang="ja-JP" baseline="0" dirty="0"/>
              <a:t> A thickness of porous silica layer is 0.5 um. Pore volume is 0.3 mL/g. Specific surface area is 150 m2/g. Average pore diameter is 9 nm. Finally the ratio of porous silica volume is 77%.</a:t>
            </a:r>
          </a:p>
          <a:p>
            <a:r>
              <a:rPr kumimoji="1" lang="en-US" altLang="ja-JP" baseline="0" dirty="0"/>
              <a:t> </a:t>
            </a:r>
          </a:p>
          <a:p>
            <a:r>
              <a:rPr kumimoji="1" lang="en-US" altLang="ja-JP" dirty="0"/>
              <a:t> </a:t>
            </a:r>
            <a:endParaRPr kumimoji="1" lang="ja-JP" altLang="en-US" dirty="0"/>
          </a:p>
        </p:txBody>
      </p:sp>
      <p:sp>
        <p:nvSpPr>
          <p:cNvPr id="4" name="スライド番号プレースホルダ 3"/>
          <p:cNvSpPr>
            <a:spLocks noGrp="1"/>
          </p:cNvSpPr>
          <p:nvPr>
            <p:ph type="sldNum" sz="quarter" idx="10"/>
          </p:nvPr>
        </p:nvSpPr>
        <p:spPr/>
        <p:txBody>
          <a:bodyPr/>
          <a:lstStyle/>
          <a:p>
            <a:fld id="{3E745670-D86C-460A-8882-6A9F6216D923}"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Van </a:t>
            </a:r>
            <a:r>
              <a:rPr kumimoji="1" lang="en-US" altLang="ja-JP" dirty="0" err="1"/>
              <a:t>Deemter</a:t>
            </a:r>
            <a:r>
              <a:rPr kumimoji="1" lang="en-US" altLang="ja-JP" baseline="0" dirty="0"/>
              <a:t> equation and Plot. H is height equivalent to a theoretical plate. U is a linear velocity. </a:t>
            </a:r>
          </a:p>
          <a:p>
            <a:endParaRPr lang="en-US" altLang="ja-JP" dirty="0"/>
          </a:p>
          <a:p>
            <a:r>
              <a:rPr kumimoji="1" lang="en-US" altLang="ja-JP" dirty="0"/>
              <a:t>A term is ……..</a:t>
            </a:r>
          </a:p>
          <a:p>
            <a:r>
              <a:rPr lang="en-US" altLang="ja-JP" dirty="0"/>
              <a:t>B term is …….</a:t>
            </a:r>
          </a:p>
          <a:p>
            <a:r>
              <a:rPr kumimoji="1" lang="en-US" altLang="ja-JP" dirty="0"/>
              <a:t>C term is ……</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16</a:t>
            </a:fld>
            <a:endParaRPr kumimoji="1" lang="ja-JP" altLang="en-US"/>
          </a:p>
        </p:txBody>
      </p:sp>
    </p:spTree>
    <p:extLst>
      <p:ext uri="{BB962C8B-B14F-4D97-AF65-F5344CB8AC3E}">
        <p14:creationId xmlns:p14="http://schemas.microsoft.com/office/powerpoint/2010/main" val="254797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compared fully porous</a:t>
            </a:r>
            <a:r>
              <a:rPr kumimoji="1" lang="en-US" altLang="ja-JP" baseline="0" dirty="0"/>
              <a:t> 5 um, 3um 1.8um silica C18 and 2.6 um core shell, </a:t>
            </a:r>
            <a:r>
              <a:rPr kumimoji="1" lang="en-US" altLang="ja-JP" baseline="0" dirty="0" err="1"/>
              <a:t>SunShell</a:t>
            </a:r>
            <a:r>
              <a:rPr kumimoji="1" lang="en-US" altLang="ja-JP" baseline="0" dirty="0"/>
              <a:t> C18 on Van </a:t>
            </a:r>
            <a:r>
              <a:rPr kumimoji="1" lang="en-US" altLang="ja-JP" baseline="0" dirty="0" err="1"/>
              <a:t>Deemter</a:t>
            </a:r>
            <a:r>
              <a:rPr kumimoji="1" lang="en-US" altLang="ja-JP" baseline="0" dirty="0"/>
              <a:t> plots. The smaller a particle size, the lower a plate height, This result is theoretical. However, 2.6 um core shell C18 showed almost the same plate height as 1.8 um fully porous C18. It is said that Core shell structure and narrow particle distribution make plate height low. </a:t>
            </a:r>
          </a:p>
          <a:p>
            <a:endParaRPr kumimoji="1" lang="en-US" altLang="ja-JP" baseline="0" dirty="0"/>
          </a:p>
          <a:p>
            <a:r>
              <a:rPr kumimoji="1" lang="en-US" altLang="ja-JP" baseline="0" dirty="0"/>
              <a:t>C term is almost the same for both 1.8 um fully porous C18 and 2.6 um core shell C18. Both A term and C term are dependent upon a particle size, but B term is independent upon a particle size. Plot at small mobile phase velocity is different between fully porous 1.8um and core shell 2.6um. . 2.6um core shell C18 plot swells more than 1.8 um fully porous C18. This result demonstrates that B term of core shell C18 is deceasing.  </a:t>
            </a: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17</a:t>
            </a:fld>
            <a:endParaRPr kumimoji="1" lang="ja-JP" altLang="en-US"/>
          </a:p>
        </p:txBody>
      </p:sp>
    </p:spTree>
    <p:extLst>
      <p:ext uri="{BB962C8B-B14F-4D97-AF65-F5344CB8AC3E}">
        <p14:creationId xmlns:p14="http://schemas.microsoft.com/office/powerpoint/2010/main" val="254343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a:t>
            </a:r>
            <a:r>
              <a:rPr kumimoji="1" lang="en-US" altLang="ja-JP" baseline="0" dirty="0"/>
              <a:t> a back pressure of sub 2um particles and 2.6 um core shell particle.</a:t>
            </a:r>
            <a:endParaRPr kumimoji="1" lang="en-US" altLang="ja-JP" dirty="0"/>
          </a:p>
          <a:p>
            <a:endParaRPr kumimoji="1" lang="en-US" altLang="ja-JP" dirty="0"/>
          </a:p>
          <a:p>
            <a:r>
              <a:rPr kumimoji="1" lang="en-US" altLang="ja-JP" dirty="0" err="1"/>
              <a:t>Sun</a:t>
            </a:r>
            <a:r>
              <a:rPr kumimoji="1" lang="en-US" altLang="ja-JP" baseline="0" dirty="0" err="1"/>
              <a:t>Shell</a:t>
            </a:r>
            <a:r>
              <a:rPr kumimoji="1" lang="en-US" altLang="ja-JP" baseline="0" dirty="0"/>
              <a:t> C18 showed a half back pressure to compare with sub 2 um and 2 um other brand C18s.</a:t>
            </a:r>
          </a:p>
          <a:p>
            <a:endParaRPr lang="en-US" altLang="ja-JP" sz="1600"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18</a:t>
            </a:fld>
            <a:endParaRPr kumimoji="1" lang="ja-JP" altLang="en-US"/>
          </a:p>
        </p:txBody>
      </p:sp>
    </p:spTree>
    <p:extLst>
      <p:ext uri="{BB962C8B-B14F-4D97-AF65-F5344CB8AC3E}">
        <p14:creationId xmlns:p14="http://schemas.microsoft.com/office/powerpoint/2010/main" val="4002355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Impedance</a:t>
            </a:r>
            <a:r>
              <a:rPr kumimoji="1" lang="en-US" altLang="ja-JP" baseline="0" dirty="0"/>
              <a:t> time, t</a:t>
            </a:r>
            <a:r>
              <a:rPr kumimoji="1" lang="en-US" altLang="ja-JP" baseline="-25000" dirty="0"/>
              <a:t>0</a:t>
            </a:r>
            <a:r>
              <a:rPr kumimoji="1" lang="en-US" altLang="ja-JP" baseline="0" dirty="0"/>
              <a:t>/N</a:t>
            </a:r>
            <a:r>
              <a:rPr kumimoji="1" lang="en-US" altLang="ja-JP" baseline="30000" dirty="0"/>
              <a:t>2</a:t>
            </a:r>
            <a:r>
              <a:rPr kumimoji="1" lang="en-US" altLang="ja-JP" baseline="0" dirty="0"/>
              <a:t>.</a:t>
            </a:r>
          </a:p>
          <a:p>
            <a:r>
              <a:rPr kumimoji="1" lang="en-US" altLang="ja-JP" baseline="0" dirty="0"/>
              <a:t>When back pressure is constant, t0 is proportional to N2(square N). Constant “</a:t>
            </a:r>
            <a:r>
              <a:rPr lang="en-US" altLang="ja-JP" dirty="0"/>
              <a:t>A” </a:t>
            </a:r>
            <a:r>
              <a:rPr kumimoji="1" lang="en-US" altLang="ja-JP" baseline="0" dirty="0"/>
              <a:t>is </a:t>
            </a:r>
            <a:r>
              <a:rPr lang="en-US" altLang="ja-JP" dirty="0"/>
              <a:t>t</a:t>
            </a:r>
            <a:r>
              <a:rPr lang="en-US" altLang="ja-JP" baseline="-25000" dirty="0"/>
              <a:t>0</a:t>
            </a:r>
            <a:r>
              <a:rPr lang="en-US" altLang="ja-JP" dirty="0"/>
              <a:t>/N</a:t>
            </a:r>
            <a:r>
              <a:rPr lang="en-US" altLang="ja-JP" baseline="30000" dirty="0"/>
              <a:t>2</a:t>
            </a:r>
            <a:r>
              <a:rPr kumimoji="1" lang="en-US" altLang="ja-JP" baseline="0" dirty="0"/>
              <a:t>.</a:t>
            </a:r>
          </a:p>
          <a:p>
            <a:r>
              <a:rPr kumimoji="1" lang="en-US" altLang="ja-JP" baseline="0" dirty="0"/>
              <a:t>When we used 4.6 mm </a:t>
            </a:r>
            <a:r>
              <a:rPr kumimoji="1" lang="en-US" altLang="ja-JP" baseline="0" dirty="0" err="1"/>
              <a:t>i.d.</a:t>
            </a:r>
            <a:r>
              <a:rPr kumimoji="1" lang="en-US" altLang="ja-JP" baseline="0" dirty="0"/>
              <a:t> and 15 cm length column at 1.0 mL/min of flow rate, we could obtain that back pressure was 10 MPa, plate was 10,000 and t0 was 100 second. In case of 30 cm column length, plate became 2 times higher 20,000 and back pressure also became 2 times higher. Back pressure have to keep the same, so that flow rate should be a half. In the result t0 became 4 times longer from 100 second to 400 second.</a:t>
            </a:r>
          </a:p>
          <a:p>
            <a:r>
              <a:rPr lang="en-US" altLang="ja-JP" dirty="0"/>
              <a:t>When plate becomes 2 times, t</a:t>
            </a:r>
            <a:r>
              <a:rPr lang="en-US" altLang="ja-JP" baseline="-25000" dirty="0"/>
              <a:t>0  </a:t>
            </a:r>
            <a:r>
              <a:rPr lang="en-US" altLang="ja-JP" dirty="0"/>
              <a:t>becomes 4 times under the same backpressure condition.    </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19</a:t>
            </a:fld>
            <a:endParaRPr kumimoji="1" lang="ja-JP" altLang="en-US"/>
          </a:p>
        </p:txBody>
      </p:sp>
    </p:spTree>
    <p:extLst>
      <p:ext uri="{BB962C8B-B14F-4D97-AF65-F5344CB8AC3E}">
        <p14:creationId xmlns:p14="http://schemas.microsoft.com/office/powerpoint/2010/main" val="392349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first, I’d like to introduce me and my company. I founded </a:t>
            </a:r>
            <a:r>
              <a:rPr lang="en-US" altLang="ja-JP" dirty="0" err="1"/>
              <a:t>ChromaNik</a:t>
            </a:r>
            <a:r>
              <a:rPr lang="en-US" altLang="ja-JP" dirty="0"/>
              <a:t> Technologies Inc. in December 2005. Before founding </a:t>
            </a:r>
            <a:r>
              <a:rPr lang="en-US" altLang="ja-JP" dirty="0" err="1"/>
              <a:t>ChromaNik</a:t>
            </a:r>
            <a:r>
              <a:rPr lang="en-US" altLang="ja-JP" dirty="0"/>
              <a:t>, I worked for Nomura Chemical for 22 years. Nomura Chemical is HPLC column manufacturer in Japan and their brand of HPLC column is </a:t>
            </a:r>
            <a:r>
              <a:rPr lang="en-US" altLang="ja-JP" dirty="0" err="1"/>
              <a:t>Develosil</a:t>
            </a:r>
            <a:r>
              <a:rPr lang="en-US" altLang="ja-JP" dirty="0"/>
              <a:t>.</a:t>
            </a:r>
          </a:p>
          <a:p>
            <a:r>
              <a:rPr lang="en-US" altLang="ja-JP" dirty="0" err="1"/>
              <a:t>ChromaNik</a:t>
            </a:r>
            <a:r>
              <a:rPr lang="en-US" altLang="ja-JP" dirty="0"/>
              <a:t> developed Sunrise C18 and C28 in 2007. Then Sunniest C18 RP-AQUA and C8 in 2008. Finally Core Shell </a:t>
            </a:r>
            <a:r>
              <a:rPr lang="en-US" altLang="ja-JP" dirty="0" err="1"/>
              <a:t>SunShell</a:t>
            </a:r>
            <a:r>
              <a:rPr lang="en-US" altLang="ja-JP" dirty="0"/>
              <a:t> column in 2011. </a:t>
            </a:r>
            <a:endParaRPr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2</a:t>
            </a:fld>
            <a:endParaRPr kumimoji="1" lang="ja-JP" altLang="en-US"/>
          </a:p>
        </p:txBody>
      </p:sp>
    </p:spTree>
    <p:extLst>
      <p:ext uri="{BB962C8B-B14F-4D97-AF65-F5344CB8AC3E}">
        <p14:creationId xmlns:p14="http://schemas.microsoft.com/office/powerpoint/2010/main" val="305165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demonstrates kinetic plot analysis at 40MPa.</a:t>
            </a:r>
          </a:p>
          <a:p>
            <a:r>
              <a:rPr kumimoji="1" lang="en-US" altLang="ja-JP" dirty="0"/>
              <a:t>Vertical</a:t>
            </a:r>
            <a:r>
              <a:rPr kumimoji="1" lang="en-US" altLang="ja-JP" baseline="0" dirty="0"/>
              <a:t> axis is t</a:t>
            </a:r>
            <a:r>
              <a:rPr kumimoji="1" lang="en-US" altLang="ja-JP" baseline="-25000" dirty="0"/>
              <a:t>0</a:t>
            </a:r>
            <a:r>
              <a:rPr kumimoji="1" lang="en-US" altLang="ja-JP" baseline="0" dirty="0"/>
              <a:t>/N</a:t>
            </a:r>
            <a:r>
              <a:rPr kumimoji="1" lang="en-US" altLang="ja-JP" baseline="30000" dirty="0"/>
              <a:t>2</a:t>
            </a:r>
            <a:r>
              <a:rPr kumimoji="1" lang="en-US" altLang="ja-JP" baseline="0" dirty="0"/>
              <a:t>, impedance time. Horizontal axis is logarithm N. Regarding 1um, 2um, 3um and 5um fully porous particle, these curves were plotted by calculated values. 2.6um core shell particle curve was plotted by experimental values.</a:t>
            </a:r>
          </a:p>
          <a:p>
            <a:r>
              <a:rPr kumimoji="1" lang="en-US" altLang="ja-JP" baseline="0" dirty="0"/>
              <a:t>As you can see, there are a lower limit for all fully porous particles. It is 30 </a:t>
            </a:r>
            <a:r>
              <a:rPr kumimoji="1" lang="en-US" altLang="ja-JP" baseline="0" dirty="0" err="1"/>
              <a:t>nano</a:t>
            </a:r>
            <a:r>
              <a:rPr kumimoji="1" lang="en-US" altLang="ja-JP" baseline="0" dirty="0"/>
              <a:t> second like this.</a:t>
            </a:r>
            <a:r>
              <a:rPr kumimoji="1" lang="en-US" altLang="ja-JP" dirty="0"/>
              <a:t> However core shell</a:t>
            </a:r>
            <a:r>
              <a:rPr kumimoji="1" lang="en-US" altLang="ja-JP" baseline="0" dirty="0"/>
              <a:t> particle curve is plotted under this lower limit. This means that a core shell particle can separate faster, or at the same retention time a core shell particle shows a higher plate.</a:t>
            </a: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20</a:t>
            </a:fld>
            <a:endParaRPr kumimoji="1" lang="ja-JP" altLang="en-US"/>
          </a:p>
        </p:txBody>
      </p:sp>
    </p:spTree>
    <p:extLst>
      <p:ext uri="{BB962C8B-B14F-4D97-AF65-F5344CB8AC3E}">
        <p14:creationId xmlns:p14="http://schemas.microsoft.com/office/powerpoint/2010/main" val="925292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Core</a:t>
            </a:r>
            <a:r>
              <a:rPr kumimoji="1" lang="en-US" altLang="ja-JP" baseline="0" dirty="0"/>
              <a:t> shell particle generally has a narrower particle distribution than conventional fully porous particle. A narrow particle distribution allows to pack with particle into a column densely. So, a space among particles is smaller in core shell particle than in fully porous particle. As the result </a:t>
            </a:r>
            <a:r>
              <a:rPr lang="en-US" altLang="ja-JP" dirty="0"/>
              <a:t>Eddy diffusion decreases and A</a:t>
            </a:r>
            <a:r>
              <a:rPr lang="en-US" altLang="ja-JP" baseline="0" dirty="0"/>
              <a:t> term reduces for core shell particle.</a:t>
            </a: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21</a:t>
            </a:fld>
            <a:endParaRPr kumimoji="1" lang="ja-JP" altLang="en-US"/>
          </a:p>
        </p:txBody>
      </p:sp>
    </p:spTree>
    <p:extLst>
      <p:ext uri="{BB962C8B-B14F-4D97-AF65-F5344CB8AC3E}">
        <p14:creationId xmlns:p14="http://schemas.microsoft.com/office/powerpoint/2010/main" val="2722670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slide shows the reason why B term decreases</a:t>
            </a:r>
            <a:r>
              <a:rPr lang="en-US" altLang="ja-JP" baseline="0" dirty="0"/>
              <a:t> for a core shell particle. A solute diffuses not only outside a particle but also in the pore of a particle. The core is a solid, so that the core blocks the diffusion of a solute. As the result longitudinal diffusion of a core shell is smaller to compare with fully porous particle.</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a:defRPr/>
            </a:pPr>
            <a:fld id="{92FB88E1-C1E6-4DA0-A36D-EDA0F8F0FD30}" type="slidenum">
              <a:rPr lang="en-US" altLang="ja-JP" smtClean="0"/>
              <a:pPr>
                <a:defRPr/>
              </a:pPr>
              <a:t>22</a:t>
            </a:fld>
            <a:endParaRPr lang="en-US" altLang="ja-JP"/>
          </a:p>
        </p:txBody>
      </p:sp>
    </p:spTree>
    <p:extLst>
      <p:ext uri="{BB962C8B-B14F-4D97-AF65-F5344CB8AC3E}">
        <p14:creationId xmlns:p14="http://schemas.microsoft.com/office/powerpoint/2010/main" val="316065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13">
              <a:defRPr/>
            </a:pPr>
            <a:r>
              <a:rPr kumimoji="1" lang="en-US" altLang="ja-JP" dirty="0"/>
              <a:t>This slide shows Van </a:t>
            </a:r>
            <a:r>
              <a:rPr kumimoji="1" lang="en-US" altLang="ja-JP" dirty="0" err="1"/>
              <a:t>Deemter</a:t>
            </a:r>
            <a:r>
              <a:rPr kumimoji="1" lang="en-US" altLang="ja-JP" baseline="0" dirty="0"/>
              <a:t> plot using a core shell particle and a fully porous particle. At around 0.6 mL/min flow rate, both particles showed an almost same plate height. But at low flow rate 0.1mL/min, the difference between both was 2 times. This result is that B term is smaller for a core shell particle than for a fully porous particle.</a:t>
            </a:r>
            <a:endParaRPr kumimoji="1" lang="ja-JP" altLang="en-US" dirty="0"/>
          </a:p>
        </p:txBody>
      </p:sp>
      <p:sp>
        <p:nvSpPr>
          <p:cNvPr id="4" name="スライド番号プレースホルダー 3"/>
          <p:cNvSpPr>
            <a:spLocks noGrp="1"/>
          </p:cNvSpPr>
          <p:nvPr>
            <p:ph type="sldNum" sz="quarter" idx="10"/>
          </p:nvPr>
        </p:nvSpPr>
        <p:spPr/>
        <p:txBody>
          <a:bodyPr/>
          <a:lstStyle/>
          <a:p>
            <a:fld id="{1F0BD3D4-2F91-4341-80DD-0D2259746276}" type="slidenum">
              <a:rPr kumimoji="1" lang="ja-JP" altLang="en-US" smtClean="0"/>
              <a:t>23</a:t>
            </a:fld>
            <a:endParaRPr kumimoji="1" lang="ja-JP" altLang="en-US"/>
          </a:p>
        </p:txBody>
      </p:sp>
    </p:spTree>
    <p:extLst>
      <p:ext uri="{BB962C8B-B14F-4D97-AF65-F5344CB8AC3E}">
        <p14:creationId xmlns:p14="http://schemas.microsoft.com/office/powerpoint/2010/main" val="410959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This slide shows diffusion</a:t>
            </a:r>
            <a:r>
              <a:rPr kumimoji="1" lang="en-US" altLang="ja-JP" baseline="0" dirty="0"/>
              <a:t> pass length in the pore.</a:t>
            </a:r>
          </a:p>
          <a:p>
            <a:r>
              <a:rPr kumimoji="1" lang="en-US" altLang="ja-JP" dirty="0"/>
              <a:t>A solute moves in a</a:t>
            </a:r>
            <a:r>
              <a:rPr kumimoji="1" lang="en-US" altLang="ja-JP" baseline="0" dirty="0"/>
              <a:t> porous particle and a porous layer by diffusion. Diffusion path length is dependent on the particle size for a fully porous particle. However, a core shell particle consists of a core and a porous layer, so that  as shown in this slide, diffusion path length is almost same on a 2.6um core shell particle and a 1.8 um fully porous particle. As a result, C term is almost same too.</a:t>
            </a:r>
          </a:p>
          <a:p>
            <a:endParaRPr lang="en-US" altLang="ja-JP" dirty="0"/>
          </a:p>
          <a:p>
            <a:r>
              <a:rPr kumimoji="1" lang="en-US" altLang="ja-JP" baseline="0" dirty="0"/>
              <a:t>These</a:t>
            </a:r>
            <a:r>
              <a:rPr kumimoji="1" lang="en-US" altLang="ja-JP" dirty="0"/>
              <a:t> results in some  slides </a:t>
            </a:r>
            <a:r>
              <a:rPr lang="en-US" altLang="ja-JP" dirty="0"/>
              <a:t>mean that A, B and C , all terms of a core shell particle is smaller to compare with a conventional fully porous particle.</a:t>
            </a:r>
          </a:p>
          <a:p>
            <a:endParaRPr kumimoji="1" lang="en-US" altLang="ja-JP" baseline="0" dirty="0"/>
          </a:p>
          <a:p>
            <a:endParaRPr kumimoji="1" lang="ja-JP" altLang="en-US" dirty="0"/>
          </a:p>
        </p:txBody>
      </p:sp>
      <p:sp>
        <p:nvSpPr>
          <p:cNvPr id="4" name="スライド番号プレースホルダ 3"/>
          <p:cNvSpPr>
            <a:spLocks noGrp="1"/>
          </p:cNvSpPr>
          <p:nvPr>
            <p:ph type="sldNum" sz="quarter" idx="10"/>
          </p:nvPr>
        </p:nvSpPr>
        <p:spPr/>
        <p:txBody>
          <a:bodyPr/>
          <a:lstStyle/>
          <a:p>
            <a:fld id="{7D97257A-4997-4E8C-908C-8341BADA94E0}"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Back</a:t>
            </a:r>
            <a:r>
              <a:rPr kumimoji="1" lang="en-US" altLang="ja-JP" baseline="0" dirty="0"/>
              <a:t> pressure and theoretical plate were compared for 2 um and sub 2um C18 and 2.6 um </a:t>
            </a:r>
            <a:r>
              <a:rPr kumimoji="1" lang="en-US" altLang="ja-JP" baseline="0" dirty="0" err="1"/>
              <a:t>SunShell</a:t>
            </a:r>
            <a:r>
              <a:rPr kumimoji="1" lang="en-US" altLang="ja-JP" baseline="0" dirty="0"/>
              <a:t> C18. All columns showed almost the same theoretical plate except for brand A C18 1.9 um. However back pressure was not same. Especially Brand C C18 1.7um showed the highest back pressure. And </a:t>
            </a:r>
            <a:r>
              <a:rPr kumimoji="1" lang="en-US" altLang="ja-JP" baseline="0" dirty="0" err="1"/>
              <a:t>SunShell</a:t>
            </a:r>
            <a:r>
              <a:rPr kumimoji="1" lang="en-US" altLang="ja-JP" baseline="0" dirty="0"/>
              <a:t> C18 2.6 um showed the lowest back pressure. On the comparison of theoretical plate per back pressure, </a:t>
            </a:r>
            <a:r>
              <a:rPr kumimoji="1" lang="en-US" altLang="ja-JP" baseline="0" dirty="0" err="1"/>
              <a:t>SunShell</a:t>
            </a:r>
            <a:r>
              <a:rPr kumimoji="1" lang="en-US" altLang="ja-JP" baseline="0" dirty="0"/>
              <a:t> indicated the largest value. This is a big advantage. </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25</a:t>
            </a:fld>
            <a:endParaRPr kumimoji="1" lang="ja-JP" altLang="en-US"/>
          </a:p>
        </p:txBody>
      </p:sp>
    </p:spTree>
    <p:extLst>
      <p:ext uri="{BB962C8B-B14F-4D97-AF65-F5344CB8AC3E}">
        <p14:creationId xmlns:p14="http://schemas.microsoft.com/office/powerpoint/2010/main" val="2066294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6">
              <a:defRPr/>
            </a:pPr>
            <a:r>
              <a:rPr kumimoji="1" lang="en-US" altLang="ja-JP" dirty="0"/>
              <a:t>This slide shows comparison of retention between</a:t>
            </a:r>
            <a:r>
              <a:rPr kumimoji="1" lang="en-US" altLang="ja-JP" baseline="0" dirty="0"/>
              <a:t> a fully porous C18 and core shell C18s.</a:t>
            </a:r>
            <a:endParaRPr kumimoji="1" lang="en-US" altLang="ja-JP" dirty="0"/>
          </a:p>
          <a:p>
            <a:pPr defTabSz="914326">
              <a:defRPr/>
            </a:pPr>
            <a:endParaRPr kumimoji="1" lang="en-US" altLang="ja-JP" dirty="0"/>
          </a:p>
          <a:p>
            <a:pPr defTabSz="914326">
              <a:defRPr/>
            </a:pPr>
            <a:r>
              <a:rPr kumimoji="1" lang="en-US" altLang="ja-JP" dirty="0"/>
              <a:t>When we compare</a:t>
            </a:r>
            <a:r>
              <a:rPr kumimoji="1" lang="en-US" altLang="ja-JP" baseline="0" dirty="0"/>
              <a:t> a total surface area of </a:t>
            </a:r>
            <a:r>
              <a:rPr kumimoji="1" lang="en-US" altLang="ja-JP" baseline="0" dirty="0" err="1"/>
              <a:t>packings</a:t>
            </a:r>
            <a:r>
              <a:rPr kumimoji="1" lang="en-US" altLang="ja-JP" baseline="0" dirty="0"/>
              <a:t> in the column, 340 </a:t>
            </a:r>
            <a:r>
              <a:rPr kumimoji="1" lang="en-US" altLang="ja-JP" dirty="0"/>
              <a:t>m</a:t>
            </a:r>
            <a:r>
              <a:rPr kumimoji="1" lang="en-US" altLang="ja-JP" baseline="30000" dirty="0"/>
              <a:t>2</a:t>
            </a:r>
            <a:r>
              <a:rPr kumimoji="1" lang="en-US" altLang="ja-JP" dirty="0"/>
              <a:t>/g </a:t>
            </a:r>
            <a:r>
              <a:rPr kumimoji="1" lang="en-US" altLang="ja-JP" baseline="0" dirty="0"/>
              <a:t>x (multiplied by) 1.5 g = (is) 510 </a:t>
            </a:r>
            <a:r>
              <a:rPr kumimoji="1" lang="en-US" altLang="ja-JP" dirty="0"/>
              <a:t>m</a:t>
            </a:r>
            <a:r>
              <a:rPr kumimoji="1" lang="en-US" altLang="ja-JP" baseline="30000" dirty="0"/>
              <a:t>2 </a:t>
            </a:r>
            <a:r>
              <a:rPr kumimoji="1" lang="en-US" altLang="ja-JP" baseline="0" dirty="0"/>
              <a:t>for fully porous Sunniest C18, while 150 </a:t>
            </a:r>
            <a:r>
              <a:rPr kumimoji="1" lang="en-US" altLang="ja-JP" dirty="0"/>
              <a:t>m</a:t>
            </a:r>
            <a:r>
              <a:rPr kumimoji="1" lang="en-US" altLang="ja-JP" baseline="30000" dirty="0"/>
              <a:t>2</a:t>
            </a:r>
            <a:r>
              <a:rPr kumimoji="1" lang="en-US" altLang="ja-JP" dirty="0"/>
              <a:t>/g </a:t>
            </a:r>
            <a:r>
              <a:rPr kumimoji="1" lang="en-US" altLang="ja-JP" baseline="0" dirty="0"/>
              <a:t>x 2.7 g = 405 </a:t>
            </a:r>
            <a:r>
              <a:rPr kumimoji="1" lang="en-US" altLang="ja-JP" dirty="0"/>
              <a:t>m</a:t>
            </a:r>
            <a:r>
              <a:rPr kumimoji="1" lang="en-US" altLang="ja-JP" baseline="30000" dirty="0"/>
              <a:t>2</a:t>
            </a:r>
            <a:endParaRPr kumimoji="1" lang="en-US" altLang="ja-JP" baseline="0" dirty="0"/>
          </a:p>
          <a:p>
            <a:pPr defTabSz="914326">
              <a:defRPr/>
            </a:pPr>
            <a:r>
              <a:rPr kumimoji="1" lang="en-US" altLang="ja-JP" baseline="0" dirty="0"/>
              <a:t>for core shell </a:t>
            </a:r>
            <a:r>
              <a:rPr kumimoji="1" lang="en-US" altLang="ja-JP" baseline="0" dirty="0" err="1"/>
              <a:t>SunShell</a:t>
            </a:r>
            <a:r>
              <a:rPr kumimoji="1" lang="en-US" altLang="ja-JP" baseline="0" dirty="0"/>
              <a:t> C18. </a:t>
            </a:r>
            <a:r>
              <a:rPr kumimoji="1" lang="en-US" altLang="ja-JP" baseline="0" dirty="0" err="1"/>
              <a:t>SunShell</a:t>
            </a:r>
            <a:r>
              <a:rPr kumimoji="1" lang="en-US" altLang="ja-JP" baseline="0" dirty="0"/>
              <a:t> C18 has 80% surface area to compare with Sunniest C18, so that </a:t>
            </a:r>
            <a:r>
              <a:rPr kumimoji="1" lang="en-US" altLang="ja-JP" baseline="0" dirty="0" err="1"/>
              <a:t>SunShell</a:t>
            </a:r>
            <a:r>
              <a:rPr kumimoji="1" lang="en-US" altLang="ja-JP" baseline="0" dirty="0"/>
              <a:t> C18 shows 80% in retention time.</a:t>
            </a:r>
          </a:p>
          <a:p>
            <a:pPr defTabSz="914326">
              <a:defRPr/>
            </a:pPr>
            <a:r>
              <a:rPr kumimoji="1" lang="en-US" altLang="ja-JP" baseline="0" dirty="0"/>
              <a:t>Regarding t</a:t>
            </a:r>
            <a:r>
              <a:rPr kumimoji="1" lang="en-US" altLang="ja-JP" baseline="-25000" dirty="0"/>
              <a:t>0</a:t>
            </a:r>
            <a:r>
              <a:rPr kumimoji="1" lang="en-US" altLang="ja-JP" baseline="0" dirty="0"/>
              <a:t> as  a elution time of uracil, </a:t>
            </a:r>
            <a:r>
              <a:rPr kumimoji="1" lang="en-US" altLang="ja-JP" baseline="0" dirty="0" err="1"/>
              <a:t>SunShell</a:t>
            </a:r>
            <a:r>
              <a:rPr kumimoji="1" lang="en-US" altLang="ja-JP" baseline="0" dirty="0"/>
              <a:t> showed only 1.35 min while Sunniest showed 1.70 min because </a:t>
            </a:r>
            <a:r>
              <a:rPr kumimoji="1" lang="en-US" altLang="ja-JP" baseline="0" dirty="0" err="1"/>
              <a:t>SunShell</a:t>
            </a:r>
            <a:r>
              <a:rPr kumimoji="1" lang="en-US" altLang="ja-JP" baseline="0" dirty="0"/>
              <a:t> has a core. So retention factor is almost same for both </a:t>
            </a:r>
            <a:r>
              <a:rPr kumimoji="1" lang="en-US" altLang="ja-JP" baseline="0" dirty="0" err="1"/>
              <a:t>SunShell</a:t>
            </a:r>
            <a:r>
              <a:rPr kumimoji="1" lang="en-US" altLang="ja-JP" baseline="0" dirty="0"/>
              <a:t> and Sunniest. However, </a:t>
            </a:r>
            <a:r>
              <a:rPr kumimoji="1" lang="en-US" altLang="ja-JP" baseline="0" dirty="0" err="1"/>
              <a:t>Kinetex</a:t>
            </a:r>
            <a:r>
              <a:rPr kumimoji="1" lang="en-US" altLang="ja-JP" baseline="0" dirty="0"/>
              <a:t> C18 shows almost a half retention to compare with </a:t>
            </a:r>
            <a:r>
              <a:rPr kumimoji="1" lang="en-US" altLang="ja-JP" baseline="0" dirty="0" err="1"/>
              <a:t>SunShell</a:t>
            </a:r>
            <a:r>
              <a:rPr kumimoji="1" lang="en-US" altLang="ja-JP" baseline="0" dirty="0"/>
              <a:t> C18.</a:t>
            </a:r>
          </a:p>
          <a:p>
            <a:pPr defTabSz="914326">
              <a:defRPr/>
            </a:pPr>
            <a:endParaRPr lang="en-US" altLang="ja-JP" sz="1200" baseline="30000" dirty="0"/>
          </a:p>
          <a:p>
            <a:pPr defTabSz="914326">
              <a:defRPr/>
            </a:pPr>
            <a:endParaRPr lang="en-US" altLang="ja-JP" sz="1200" baseline="30000" dirty="0"/>
          </a:p>
          <a:p>
            <a:pPr defTabSz="914326">
              <a:defRPr/>
            </a:pPr>
            <a:endParaRPr lang="en-US" altLang="ja-JP" sz="1200" baseline="30000" dirty="0"/>
          </a:p>
          <a:p>
            <a:pPr defTabSz="914326">
              <a:defRPr/>
            </a:pPr>
            <a:endParaRPr lang="en-US" altLang="ja-JP" sz="1200" baseline="30000" dirty="0"/>
          </a:p>
          <a:p>
            <a:pPr defTabSz="914326">
              <a:defRPr/>
            </a:pPr>
            <a:endParaRPr lang="en-US" altLang="ja-JP" sz="1200" baseline="30000" dirty="0"/>
          </a:p>
          <a:p>
            <a:pPr defTabSz="914326">
              <a:defRPr/>
            </a:pPr>
            <a:endParaRPr lang="en-US" altLang="ja-JP" sz="1200" baseline="30000" dirty="0"/>
          </a:p>
          <a:p>
            <a:pPr defTabSz="914326">
              <a:defRPr/>
            </a:pPr>
            <a:endParaRPr lang="en-US" altLang="ja-JP" sz="1200" baseline="30000" dirty="0"/>
          </a:p>
          <a:p>
            <a:pPr defTabSz="914326">
              <a:defRPr/>
            </a:pP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26</a:t>
            </a:fld>
            <a:endParaRPr kumimoji="1" lang="ja-JP" altLang="en-US"/>
          </a:p>
        </p:txBody>
      </p:sp>
    </p:spTree>
    <p:extLst>
      <p:ext uri="{BB962C8B-B14F-4D97-AF65-F5344CB8AC3E}">
        <p14:creationId xmlns:p14="http://schemas.microsoft.com/office/powerpoint/2010/main" val="3774056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show </a:t>
            </a:r>
            <a:r>
              <a:rPr kumimoji="1" lang="en-US" altLang="ja-JP" dirty="0" err="1"/>
              <a:t>SunShell</a:t>
            </a:r>
            <a:r>
              <a:rPr kumimoji="1" lang="en-US" altLang="ja-JP" dirty="0"/>
              <a:t> phases.</a:t>
            </a:r>
            <a:r>
              <a:rPr kumimoji="1" lang="en-US" altLang="ja-JP" baseline="0" dirty="0"/>
              <a:t> Not only C18 but also PFP, Phenyl, RP-AQUA, C8 and C4 are available now.</a:t>
            </a:r>
          </a:p>
          <a:p>
            <a:r>
              <a:rPr kumimoji="1" lang="en-US" altLang="ja-JP" baseline="0" dirty="0" err="1"/>
              <a:t>SunShell</a:t>
            </a:r>
            <a:r>
              <a:rPr kumimoji="1" lang="en-US" altLang="ja-JP" baseline="0" dirty="0"/>
              <a:t> phases are end-capped using Sunniest end-capping technique except for PFP. Only PFP is end-capped with TMS.</a:t>
            </a: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27</a:t>
            </a:fld>
            <a:endParaRPr kumimoji="1" lang="ja-JP" altLang="en-US"/>
          </a:p>
        </p:txBody>
      </p:sp>
    </p:spTree>
    <p:extLst>
      <p:ext uri="{BB962C8B-B14F-4D97-AF65-F5344CB8AC3E}">
        <p14:creationId xmlns:p14="http://schemas.microsoft.com/office/powerpoint/2010/main" val="1444402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6">
              <a:defRPr/>
            </a:pPr>
            <a:r>
              <a:rPr kumimoji="1" lang="en-US" altLang="ja-JP" dirty="0"/>
              <a:t>I show</a:t>
            </a:r>
            <a:r>
              <a:rPr kumimoji="1" lang="en-US" altLang="ja-JP" baseline="0" dirty="0"/>
              <a:t> Sunniest and </a:t>
            </a:r>
            <a:r>
              <a:rPr kumimoji="1" lang="en-US" altLang="ja-JP" baseline="0" dirty="0" err="1"/>
              <a:t>SunShell</a:t>
            </a:r>
            <a:r>
              <a:rPr kumimoji="1" lang="en-US" altLang="ja-JP" baseline="0" dirty="0"/>
              <a:t> bonding technology using a few slides.</a:t>
            </a:r>
          </a:p>
          <a:p>
            <a:r>
              <a:rPr kumimoji="1" lang="en-US" altLang="ja-JP" dirty="0"/>
              <a:t>This</a:t>
            </a:r>
            <a:r>
              <a:rPr kumimoji="1" lang="en-US" altLang="ja-JP" baseline="0" dirty="0"/>
              <a:t> is a main </a:t>
            </a:r>
            <a:r>
              <a:rPr kumimoji="1" lang="en-US" altLang="ja-JP" baseline="0" dirty="0" err="1"/>
              <a:t>silyl</a:t>
            </a:r>
            <a:r>
              <a:rPr kumimoji="1" lang="en-US" altLang="ja-JP" baseline="0" dirty="0"/>
              <a:t>-reagent, tri functional </a:t>
            </a:r>
            <a:r>
              <a:rPr kumimoji="1" lang="en-US" altLang="ja-JP" baseline="0" dirty="0" err="1"/>
              <a:t>silyl</a:t>
            </a:r>
            <a:r>
              <a:rPr kumimoji="1" lang="en-US" altLang="ja-JP" baseline="0" dirty="0"/>
              <a:t>-reagent.</a:t>
            </a:r>
          </a:p>
          <a:p>
            <a:r>
              <a:rPr kumimoji="1" lang="en-US" altLang="ja-JP" dirty="0"/>
              <a:t>These two are end-capping</a:t>
            </a:r>
            <a:r>
              <a:rPr kumimoji="1" lang="en-US" altLang="ja-JP" baseline="0" dirty="0"/>
              <a:t> reagents. </a:t>
            </a:r>
            <a:r>
              <a:rPr kumimoji="1" lang="en-US" altLang="ja-JP" baseline="0" dirty="0" err="1"/>
              <a:t>Difunctional</a:t>
            </a:r>
            <a:r>
              <a:rPr kumimoji="1" lang="en-US" altLang="ja-JP" baseline="0" dirty="0"/>
              <a:t> </a:t>
            </a:r>
            <a:r>
              <a:rPr kumimoji="1" lang="en-US" altLang="ja-JP" baseline="0" dirty="0" err="1"/>
              <a:t>silyl-endcapping</a:t>
            </a:r>
            <a:r>
              <a:rPr kumimoji="1" lang="en-US" altLang="ja-JP" baseline="0" dirty="0"/>
              <a:t> reagent and furthermore</a:t>
            </a:r>
            <a:r>
              <a:rPr kumimoji="1" lang="en-US" altLang="ja-JP" dirty="0"/>
              <a:t> as an additional reagent,</a:t>
            </a:r>
            <a:r>
              <a:rPr kumimoji="1" lang="en-US" altLang="ja-JP" baseline="0" dirty="0"/>
              <a:t> </a:t>
            </a:r>
            <a:r>
              <a:rPr kumimoji="1" lang="en-US" altLang="ja-JP" baseline="0" dirty="0" err="1"/>
              <a:t>monofuctional</a:t>
            </a:r>
            <a:r>
              <a:rPr kumimoji="1" lang="en-US" altLang="ja-JP" baseline="0" dirty="0"/>
              <a:t> </a:t>
            </a:r>
            <a:r>
              <a:rPr kumimoji="1" lang="en-US" altLang="ja-JP" baseline="0" dirty="0" err="1"/>
              <a:t>endcapping</a:t>
            </a:r>
            <a:r>
              <a:rPr kumimoji="1" lang="en-US" altLang="ja-JP" baseline="0" dirty="0"/>
              <a:t> reagent.</a:t>
            </a:r>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28</a:t>
            </a:fld>
            <a:endParaRPr kumimoji="1" lang="ja-JP" altLang="en-US"/>
          </a:p>
        </p:txBody>
      </p:sp>
    </p:spTree>
    <p:extLst>
      <p:ext uri="{BB962C8B-B14F-4D97-AF65-F5344CB8AC3E}">
        <p14:creationId xmlns:p14="http://schemas.microsoft.com/office/powerpoint/2010/main" val="1039606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first,</a:t>
            </a:r>
            <a:r>
              <a:rPr kumimoji="1" lang="en-US" altLang="ja-JP" baseline="0" dirty="0"/>
              <a:t> special C18 </a:t>
            </a:r>
            <a:r>
              <a:rPr kumimoji="1" lang="en-US" altLang="ja-JP" baseline="0" dirty="0" err="1"/>
              <a:t>silyl</a:t>
            </a:r>
            <a:r>
              <a:rPr kumimoji="1" lang="en-US" altLang="ja-JP" baseline="0" dirty="0"/>
              <a:t>-reagent (HMODTS) was synthesized. </a:t>
            </a:r>
            <a:r>
              <a:rPr kumimoji="1" lang="en-US" altLang="ja-JP" baseline="0" dirty="0" err="1"/>
              <a:t>Trifunctional</a:t>
            </a:r>
            <a:r>
              <a:rPr kumimoji="1" lang="en-US" altLang="ja-JP" baseline="0" dirty="0"/>
              <a:t> C18 reagent was used. Then </a:t>
            </a:r>
            <a:r>
              <a:rPr kumimoji="1" lang="en-US" altLang="ja-JP" baseline="0" dirty="0" err="1"/>
              <a:t>hexamethyl</a:t>
            </a:r>
            <a:r>
              <a:rPr kumimoji="1" lang="en-US" altLang="ja-JP" baseline="0" dirty="0"/>
              <a:t> </a:t>
            </a:r>
            <a:r>
              <a:rPr kumimoji="1" lang="en-US" altLang="ja-JP" baseline="0" dirty="0" err="1"/>
              <a:t>dichlorotrisiloxane</a:t>
            </a:r>
            <a:r>
              <a:rPr kumimoji="1" lang="en-US" altLang="ja-JP" baseline="0" dirty="0"/>
              <a:t> was bonded to C18 reagent.</a:t>
            </a:r>
          </a:p>
          <a:p>
            <a:endParaRPr lang="en-US" altLang="ja-JP" dirty="0"/>
          </a:p>
          <a:p>
            <a:r>
              <a:rPr kumimoji="1" lang="en-US" altLang="ja-JP" baseline="0" dirty="0"/>
              <a:t>This</a:t>
            </a:r>
            <a:r>
              <a:rPr kumimoji="1" lang="en-US" altLang="ja-JP" dirty="0"/>
              <a:t> special C18 reagent was bonded on the silica surface.</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29</a:t>
            </a:fld>
            <a:endParaRPr kumimoji="1" lang="ja-JP" altLang="en-US"/>
          </a:p>
        </p:txBody>
      </p:sp>
    </p:spTree>
    <p:extLst>
      <p:ext uri="{BB962C8B-B14F-4D97-AF65-F5344CB8AC3E}">
        <p14:creationId xmlns:p14="http://schemas.microsoft.com/office/powerpoint/2010/main" val="239765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 show the location of our company </a:t>
            </a:r>
            <a:r>
              <a:rPr lang="en-US" altLang="ja-JP" dirty="0" err="1"/>
              <a:t>ChromaNik</a:t>
            </a:r>
            <a:r>
              <a:rPr lang="en-US" altLang="ja-JP" dirty="0"/>
              <a:t> Technologies Japan and Osaka is located here.</a:t>
            </a:r>
            <a:endParaRPr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3</a:t>
            </a:fld>
            <a:endParaRPr kumimoji="1" lang="ja-JP" altLang="en-US"/>
          </a:p>
        </p:txBody>
      </p:sp>
    </p:spTree>
    <p:extLst>
      <p:ext uri="{BB962C8B-B14F-4D97-AF65-F5344CB8AC3E}">
        <p14:creationId xmlns:p14="http://schemas.microsoft.com/office/powerpoint/2010/main" val="1203958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 end-capping part of HMODTS works as an arm. This arm</a:t>
            </a:r>
            <a:r>
              <a:rPr kumimoji="1" lang="en-US" altLang="ja-JP" baseline="0" dirty="0"/>
              <a:t> moves like a Geometrid caterpillar, so that a functional group on the tip of the arm can bond with a </a:t>
            </a:r>
            <a:r>
              <a:rPr kumimoji="1" lang="en-US" altLang="ja-JP" baseline="0" dirty="0" err="1"/>
              <a:t>silanol</a:t>
            </a:r>
            <a:r>
              <a:rPr kumimoji="1" lang="en-US" altLang="ja-JP" baseline="0" dirty="0"/>
              <a:t> group which is located anywhere.</a:t>
            </a:r>
          </a:p>
          <a:p>
            <a:r>
              <a:rPr kumimoji="1" lang="en-US" altLang="ja-JP" baseline="0" dirty="0"/>
              <a:t>Finally TMS reagent is bonded to a remaining </a:t>
            </a:r>
            <a:r>
              <a:rPr kumimoji="1" lang="en-US" altLang="ja-JP" baseline="0" dirty="0" err="1"/>
              <a:t>silanol</a:t>
            </a:r>
            <a:r>
              <a:rPr kumimoji="1" lang="en-US" altLang="ja-JP" baseline="0" dirty="0"/>
              <a:t> group.</a:t>
            </a:r>
          </a:p>
          <a:p>
            <a:r>
              <a:rPr kumimoji="1" lang="en-US" altLang="ja-JP" baseline="0" dirty="0"/>
              <a:t>This end-capping technique makes residual </a:t>
            </a:r>
            <a:r>
              <a:rPr kumimoji="1" lang="en-US" altLang="ja-JP" baseline="0" dirty="0" err="1"/>
              <a:t>silanol</a:t>
            </a:r>
            <a:r>
              <a:rPr kumimoji="1" lang="en-US" altLang="ja-JP" baseline="0" dirty="0"/>
              <a:t> groups the least. So </a:t>
            </a:r>
            <a:r>
              <a:rPr kumimoji="1" lang="en-US" altLang="ja-JP" baseline="0" dirty="0" err="1"/>
              <a:t>SunShell</a:t>
            </a:r>
            <a:r>
              <a:rPr kumimoji="1" lang="en-US" altLang="ja-JP" baseline="0" dirty="0"/>
              <a:t> C18 shows the least tailing peak for a basic compound and the highest stability.</a:t>
            </a:r>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30</a:t>
            </a:fld>
            <a:endParaRPr kumimoji="1" lang="ja-JP" altLang="en-US"/>
          </a:p>
        </p:txBody>
      </p:sp>
    </p:spTree>
    <p:extLst>
      <p:ext uri="{BB962C8B-B14F-4D97-AF65-F5344CB8AC3E}">
        <p14:creationId xmlns:p14="http://schemas.microsoft.com/office/powerpoint/2010/main" val="191310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comparison of amitriptyline peak using acetonitrile and 10mM ammonium acetate mobile phase.</a:t>
            </a:r>
            <a:r>
              <a:rPr kumimoji="1" lang="en-US" altLang="ja-JP" baseline="0" dirty="0"/>
              <a:t> </a:t>
            </a:r>
            <a:r>
              <a:rPr kumimoji="1" lang="en-US" altLang="ja-JP" baseline="0" dirty="0" err="1"/>
              <a:t>SunShell</a:t>
            </a:r>
            <a:r>
              <a:rPr kumimoji="1" lang="en-US" altLang="ja-JP" baseline="0" dirty="0"/>
              <a:t> C18 showed a good peak. But the other C18s showed a tailing peak. Tailing factor TF is also described. </a:t>
            </a: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7F054748-7CC2-4031-A83C-85EF23B4AD9A}" type="slidenum">
              <a:rPr kumimoji="1" lang="ja-JP" altLang="en-US" smtClean="0"/>
              <a:t>31</a:t>
            </a:fld>
            <a:endParaRPr kumimoji="1" lang="ja-JP" altLang="en-US"/>
          </a:p>
        </p:txBody>
      </p:sp>
    </p:spTree>
    <p:extLst>
      <p:ext uri="{BB962C8B-B14F-4D97-AF65-F5344CB8AC3E}">
        <p14:creationId xmlns:p14="http://schemas.microsoft.com/office/powerpoint/2010/main" val="1172534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051">
              <a:defRPr/>
            </a:pPr>
            <a:r>
              <a:rPr kumimoji="1" lang="en-US" altLang="ja-JP" b="0" baseline="0" dirty="0"/>
              <a:t>This slide shows stability under an acidic pH condition.</a:t>
            </a:r>
          </a:p>
          <a:p>
            <a:pPr defTabSz="882051">
              <a:defRPr/>
            </a:pPr>
            <a:r>
              <a:rPr kumimoji="1" lang="en-US" altLang="ja-JP" b="0" baseline="0" dirty="0"/>
              <a:t>Durable test condition is 1.0% TFA, pH 1 and 80 degree Celsius which is high temperature. This is an accelerated condition. Under acidic pH condition, C18 chain is cut off by </a:t>
            </a:r>
            <a:r>
              <a:rPr kumimoji="1" lang="en-US" altLang="ja-JP" b="0" baseline="0" dirty="0" err="1"/>
              <a:t>hydrosis</a:t>
            </a:r>
            <a:r>
              <a:rPr kumimoji="1" lang="en-US" altLang="ja-JP" b="0" baseline="0" dirty="0"/>
              <a:t>. Then retention time decreases. </a:t>
            </a:r>
            <a:r>
              <a:rPr kumimoji="1" lang="en-US" altLang="ja-JP" b="0" baseline="0" dirty="0" err="1"/>
              <a:t>ShunShell</a:t>
            </a:r>
            <a:r>
              <a:rPr kumimoji="1" lang="en-US" altLang="ja-JP" b="0" baseline="0" dirty="0"/>
              <a:t> C18 was the most stable. </a:t>
            </a:r>
          </a:p>
          <a:p>
            <a:pPr defTabSz="882051">
              <a:defRPr/>
            </a:pPr>
            <a:endParaRPr kumimoji="1" lang="en-US" altLang="ja-JP" b="0" baseline="0"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32</a:t>
            </a:fld>
            <a:endParaRPr kumimoji="1" lang="ja-JP" altLang="en-US"/>
          </a:p>
        </p:txBody>
      </p:sp>
    </p:spTree>
    <p:extLst>
      <p:ext uri="{BB962C8B-B14F-4D97-AF65-F5344CB8AC3E}">
        <p14:creationId xmlns:p14="http://schemas.microsoft.com/office/powerpoint/2010/main" val="2815813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stability under basic pH condition. Durable test condition is pH 10 using sodium borate and</a:t>
            </a:r>
            <a:r>
              <a:rPr kumimoji="1" lang="en-US" altLang="ja-JP" baseline="0" dirty="0"/>
              <a:t> 50 degree Celsius.</a:t>
            </a:r>
          </a:p>
          <a:p>
            <a:r>
              <a:rPr kumimoji="1" lang="en-US" altLang="ja-JP" baseline="0" dirty="0"/>
              <a:t>Under basic pH condition, silica is dissolved by </a:t>
            </a:r>
            <a:r>
              <a:rPr kumimoji="1" lang="en-US" altLang="ja-JP" baseline="0" dirty="0" err="1"/>
              <a:t>hydrosis</a:t>
            </a:r>
            <a:r>
              <a:rPr kumimoji="1" lang="en-US" altLang="ja-JP" baseline="0" dirty="0"/>
              <a:t>, so that plate decreases. </a:t>
            </a:r>
            <a:r>
              <a:rPr kumimoji="1" lang="en-US" altLang="ja-JP" baseline="0" dirty="0" err="1"/>
              <a:t>SunShell</a:t>
            </a:r>
            <a:r>
              <a:rPr kumimoji="1" lang="en-US" altLang="ja-JP" baseline="0" dirty="0"/>
              <a:t> was the most stable.</a:t>
            </a:r>
            <a:endParaRPr kumimoji="1" lang="en-US" altLang="ja-JP"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33</a:t>
            </a:fld>
            <a:endParaRPr kumimoji="1" lang="ja-JP" altLang="en-US"/>
          </a:p>
        </p:txBody>
      </p:sp>
    </p:spTree>
    <p:extLst>
      <p:ext uri="{BB962C8B-B14F-4D97-AF65-F5344CB8AC3E}">
        <p14:creationId xmlns:p14="http://schemas.microsoft.com/office/powerpoint/2010/main" val="1775837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a:t>
            </a:r>
            <a:r>
              <a:rPr kumimoji="1" lang="en-US" altLang="ja-JP" baseline="0" dirty="0"/>
              <a:t> shows a bleeding test using LC/MS. Mobile phase is 0.1% acetic acid and acetonitrile. A gradient program is like this.</a:t>
            </a:r>
          </a:p>
          <a:p>
            <a:r>
              <a:rPr kumimoji="1" lang="en-US" altLang="ja-JP" baseline="0" dirty="0"/>
              <a:t>Left is total ion chromatograms and right is total mass spectra from 6 minute to 8 minute. </a:t>
            </a:r>
            <a:r>
              <a:rPr kumimoji="1" lang="en-US" altLang="ja-JP" baseline="0" dirty="0" err="1"/>
              <a:t>SunShell</a:t>
            </a:r>
            <a:r>
              <a:rPr kumimoji="1" lang="en-US" altLang="ja-JP" baseline="0" dirty="0"/>
              <a:t> C18 shows lower spectrum.</a:t>
            </a:r>
            <a:endParaRPr kumimoji="1" lang="en-US" altLang="ja-JP" dirty="0"/>
          </a:p>
          <a:p>
            <a:r>
              <a:rPr kumimoji="1" lang="en-US" altLang="ja-JP" baseline="0" dirty="0"/>
              <a:t>Bleeding from </a:t>
            </a:r>
            <a:r>
              <a:rPr kumimoji="1" lang="en-US" altLang="ja-JP" baseline="0" dirty="0" err="1"/>
              <a:t>SunShell</a:t>
            </a:r>
            <a:r>
              <a:rPr kumimoji="1" lang="en-US" altLang="ja-JP" baseline="0" dirty="0"/>
              <a:t> C18 column is very low to compare with a conventional C18. </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34</a:t>
            </a:fld>
            <a:endParaRPr kumimoji="1" lang="ja-JP" altLang="en-US"/>
          </a:p>
        </p:txBody>
      </p:sp>
    </p:spTree>
    <p:extLst>
      <p:ext uri="{BB962C8B-B14F-4D97-AF65-F5344CB8AC3E}">
        <p14:creationId xmlns:p14="http://schemas.microsoft.com/office/powerpoint/2010/main" val="2518971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separation</a:t>
            </a:r>
            <a:r>
              <a:rPr kumimoji="1" lang="en-US" altLang="ja-JP" baseline="0" dirty="0"/>
              <a:t> of basic compounds using </a:t>
            </a:r>
            <a:r>
              <a:rPr kumimoji="1" lang="en-US" altLang="ja-JP" baseline="0" dirty="0" err="1"/>
              <a:t>SunShell</a:t>
            </a:r>
            <a:r>
              <a:rPr kumimoji="1" lang="en-US" altLang="ja-JP" baseline="0" dirty="0"/>
              <a:t> C18 and PFP columns. </a:t>
            </a:r>
            <a:endParaRPr kumimoji="1" lang="en-US" altLang="ja-JP" dirty="0"/>
          </a:p>
          <a:p>
            <a:r>
              <a:rPr kumimoji="1" lang="en-US" altLang="ja-JP" dirty="0"/>
              <a:t>These</a:t>
            </a:r>
            <a:r>
              <a:rPr kumimoji="1" lang="en-US" altLang="ja-JP" baseline="0" dirty="0"/>
              <a:t> basic compounds are protonated under a neutral pH condition. Mobile phase includes 80% acetonitrile. This is very high concentration of an organic solvent. </a:t>
            </a:r>
            <a:r>
              <a:rPr kumimoji="1" lang="en-US" altLang="ja-JP" baseline="0" dirty="0" err="1"/>
              <a:t>SunShell</a:t>
            </a:r>
            <a:r>
              <a:rPr kumimoji="1" lang="en-US" altLang="ja-JP" baseline="0" dirty="0"/>
              <a:t> C18 retains little for all samples. However </a:t>
            </a:r>
            <a:r>
              <a:rPr kumimoji="1" lang="en-US" altLang="ja-JP" baseline="0" dirty="0" err="1"/>
              <a:t>SunShell</a:t>
            </a:r>
            <a:r>
              <a:rPr kumimoji="1" lang="en-US" altLang="ja-JP" baseline="0" dirty="0"/>
              <a:t> PFP retains basic compounds very much. Dipole-dipole interaction is working on PFP phase.</a:t>
            </a:r>
            <a:r>
              <a:rPr kumimoji="1" lang="ja-JP" altLang="en-US" baseline="0" dirty="0"/>
              <a:t> </a:t>
            </a:r>
            <a:r>
              <a:rPr kumimoji="1" lang="en-US" altLang="ja-JP" baseline="0" dirty="0"/>
              <a:t>Deflection of electron to </a:t>
            </a:r>
            <a:r>
              <a:rPr kumimoji="1" lang="en-US" altLang="ja-JP" baseline="0" dirty="0" err="1"/>
              <a:t>florine</a:t>
            </a:r>
            <a:r>
              <a:rPr kumimoji="1" lang="en-US" altLang="ja-JP" baseline="0" dirty="0"/>
              <a:t> makes basic </a:t>
            </a:r>
            <a:r>
              <a:rPr kumimoji="1" lang="en-US" altLang="ja-JP" baseline="0" dirty="0" err="1"/>
              <a:t>cation</a:t>
            </a:r>
            <a:r>
              <a:rPr kumimoji="1" lang="en-US" altLang="ja-JP" baseline="0" dirty="0"/>
              <a:t>, a protonated basic compound retain on a stationary phase. This is an electrostatic interaction not a </a:t>
            </a:r>
            <a:r>
              <a:rPr kumimoji="1" lang="en-US" altLang="ja-JP" baseline="0" dirty="0" err="1"/>
              <a:t>cation</a:t>
            </a:r>
            <a:r>
              <a:rPr kumimoji="1" lang="en-US" altLang="ja-JP" baseline="0" dirty="0"/>
              <a:t> exchange. </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35</a:t>
            </a:fld>
            <a:endParaRPr kumimoji="1" lang="ja-JP" altLang="en-US"/>
          </a:p>
        </p:txBody>
      </p:sp>
    </p:spTree>
    <p:extLst>
      <p:ext uri="{BB962C8B-B14F-4D97-AF65-F5344CB8AC3E}">
        <p14:creationId xmlns:p14="http://schemas.microsoft.com/office/powerpoint/2010/main" val="679218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PFP phase can separate isomers of cresol. C18 phase can’t separate</a:t>
            </a:r>
            <a:r>
              <a:rPr kumimoji="1" lang="en-US" altLang="ja-JP" baseline="0" dirty="0"/>
              <a:t> p-, m-cresol. But PFP can perfectly separate them.</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36</a:t>
            </a:fld>
            <a:endParaRPr kumimoji="1" lang="ja-JP" altLang="en-US"/>
          </a:p>
        </p:txBody>
      </p:sp>
    </p:spTree>
    <p:extLst>
      <p:ext uri="{BB962C8B-B14F-4D97-AF65-F5344CB8AC3E}">
        <p14:creationId xmlns:p14="http://schemas.microsoft.com/office/powerpoint/2010/main" val="1903366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is separation of nucleotides using </a:t>
            </a:r>
            <a:r>
              <a:rPr kumimoji="1" lang="en-US" altLang="ja-JP" baseline="0" dirty="0" err="1"/>
              <a:t>SunShell</a:t>
            </a:r>
            <a:r>
              <a:rPr kumimoji="1" lang="en-US" altLang="ja-JP" baseline="0" dirty="0"/>
              <a:t> RP-AQUA column under 100% aqueous condition.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2FB88E1-C1E6-4DA0-A36D-EDA0F8F0FD30}" type="slidenum">
              <a:rPr lang="en-US" altLang="ja-JP" smtClean="0"/>
              <a:pPr>
                <a:defRPr/>
              </a:pPr>
              <a:t>37</a:t>
            </a:fld>
            <a:endParaRPr lang="en-US" altLang="ja-JP"/>
          </a:p>
        </p:txBody>
      </p:sp>
    </p:spTree>
    <p:extLst>
      <p:ext uri="{BB962C8B-B14F-4D97-AF65-F5344CB8AC3E}">
        <p14:creationId xmlns:p14="http://schemas.microsoft.com/office/powerpoint/2010/main" val="495156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introduce our HILIC column and applications</a:t>
            </a:r>
            <a:r>
              <a:rPr kumimoji="1" lang="en-US" altLang="ja-JP" baseline="0" dirty="0"/>
              <a:t> using a HILIC column. </a:t>
            </a:r>
            <a:r>
              <a:rPr kumimoji="1" lang="en-US" altLang="ja-JP" baseline="0" dirty="0" err="1"/>
              <a:t>SunShell</a:t>
            </a:r>
            <a:r>
              <a:rPr kumimoji="1" lang="en-US" altLang="ja-JP" baseline="0" dirty="0"/>
              <a:t> HILIC-Amide phase consists of amide and hydrophilic groups. This hydrophilic group is </a:t>
            </a:r>
            <a:r>
              <a:rPr kumimoji="1" lang="en-US" altLang="ja-JP" baseline="0" dirty="0" err="1"/>
              <a:t>monosccharide</a:t>
            </a:r>
            <a:r>
              <a:rPr kumimoji="1" lang="en-US" altLang="ja-JP" baseline="0" dirty="0"/>
              <a:t>. Our HILIC phase is very polar, so that it retains well.</a:t>
            </a:r>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38</a:t>
            </a:fld>
            <a:endParaRPr kumimoji="1" lang="ja-JP" altLang="en-US"/>
          </a:p>
        </p:txBody>
      </p:sp>
    </p:spTree>
    <p:extLst>
      <p:ext uri="{BB962C8B-B14F-4D97-AF65-F5344CB8AC3E}">
        <p14:creationId xmlns:p14="http://schemas.microsoft.com/office/powerpoint/2010/main" val="3312991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comparison</a:t>
            </a:r>
            <a:r>
              <a:rPr kumimoji="1" lang="en-US" altLang="ja-JP" baseline="0" dirty="0"/>
              <a:t> of retention time of nucleic acid bases. I used </a:t>
            </a:r>
            <a:r>
              <a:rPr kumimoji="1" lang="en-US" altLang="ja-JP" baseline="0" dirty="0" err="1"/>
              <a:t>SunShell</a:t>
            </a:r>
            <a:r>
              <a:rPr kumimoji="1" lang="en-US" altLang="ja-JP" baseline="0" dirty="0"/>
              <a:t> HILIC-Amide, </a:t>
            </a:r>
            <a:r>
              <a:rPr kumimoji="1" lang="en-US" altLang="ja-JP" baseline="0" dirty="0" err="1"/>
              <a:t>Ascntis</a:t>
            </a:r>
            <a:r>
              <a:rPr kumimoji="1" lang="en-US" altLang="ja-JP" baseline="0" dirty="0"/>
              <a:t> Express OH5 and </a:t>
            </a:r>
            <a:r>
              <a:rPr kumimoji="1" lang="en-US" altLang="ja-JP" baseline="0" dirty="0" err="1"/>
              <a:t>Ascentis</a:t>
            </a:r>
            <a:r>
              <a:rPr kumimoji="1" lang="en-US" altLang="ja-JP" baseline="0" dirty="0"/>
              <a:t> Express HILIC. </a:t>
            </a:r>
            <a:r>
              <a:rPr kumimoji="1" lang="en-US" altLang="ja-JP" baseline="0" dirty="0" err="1"/>
              <a:t>Ascentis</a:t>
            </a:r>
            <a:r>
              <a:rPr kumimoji="1" lang="en-US" altLang="ja-JP" baseline="0" dirty="0"/>
              <a:t> Express HILIC is just a bare silica not bonded. </a:t>
            </a:r>
            <a:r>
              <a:rPr kumimoji="1" lang="en-US" altLang="ja-JP" baseline="0" dirty="0" err="1"/>
              <a:t>Cortecs</a:t>
            </a:r>
            <a:r>
              <a:rPr kumimoji="1" lang="en-US" altLang="ja-JP" baseline="0" dirty="0"/>
              <a:t> HILIC and </a:t>
            </a:r>
            <a:r>
              <a:rPr kumimoji="1" lang="en-US" altLang="ja-JP" baseline="0" dirty="0" err="1"/>
              <a:t>Kinetex</a:t>
            </a:r>
            <a:r>
              <a:rPr kumimoji="1" lang="en-US" altLang="ja-JP" baseline="0" dirty="0"/>
              <a:t> HILIC are same just a bare silica. </a:t>
            </a:r>
            <a:r>
              <a:rPr kumimoji="1" lang="en-US" altLang="ja-JP" baseline="0" dirty="0" err="1"/>
              <a:t>SunShell</a:t>
            </a:r>
            <a:r>
              <a:rPr kumimoji="1" lang="en-US" altLang="ja-JP" baseline="0" dirty="0"/>
              <a:t> HILIC-Amide showed the longest retention time. A long retention time is an advantage for HILIC separation.</a:t>
            </a: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39</a:t>
            </a:fld>
            <a:endParaRPr kumimoji="1" lang="ja-JP" altLang="en-US"/>
          </a:p>
        </p:txBody>
      </p:sp>
    </p:spTree>
    <p:extLst>
      <p:ext uri="{BB962C8B-B14F-4D97-AF65-F5344CB8AC3E}">
        <p14:creationId xmlns:p14="http://schemas.microsoft.com/office/powerpoint/2010/main" val="378581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Our office and lab are in this building.</a:t>
            </a:r>
            <a:endParaRPr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a:t>
            </a:fld>
            <a:endParaRPr kumimoji="1" lang="ja-JP" altLang="en-US"/>
          </a:p>
        </p:txBody>
      </p:sp>
    </p:spTree>
    <p:extLst>
      <p:ext uri="{BB962C8B-B14F-4D97-AF65-F5344CB8AC3E}">
        <p14:creationId xmlns:p14="http://schemas.microsoft.com/office/powerpoint/2010/main" val="3914912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a separation</a:t>
            </a:r>
            <a:r>
              <a:rPr kumimoji="1" lang="en-US" altLang="ja-JP" baseline="0" dirty="0"/>
              <a:t> of water-soluble vitamins, nicotinic acid, ascorbic acid and pyridoxine.</a:t>
            </a: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40</a:t>
            </a:fld>
            <a:endParaRPr kumimoji="1" lang="ja-JP" altLang="en-US"/>
          </a:p>
        </p:txBody>
      </p:sp>
    </p:spTree>
    <p:extLst>
      <p:ext uri="{BB962C8B-B14F-4D97-AF65-F5344CB8AC3E}">
        <p14:creationId xmlns:p14="http://schemas.microsoft.com/office/powerpoint/2010/main" val="195785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a summary until</a:t>
            </a:r>
            <a:r>
              <a:rPr kumimoji="1" lang="en-US" altLang="ja-JP" baseline="0" dirty="0"/>
              <a:t> now.</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41</a:t>
            </a:fld>
            <a:endParaRPr kumimoji="1" lang="ja-JP" altLang="en-US"/>
          </a:p>
        </p:txBody>
      </p:sp>
    </p:spTree>
    <p:extLst>
      <p:ext uri="{BB962C8B-B14F-4D97-AF65-F5344CB8AC3E}">
        <p14:creationId xmlns:p14="http://schemas.microsoft.com/office/powerpoint/2010/main" val="4105776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talk</a:t>
            </a:r>
            <a:r>
              <a:rPr kumimoji="1" lang="en-US" altLang="ja-JP" baseline="0" dirty="0"/>
              <a:t> about comparison of core shell C18 columns.</a:t>
            </a:r>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42</a:t>
            </a:fld>
            <a:endParaRPr kumimoji="1" lang="ja-JP" altLang="en-US"/>
          </a:p>
        </p:txBody>
      </p:sp>
    </p:spTree>
    <p:extLst>
      <p:ext uri="{BB962C8B-B14F-4D97-AF65-F5344CB8AC3E}">
        <p14:creationId xmlns:p14="http://schemas.microsoft.com/office/powerpoint/2010/main" val="1580699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evaluated</a:t>
            </a:r>
            <a:r>
              <a:rPr kumimoji="1" lang="en-US" altLang="ja-JP" baseline="0" dirty="0"/>
              <a:t> </a:t>
            </a:r>
            <a:r>
              <a:rPr kumimoji="1" lang="en-US" altLang="ja-JP" baseline="0" dirty="0" err="1"/>
              <a:t>Kinetex</a:t>
            </a:r>
            <a:r>
              <a:rPr kumimoji="1" lang="en-US" altLang="ja-JP" baseline="0" dirty="0"/>
              <a:t> C18, </a:t>
            </a:r>
            <a:r>
              <a:rPr kumimoji="1" lang="en-US" altLang="ja-JP" baseline="0" dirty="0" err="1"/>
              <a:t>Accucore</a:t>
            </a:r>
            <a:r>
              <a:rPr kumimoji="1" lang="en-US" altLang="ja-JP" baseline="0" dirty="0"/>
              <a:t> C18, </a:t>
            </a:r>
            <a:r>
              <a:rPr kumimoji="1" lang="en-US" altLang="ja-JP" baseline="0" dirty="0" err="1"/>
              <a:t>Cortecs</a:t>
            </a:r>
            <a:r>
              <a:rPr kumimoji="1" lang="en-US" altLang="ja-JP" baseline="0" dirty="0"/>
              <a:t> C18, </a:t>
            </a:r>
            <a:r>
              <a:rPr kumimoji="1" lang="en-US" altLang="ja-JP" baseline="0" dirty="0" err="1"/>
              <a:t>Poroshell</a:t>
            </a:r>
            <a:r>
              <a:rPr kumimoji="1" lang="en-US" altLang="ja-JP" baseline="0" dirty="0"/>
              <a:t> C18 EC, </a:t>
            </a:r>
            <a:r>
              <a:rPr kumimoji="1" lang="en-US" altLang="ja-JP" baseline="0" dirty="0" err="1"/>
              <a:t>Ascentis</a:t>
            </a:r>
            <a:r>
              <a:rPr kumimoji="1" lang="en-US" altLang="ja-JP" baseline="0" dirty="0"/>
              <a:t> Express C18 and </a:t>
            </a:r>
            <a:r>
              <a:rPr kumimoji="1" lang="en-US" altLang="ja-JP" baseline="0" dirty="0" err="1"/>
              <a:t>SunShell</a:t>
            </a:r>
            <a:r>
              <a:rPr kumimoji="1" lang="en-US" altLang="ja-JP" baseline="0" dirty="0"/>
              <a:t> C18.</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43</a:t>
            </a:fld>
            <a:endParaRPr kumimoji="1" lang="ja-JP" altLang="en-US"/>
          </a:p>
        </p:txBody>
      </p:sp>
    </p:spTree>
    <p:extLst>
      <p:ext uri="{BB962C8B-B14F-4D97-AF65-F5344CB8AC3E}">
        <p14:creationId xmlns:p14="http://schemas.microsoft.com/office/powerpoint/2010/main" val="3118603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slide shows comparison of standard samples. Samples are uracil, caffeine, phenol, </a:t>
            </a:r>
            <a:r>
              <a:rPr kumimoji="1" lang="en-US" altLang="ja-JP" baseline="0" dirty="0" err="1"/>
              <a:t>butylbenzene</a:t>
            </a:r>
            <a:r>
              <a:rPr kumimoji="1" lang="en-US" altLang="ja-JP" baseline="0" dirty="0"/>
              <a:t>, o-</a:t>
            </a:r>
            <a:r>
              <a:rPr kumimoji="1" lang="en-US" altLang="ja-JP" baseline="0" dirty="0" err="1"/>
              <a:t>terphenyl</a:t>
            </a:r>
            <a:r>
              <a:rPr kumimoji="1" lang="en-US" altLang="ja-JP" baseline="0" dirty="0"/>
              <a:t>, </a:t>
            </a:r>
            <a:r>
              <a:rPr kumimoji="1" lang="en-US" altLang="ja-JP" baseline="0" dirty="0" err="1"/>
              <a:t>amylbenzene</a:t>
            </a:r>
            <a:r>
              <a:rPr kumimoji="1" lang="en-US" altLang="ja-JP" baseline="0" dirty="0"/>
              <a:t> and </a:t>
            </a:r>
            <a:r>
              <a:rPr kumimoji="1" lang="en-US" altLang="ja-JP" baseline="0" dirty="0" err="1"/>
              <a:t>triphenylene</a:t>
            </a:r>
            <a:r>
              <a:rPr kumimoji="1" lang="en-US" altLang="ja-JP" baseline="0" dirty="0"/>
              <a:t>.</a:t>
            </a:r>
          </a:p>
          <a:p>
            <a:r>
              <a:rPr kumimoji="1" lang="en-US" altLang="ja-JP" baseline="0" dirty="0"/>
              <a:t>I obtained hydrogen bonding capacity, as separation factor of caffeine and phenol, hydrophobicity as separation factor of </a:t>
            </a:r>
            <a:r>
              <a:rPr kumimoji="1" lang="en-US" altLang="ja-JP" baseline="0" dirty="0" err="1"/>
              <a:t>amylbenzene</a:t>
            </a:r>
            <a:r>
              <a:rPr kumimoji="1" lang="en-US" altLang="ja-JP" baseline="0" dirty="0"/>
              <a:t> and </a:t>
            </a:r>
            <a:r>
              <a:rPr kumimoji="1" lang="en-US" altLang="ja-JP" baseline="0" dirty="0" err="1"/>
              <a:t>butybenzene</a:t>
            </a:r>
            <a:r>
              <a:rPr kumimoji="1" lang="en-US" altLang="ja-JP" baseline="0" dirty="0"/>
              <a:t>, steric selectivity as separation factor of </a:t>
            </a:r>
            <a:r>
              <a:rPr kumimoji="1" lang="en-US" altLang="ja-JP" baseline="0" dirty="0" err="1"/>
              <a:t>triphenylene</a:t>
            </a:r>
            <a:r>
              <a:rPr kumimoji="1" lang="en-US" altLang="ja-JP" baseline="0" dirty="0"/>
              <a:t> and o-</a:t>
            </a:r>
            <a:r>
              <a:rPr kumimoji="1" lang="en-US" altLang="ja-JP" baseline="0" dirty="0" err="1"/>
              <a:t>terphenyl</a:t>
            </a:r>
            <a:r>
              <a:rPr kumimoji="1" lang="en-US" altLang="ja-JP" baseline="0" dirty="0"/>
              <a:t>. I also measured back pressure, retention factor and theoretical plate. Company W C18 showed not only the lowest back pressure. But also the lowest theoretical plate. Company P and A C18s showed higher back pressure. </a:t>
            </a: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44</a:t>
            </a:fld>
            <a:endParaRPr kumimoji="1" lang="ja-JP" altLang="en-US"/>
          </a:p>
        </p:txBody>
      </p:sp>
    </p:spTree>
    <p:extLst>
      <p:ext uri="{BB962C8B-B14F-4D97-AF65-F5344CB8AC3E}">
        <p14:creationId xmlns:p14="http://schemas.microsoft.com/office/powerpoint/2010/main" val="1788820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slide shows comparison of pyridine. Company A and </a:t>
            </a:r>
            <a:r>
              <a:rPr kumimoji="1" lang="en-US" altLang="ja-JP" baseline="0" dirty="0" err="1"/>
              <a:t>SunShell</a:t>
            </a:r>
            <a:r>
              <a:rPr kumimoji="1" lang="en-US" altLang="ja-JP" baseline="0" dirty="0"/>
              <a:t> C18 showed a good peak. But the other C18s showed a tailing peak.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45</a:t>
            </a:fld>
            <a:endParaRPr kumimoji="1" lang="ja-JP" altLang="en-US"/>
          </a:p>
        </p:txBody>
      </p:sp>
    </p:spTree>
    <p:extLst>
      <p:ext uri="{BB962C8B-B14F-4D97-AF65-F5344CB8AC3E}">
        <p14:creationId xmlns:p14="http://schemas.microsoft.com/office/powerpoint/2010/main" val="379831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a:t>
            </a:r>
            <a:r>
              <a:rPr kumimoji="1" lang="en-US" altLang="ja-JP" baseline="0" dirty="0"/>
              <a:t> shows comparison of metal chelating compound, </a:t>
            </a:r>
            <a:r>
              <a:rPr kumimoji="1" lang="en-US" altLang="ja-JP" baseline="0" dirty="0" err="1"/>
              <a:t>Oxine</a:t>
            </a:r>
            <a:r>
              <a:rPr kumimoji="1" lang="en-US" altLang="ja-JP" baseline="0" dirty="0"/>
              <a:t>. </a:t>
            </a:r>
          </a:p>
          <a:p>
            <a:r>
              <a:rPr kumimoji="1" lang="en-US" altLang="ja-JP" baseline="0" dirty="0"/>
              <a:t>Company P </a:t>
            </a:r>
            <a:r>
              <a:rPr kumimoji="1" lang="ja-JP" altLang="en-US" baseline="0" dirty="0"/>
              <a:t> </a:t>
            </a:r>
            <a:r>
              <a:rPr kumimoji="1" lang="en-US" altLang="ja-JP" baseline="0" dirty="0"/>
              <a:t>C18 and </a:t>
            </a:r>
            <a:r>
              <a:rPr kumimoji="1" lang="en-US" altLang="ja-JP" baseline="0" dirty="0" err="1"/>
              <a:t>SunShell</a:t>
            </a:r>
            <a:r>
              <a:rPr kumimoji="1" lang="en-US" altLang="ja-JP" baseline="0" dirty="0"/>
              <a:t> C18</a:t>
            </a:r>
            <a:r>
              <a:rPr kumimoji="1" lang="ja-JP" altLang="en-US" baseline="0" dirty="0"/>
              <a:t> </a:t>
            </a:r>
            <a:r>
              <a:rPr kumimoji="1" lang="en-US" altLang="ja-JP" baseline="0" dirty="0"/>
              <a:t>showed a good peak. Company W C18 showed a pretty good peak. The other C18s showed a tailing peak.</a:t>
            </a:r>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46</a:t>
            </a:fld>
            <a:endParaRPr kumimoji="1" lang="ja-JP" altLang="en-US"/>
          </a:p>
        </p:txBody>
      </p:sp>
    </p:spTree>
    <p:extLst>
      <p:ext uri="{BB962C8B-B14F-4D97-AF65-F5344CB8AC3E}">
        <p14:creationId xmlns:p14="http://schemas.microsoft.com/office/powerpoint/2010/main" val="2929229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a:t>
            </a:r>
            <a:r>
              <a:rPr kumimoji="1" lang="en-US" altLang="ja-JP" baseline="0" dirty="0"/>
              <a:t> comparison of formic acid. Almost C18s shows a good peak for acetic acid and propionic acid. However regarding formic acid, some C18s show a tailing peak. Company P and A C18 and </a:t>
            </a:r>
            <a:r>
              <a:rPr kumimoji="1" lang="en-US" altLang="ja-JP" baseline="0" dirty="0" err="1"/>
              <a:t>SunShell</a:t>
            </a:r>
            <a:r>
              <a:rPr kumimoji="1" lang="en-US" altLang="ja-JP" baseline="0" dirty="0"/>
              <a:t> C18 showed a good peak. The other C18 showed a tailing peak.</a:t>
            </a:r>
          </a:p>
          <a:p>
            <a:endParaRPr kumimoji="1" lang="en-US" altLang="ja-JP" baseline="0" dirty="0"/>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04602ECD-A2B7-47C5-B360-C03D351CECC3}" type="slidenum">
              <a:rPr kumimoji="1" lang="ja-JP" altLang="en-US" smtClean="0"/>
              <a:t>47</a:t>
            </a:fld>
            <a:endParaRPr kumimoji="1" lang="ja-JP" altLang="en-US"/>
          </a:p>
        </p:txBody>
      </p:sp>
    </p:spTree>
    <p:extLst>
      <p:ext uri="{BB962C8B-B14F-4D97-AF65-F5344CB8AC3E}">
        <p14:creationId xmlns:p14="http://schemas.microsoft.com/office/powerpoint/2010/main" val="3321630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summarized comparison of standard</a:t>
            </a:r>
            <a:r>
              <a:rPr kumimoji="1" lang="en-US" altLang="ja-JP" baseline="0" dirty="0"/>
              <a:t> samples.</a:t>
            </a:r>
          </a:p>
          <a:p>
            <a:r>
              <a:rPr lang="en-US" altLang="ja-JP" dirty="0"/>
              <a:t>I put a point for each item in the column. I put the order. I have ranked these columns.</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48</a:t>
            </a:fld>
            <a:endParaRPr kumimoji="1" lang="ja-JP" altLang="en-US"/>
          </a:p>
        </p:txBody>
      </p:sp>
    </p:spTree>
    <p:extLst>
      <p:ext uri="{BB962C8B-B14F-4D97-AF65-F5344CB8AC3E}">
        <p14:creationId xmlns:p14="http://schemas.microsoft.com/office/powerpoint/2010/main" val="88553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After evaluation of core shell columns,</a:t>
            </a:r>
            <a:r>
              <a:rPr kumimoji="1" lang="en-US" altLang="ja-JP" baseline="0" dirty="0"/>
              <a:t> I took packing materials out of each column and measured carbon loading. Furthermore I sintered these packing materials at 600 degree Celsius for 8 hours.</a:t>
            </a:r>
            <a:r>
              <a:rPr kumimoji="1" lang="ja-JP" altLang="en-US" baseline="0" dirty="0"/>
              <a:t> </a:t>
            </a:r>
            <a:r>
              <a:rPr kumimoji="1" lang="en-US" altLang="ja-JP" baseline="0" dirty="0"/>
              <a:t>As a core shell silica, I measured particle size distribution using Beckman Coulter </a:t>
            </a:r>
            <a:r>
              <a:rPr kumimoji="1" lang="en-US" altLang="ja-JP" baseline="0" dirty="0" err="1"/>
              <a:t>Multisizer</a:t>
            </a:r>
            <a:r>
              <a:rPr kumimoji="1" lang="en-US" altLang="ja-JP" baseline="0" dirty="0"/>
              <a:t> 3. Coulter counter method is to measure resistivity when one particle passes through the aperture in the electrolyte solution. A porous material includes electrolyte solution in the pore, so that resistivity becomes smaller. Then a measured value is smaller than the true value.</a:t>
            </a:r>
          </a:p>
          <a:p>
            <a:r>
              <a:rPr kumimoji="1" lang="en-US" altLang="ja-JP" baseline="0" dirty="0"/>
              <a:t>As you can see, </a:t>
            </a:r>
            <a:r>
              <a:rPr kumimoji="1" lang="en-US" altLang="ja-JP" baseline="0" dirty="0" err="1"/>
              <a:t>PoroShell</a:t>
            </a:r>
            <a:r>
              <a:rPr kumimoji="1" lang="en-US" altLang="ja-JP" baseline="0" dirty="0"/>
              <a:t> and </a:t>
            </a:r>
            <a:r>
              <a:rPr kumimoji="1" lang="en-US" altLang="ja-JP" baseline="0" dirty="0" err="1"/>
              <a:t>Kinetex</a:t>
            </a:r>
            <a:r>
              <a:rPr kumimoji="1" lang="en-US" altLang="ja-JP" baseline="0" dirty="0"/>
              <a:t> showed smaller size. And </a:t>
            </a:r>
            <a:r>
              <a:rPr kumimoji="1" lang="en-US" altLang="ja-JP" baseline="0" dirty="0" err="1"/>
              <a:t>Cortecs</a:t>
            </a:r>
            <a:r>
              <a:rPr kumimoji="1" lang="en-US" altLang="ja-JP" baseline="0" dirty="0"/>
              <a:t> showed larger size. In the previous slide, </a:t>
            </a:r>
            <a:r>
              <a:rPr kumimoji="1" lang="en-US" altLang="ja-JP" baseline="0" dirty="0" err="1"/>
              <a:t>Cortecs</a:t>
            </a:r>
            <a:r>
              <a:rPr kumimoji="1" lang="en-US" altLang="ja-JP" baseline="0" dirty="0"/>
              <a:t> showed the lowest back pressure and the lowest theoretical plate because a particle size is the largest.</a:t>
            </a: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49</a:t>
            </a:fld>
            <a:endParaRPr kumimoji="1" lang="ja-JP" altLang="en-US"/>
          </a:p>
        </p:txBody>
      </p:sp>
    </p:spTree>
    <p:extLst>
      <p:ext uri="{BB962C8B-B14F-4D97-AF65-F5344CB8AC3E}">
        <p14:creationId xmlns:p14="http://schemas.microsoft.com/office/powerpoint/2010/main" val="305844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slide shows transition of sales proceeds. </a:t>
            </a:r>
            <a:endParaRPr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5</a:t>
            </a:fld>
            <a:endParaRPr kumimoji="1" lang="ja-JP" altLang="en-US"/>
          </a:p>
        </p:txBody>
      </p:sp>
    </p:spTree>
    <p:extLst>
      <p:ext uri="{BB962C8B-B14F-4D97-AF65-F5344CB8AC3E}">
        <p14:creationId xmlns:p14="http://schemas.microsoft.com/office/powerpoint/2010/main" val="22760895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measured</a:t>
            </a:r>
            <a:r>
              <a:rPr kumimoji="1" lang="en-US" altLang="ja-JP" baseline="0" dirty="0"/>
              <a:t> not only carbon loading but also specific surface area, pore volume and pore diameter shown in this slide. The value in a parentheses is written in each brochure or literature. Except for </a:t>
            </a:r>
            <a:r>
              <a:rPr kumimoji="1" lang="en-US" altLang="ja-JP" baseline="0" dirty="0" err="1"/>
              <a:t>Kinetex</a:t>
            </a:r>
            <a:r>
              <a:rPr kumimoji="1" lang="en-US" altLang="ja-JP" baseline="0" dirty="0"/>
              <a:t> C18, The measured value is almost same as the value written in each brochure or literature.</a:t>
            </a:r>
          </a:p>
          <a:p>
            <a:r>
              <a:rPr kumimoji="1" lang="en-US" altLang="ja-JP" baseline="0" dirty="0"/>
              <a:t>In comparison of standard samples, </a:t>
            </a:r>
            <a:r>
              <a:rPr kumimoji="1" lang="en-US" altLang="ja-JP" baseline="0" dirty="0" err="1"/>
              <a:t>kinetex</a:t>
            </a:r>
            <a:r>
              <a:rPr kumimoji="1" lang="en-US" altLang="ja-JP" baseline="0" dirty="0"/>
              <a:t> C18 showed a half retention time to compare with </a:t>
            </a:r>
            <a:r>
              <a:rPr kumimoji="1" lang="en-US" altLang="ja-JP" baseline="0" dirty="0" err="1"/>
              <a:t>SunShell</a:t>
            </a:r>
            <a:r>
              <a:rPr kumimoji="1" lang="en-US" altLang="ja-JP" baseline="0" dirty="0"/>
              <a:t> C18. From measured value carbon loading and specific surface area of </a:t>
            </a:r>
            <a:r>
              <a:rPr kumimoji="1" lang="en-US" altLang="ja-JP" baseline="0" dirty="0" err="1"/>
              <a:t>Kinetex</a:t>
            </a:r>
            <a:r>
              <a:rPr kumimoji="1" lang="en-US" altLang="ja-JP" baseline="0" dirty="0"/>
              <a:t> C18 is only 4.9% and 102 m2/g respectively. So A half retention time for </a:t>
            </a:r>
            <a:r>
              <a:rPr kumimoji="1" lang="en-US" altLang="ja-JP" baseline="0" dirty="0" err="1"/>
              <a:t>Kinetex</a:t>
            </a:r>
            <a:r>
              <a:rPr kumimoji="1" lang="en-US" altLang="ja-JP" baseline="0" dirty="0"/>
              <a:t> C18 is naturally. </a:t>
            </a:r>
            <a:r>
              <a:rPr kumimoji="1" lang="en-US" altLang="ja-JP" baseline="0" dirty="0" err="1"/>
              <a:t>Pnenomenex</a:t>
            </a:r>
            <a:r>
              <a:rPr kumimoji="1" lang="en-US" altLang="ja-JP" baseline="0" dirty="0"/>
              <a:t> showed effective carbon loading and effective surface area, not specific surface area.</a:t>
            </a:r>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50</a:t>
            </a:fld>
            <a:endParaRPr kumimoji="1" lang="ja-JP" altLang="en-US"/>
          </a:p>
        </p:txBody>
      </p:sp>
    </p:spTree>
    <p:extLst>
      <p:ext uri="{BB962C8B-B14F-4D97-AF65-F5344CB8AC3E}">
        <p14:creationId xmlns:p14="http://schemas.microsoft.com/office/powerpoint/2010/main" val="2866368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is</a:t>
            </a:r>
            <a:r>
              <a:rPr kumimoji="1" lang="en-US" altLang="ja-JP" baseline="0" dirty="0"/>
              <a:t> one page of </a:t>
            </a:r>
            <a:r>
              <a:rPr kumimoji="1" lang="en-US" altLang="ja-JP" baseline="0" dirty="0" err="1"/>
              <a:t>Kinetex</a:t>
            </a:r>
            <a:r>
              <a:rPr kumimoji="1" lang="en-US" altLang="ja-JP" baseline="0" dirty="0"/>
              <a:t> brochure.</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51</a:t>
            </a:fld>
            <a:endParaRPr kumimoji="1" lang="ja-JP" altLang="en-US"/>
          </a:p>
        </p:txBody>
      </p:sp>
    </p:spTree>
    <p:extLst>
      <p:ext uri="{BB962C8B-B14F-4D97-AF65-F5344CB8AC3E}">
        <p14:creationId xmlns:p14="http://schemas.microsoft.com/office/powerpoint/2010/main" val="2609368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Phenomenex</a:t>
            </a:r>
            <a:r>
              <a:rPr kumimoji="1" lang="en-US" altLang="ja-JP" baseline="0" dirty="0"/>
              <a:t> printed 200 m2/g  and 12% as Effective surface area and effective carbon load. But nobody knows what “effective” means.</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52</a:t>
            </a:fld>
            <a:endParaRPr kumimoji="1" lang="ja-JP" altLang="en-US"/>
          </a:p>
        </p:txBody>
      </p:sp>
    </p:spTree>
    <p:extLst>
      <p:ext uri="{BB962C8B-B14F-4D97-AF65-F5344CB8AC3E}">
        <p14:creationId xmlns:p14="http://schemas.microsoft.com/office/powerpoint/2010/main" val="292577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 certain chemist wrote</a:t>
            </a:r>
            <a:r>
              <a:rPr kumimoji="1" lang="en-US" altLang="ja-JP" baseline="0" dirty="0"/>
              <a:t> a paper. He didn’t distinguish between effective and specific surface area. This table gives a misunderstanding to a reader.</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53</a:t>
            </a:fld>
            <a:endParaRPr kumimoji="1" lang="ja-JP" altLang="en-US"/>
          </a:p>
        </p:txBody>
      </p:sp>
    </p:spTree>
    <p:extLst>
      <p:ext uri="{BB962C8B-B14F-4D97-AF65-F5344CB8AC3E}">
        <p14:creationId xmlns:p14="http://schemas.microsoft.com/office/powerpoint/2010/main" val="2989124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lt"/>
              </a:rPr>
              <a:t>I</a:t>
            </a:r>
            <a:r>
              <a:rPr kumimoji="1" lang="en-US" altLang="ja-JP" baseline="0" dirty="0">
                <a:latin typeface="+mn-lt"/>
              </a:rPr>
              <a:t> compared loading capacity and a peak shape of amitriptyline as a basic compound using acetonitrile and 10 </a:t>
            </a:r>
            <a:r>
              <a:rPr kumimoji="1" lang="en-US" altLang="ja-JP" baseline="0" dirty="0" err="1">
                <a:latin typeface="+mn-lt"/>
              </a:rPr>
              <a:t>mM</a:t>
            </a:r>
            <a:r>
              <a:rPr kumimoji="1" lang="en-US" altLang="ja-JP" baseline="0" dirty="0">
                <a:latin typeface="+mn-lt"/>
              </a:rPr>
              <a:t> phosphate buffer pH7. Regarding amitriptyline peak, </a:t>
            </a:r>
            <a:r>
              <a:rPr kumimoji="1" lang="en-US" altLang="ja-JP" baseline="0" dirty="0" err="1">
                <a:latin typeface="+mn-lt"/>
              </a:rPr>
              <a:t>SunShell</a:t>
            </a:r>
            <a:r>
              <a:rPr kumimoji="1" lang="en-US" altLang="ja-JP" baseline="0" dirty="0">
                <a:latin typeface="+mn-lt"/>
              </a:rPr>
              <a:t> and company A C18 showed a good peak. However the other C18s showed a tailing peak. The vertical axis is theoretical plate and the horizontal axis is logarithm sample weight. Regarding </a:t>
            </a:r>
            <a:r>
              <a:rPr kumimoji="1" lang="en-US" altLang="ja-JP" baseline="0" dirty="0" err="1">
                <a:latin typeface="+mn-lt"/>
              </a:rPr>
              <a:t>SunShell</a:t>
            </a:r>
            <a:r>
              <a:rPr kumimoji="1" lang="en-US" altLang="ja-JP" baseline="0" dirty="0">
                <a:latin typeface="+mn-lt"/>
              </a:rPr>
              <a:t> C18, more than 1 </a:t>
            </a:r>
            <a:r>
              <a:rPr kumimoji="1" lang="el-GR" altLang="ja-JP" baseline="0" dirty="0">
                <a:latin typeface="Calibri"/>
              </a:rPr>
              <a:t>μ</a:t>
            </a:r>
            <a:r>
              <a:rPr kumimoji="1" lang="en-US" altLang="ja-JP" baseline="0" dirty="0">
                <a:latin typeface="+mn-lt"/>
              </a:rPr>
              <a:t>g is sample over loading so that Theoretical plate decreased over 1 </a:t>
            </a:r>
            <a:r>
              <a:rPr lang="el-GR" altLang="ja-JP" dirty="0"/>
              <a:t>μ</a:t>
            </a:r>
            <a:r>
              <a:rPr kumimoji="1" lang="en-US" altLang="ja-JP" baseline="0" dirty="0">
                <a:latin typeface="+mn-lt"/>
              </a:rPr>
              <a:t>g. Regarding Company P, </a:t>
            </a:r>
            <a:r>
              <a:rPr kumimoji="1" lang="en-US" altLang="ja-JP" baseline="0" dirty="0" err="1">
                <a:latin typeface="+mn-lt"/>
              </a:rPr>
              <a:t>Kinetex</a:t>
            </a:r>
            <a:r>
              <a:rPr kumimoji="1" lang="en-US" altLang="ja-JP" baseline="0" dirty="0">
                <a:latin typeface="+mn-lt"/>
              </a:rPr>
              <a:t> C18, more than 0.01 </a:t>
            </a:r>
            <a:r>
              <a:rPr lang="el-GR" altLang="ja-JP" dirty="0"/>
              <a:t>μ</a:t>
            </a:r>
            <a:r>
              <a:rPr kumimoji="1" lang="en-US" altLang="ja-JP" baseline="0" dirty="0">
                <a:latin typeface="+mn-lt"/>
              </a:rPr>
              <a:t>g is sample over loading. The difference between </a:t>
            </a:r>
            <a:r>
              <a:rPr kumimoji="1" lang="en-US" altLang="ja-JP" baseline="0" dirty="0" err="1">
                <a:latin typeface="+mn-lt"/>
              </a:rPr>
              <a:t>SunShell</a:t>
            </a:r>
            <a:r>
              <a:rPr kumimoji="1" lang="en-US" altLang="ja-JP" baseline="0" dirty="0">
                <a:latin typeface="+mn-lt"/>
              </a:rPr>
              <a:t> and </a:t>
            </a:r>
            <a:r>
              <a:rPr kumimoji="1" lang="en-US" altLang="ja-JP" baseline="0" dirty="0" err="1">
                <a:latin typeface="+mn-lt"/>
              </a:rPr>
              <a:t>Kinetex</a:t>
            </a:r>
            <a:r>
              <a:rPr kumimoji="1" lang="en-US" altLang="ja-JP" baseline="0" dirty="0">
                <a:latin typeface="+mn-lt"/>
              </a:rPr>
              <a:t> C18 is 100 times. I heard from many chromatographers that sample loading capacity of a basic compound for </a:t>
            </a:r>
            <a:r>
              <a:rPr kumimoji="1" lang="en-US" altLang="ja-JP" baseline="0" dirty="0" err="1">
                <a:latin typeface="+mn-lt"/>
              </a:rPr>
              <a:t>kinetex</a:t>
            </a:r>
            <a:r>
              <a:rPr kumimoji="1" lang="en-US" altLang="ja-JP" baseline="0" dirty="0">
                <a:latin typeface="+mn-lt"/>
              </a:rPr>
              <a:t> C18 was very low. This result is the same as opinions of customers. The reason of this phenomenon may be due to multilayer structure of porous silica. (I don’t know the truth. This is just my </a:t>
            </a:r>
            <a:r>
              <a:rPr lang="en-US" altLang="ja-JP" dirty="0">
                <a:latin typeface="+mn-lt"/>
              </a:rPr>
              <a:t>speculation.)</a:t>
            </a:r>
            <a:r>
              <a:rPr kumimoji="1" lang="en-US" altLang="ja-JP" baseline="0" dirty="0">
                <a:latin typeface="+mn-lt"/>
              </a:rPr>
              <a:t> </a:t>
            </a:r>
          </a:p>
          <a:p>
            <a:r>
              <a:rPr kumimoji="1" lang="en-US" altLang="ja-JP" baseline="0" dirty="0">
                <a:latin typeface="+mn-lt"/>
              </a:rPr>
              <a:t>Company T and W, </a:t>
            </a:r>
            <a:r>
              <a:rPr kumimoji="1" lang="en-US" altLang="ja-JP" baseline="0" dirty="0" err="1">
                <a:latin typeface="+mn-lt"/>
              </a:rPr>
              <a:t>Accucore</a:t>
            </a:r>
            <a:r>
              <a:rPr kumimoji="1" lang="en-US" altLang="ja-JP" baseline="0" dirty="0">
                <a:latin typeface="+mn-lt"/>
              </a:rPr>
              <a:t> and </a:t>
            </a:r>
            <a:r>
              <a:rPr kumimoji="1" lang="en-US" altLang="ja-JP" baseline="0" dirty="0" err="1">
                <a:latin typeface="+mn-lt"/>
              </a:rPr>
              <a:t>Cortecs</a:t>
            </a:r>
            <a:r>
              <a:rPr kumimoji="1" lang="en-US" altLang="ja-JP" baseline="0" dirty="0">
                <a:latin typeface="+mn-lt"/>
              </a:rPr>
              <a:t> C18 showed a strange behavior. </a:t>
            </a:r>
          </a:p>
          <a:p>
            <a:endParaRPr kumimoji="1" lang="en-US" altLang="ja-JP" baseline="0" dirty="0">
              <a:latin typeface="+mn-lt"/>
            </a:endParaRPr>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54</a:t>
            </a:fld>
            <a:endParaRPr kumimoji="1" lang="ja-JP" altLang="en-US"/>
          </a:p>
        </p:txBody>
      </p:sp>
    </p:spTree>
    <p:extLst>
      <p:ext uri="{BB962C8B-B14F-4D97-AF65-F5344CB8AC3E}">
        <p14:creationId xmlns:p14="http://schemas.microsoft.com/office/powerpoint/2010/main" val="3544457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lt"/>
              </a:rPr>
              <a:t>This slide shows chromatograms</a:t>
            </a:r>
            <a:r>
              <a:rPr kumimoji="1" lang="en-US" altLang="ja-JP" baseline="0" dirty="0">
                <a:latin typeface="+mn-lt"/>
              </a:rPr>
              <a:t> of company T, </a:t>
            </a:r>
            <a:r>
              <a:rPr kumimoji="1" lang="en-US" altLang="ja-JP" baseline="0" dirty="0" err="1">
                <a:latin typeface="+mn-lt"/>
              </a:rPr>
              <a:t>Accucore</a:t>
            </a:r>
            <a:r>
              <a:rPr kumimoji="1" lang="en-US" altLang="ja-JP" baseline="0" dirty="0">
                <a:latin typeface="+mn-lt"/>
              </a:rPr>
              <a:t> C18. Exactly these chromatograms showed that the peak loaded 5 </a:t>
            </a:r>
            <a:r>
              <a:rPr lang="el-GR" altLang="ja-JP" dirty="0"/>
              <a:t>μ</a:t>
            </a:r>
            <a:r>
              <a:rPr lang="en-US" altLang="ja-JP" dirty="0">
                <a:latin typeface="+mn-lt"/>
              </a:rPr>
              <a:t>g is shaper than the peak loaded 0.3</a:t>
            </a:r>
            <a:r>
              <a:rPr lang="en-US" altLang="ja-JP" baseline="0" dirty="0">
                <a:latin typeface="+mn-lt"/>
              </a:rPr>
              <a:t> </a:t>
            </a:r>
            <a:r>
              <a:rPr lang="el-GR" altLang="ja-JP" dirty="0"/>
              <a:t>μ</a:t>
            </a:r>
            <a:r>
              <a:rPr lang="en-US" altLang="ja-JP" baseline="0" dirty="0">
                <a:latin typeface="+mn-lt"/>
              </a:rPr>
              <a:t>g.</a:t>
            </a:r>
          </a:p>
          <a:p>
            <a:endParaRPr kumimoji="1" lang="en-US" altLang="ja-JP" baseline="0" dirty="0">
              <a:latin typeface="+mn-lt"/>
            </a:endParaRPr>
          </a:p>
          <a:p>
            <a:endParaRPr kumimoji="1" lang="en-US" altLang="ja-JP" baseline="0" dirty="0">
              <a:latin typeface="+mn-lt"/>
            </a:endParaRPr>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55</a:t>
            </a:fld>
            <a:endParaRPr kumimoji="1" lang="ja-JP" altLang="en-US"/>
          </a:p>
        </p:txBody>
      </p:sp>
    </p:spTree>
    <p:extLst>
      <p:ext uri="{BB962C8B-B14F-4D97-AF65-F5344CB8AC3E}">
        <p14:creationId xmlns:p14="http://schemas.microsoft.com/office/powerpoint/2010/main" val="3544457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slide I changed a buffer from sodium phosphate</a:t>
            </a:r>
            <a:r>
              <a:rPr kumimoji="1" lang="en-US" altLang="ja-JP" baseline="0" dirty="0"/>
              <a:t> to ammonium acetate. I obtained the almost same result as a previous one. </a:t>
            </a:r>
            <a:r>
              <a:rPr kumimoji="1" lang="en-US" altLang="ja-JP" baseline="0" dirty="0" err="1"/>
              <a:t>SunShell</a:t>
            </a:r>
            <a:r>
              <a:rPr kumimoji="1" lang="en-US" altLang="ja-JP" baseline="0" dirty="0"/>
              <a:t> C18 showed a good peak for amitriptyline and the other C18s showed a tailing peak.</a:t>
            </a:r>
          </a:p>
          <a:p>
            <a:endParaRPr kumimoji="1" lang="ja-JP" altLang="en-US" dirty="0"/>
          </a:p>
        </p:txBody>
      </p:sp>
      <p:sp>
        <p:nvSpPr>
          <p:cNvPr id="4" name="スライド番号プレースホルダー 3"/>
          <p:cNvSpPr>
            <a:spLocks noGrp="1"/>
          </p:cNvSpPr>
          <p:nvPr>
            <p:ph type="sldNum" sz="quarter" idx="10"/>
          </p:nvPr>
        </p:nvSpPr>
        <p:spPr/>
        <p:txBody>
          <a:bodyPr/>
          <a:lstStyle/>
          <a:p>
            <a:fld id="{7F054748-7CC2-4031-A83C-85EF23B4AD9A}" type="slidenum">
              <a:rPr kumimoji="1" lang="ja-JP" altLang="en-US" smtClean="0"/>
              <a:t>56</a:t>
            </a:fld>
            <a:endParaRPr kumimoji="1" lang="ja-JP" altLang="en-US"/>
          </a:p>
        </p:txBody>
      </p:sp>
    </p:spTree>
    <p:extLst>
      <p:ext uri="{BB962C8B-B14F-4D97-AF65-F5344CB8AC3E}">
        <p14:creationId xmlns:p14="http://schemas.microsoft.com/office/powerpoint/2010/main" val="11725344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I compared </a:t>
            </a:r>
            <a:r>
              <a:rPr kumimoji="1" lang="en-US" altLang="ja-JP" baseline="0" dirty="0"/>
              <a:t>loading capacity of amitriptyline under 0.1% formic acid condition. It is said that 0.1% formic acid is low ionic strength, so that loading capacity is much lower under 0.1% formic acid than under 0.1% TFA.</a:t>
            </a:r>
          </a:p>
          <a:p>
            <a:r>
              <a:rPr kumimoji="1" lang="en-US" altLang="ja-JP" baseline="0" dirty="0"/>
              <a:t>The vertical axis is USP tailing factor. </a:t>
            </a:r>
            <a:r>
              <a:rPr kumimoji="1" lang="en-US" altLang="ja-JP" baseline="0" dirty="0" err="1"/>
              <a:t>SunShell</a:t>
            </a:r>
            <a:r>
              <a:rPr kumimoji="1" lang="en-US" altLang="ja-JP" baseline="0" dirty="0"/>
              <a:t> C18 and company A </a:t>
            </a:r>
            <a:r>
              <a:rPr kumimoji="1" lang="en-US" altLang="ja-JP" baseline="0" dirty="0" err="1"/>
              <a:t>PoroShell</a:t>
            </a:r>
            <a:r>
              <a:rPr kumimoji="1" lang="en-US" altLang="ja-JP" baseline="0" dirty="0"/>
              <a:t> C18 showed high loading capacity. </a:t>
            </a:r>
          </a:p>
        </p:txBody>
      </p:sp>
      <p:sp>
        <p:nvSpPr>
          <p:cNvPr id="4" name="スライド番号プレースホルダ 3"/>
          <p:cNvSpPr>
            <a:spLocks noGrp="1"/>
          </p:cNvSpPr>
          <p:nvPr>
            <p:ph type="sldNum" sz="quarter" idx="10"/>
          </p:nvPr>
        </p:nvSpPr>
        <p:spPr/>
        <p:txBody>
          <a:bodyPr/>
          <a:lstStyle/>
          <a:p>
            <a:fld id="{37F0FB6E-B5C0-49EB-A64F-2D035F5752FC}"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051">
              <a:defRPr/>
            </a:pPr>
            <a:r>
              <a:rPr kumimoji="1" lang="en-US" altLang="ja-JP" b="0" baseline="0" dirty="0"/>
              <a:t>This slide shows stability under acidic pH condition. The upper is a durable test condition. Mobile phase is acetonitrile and 1.0% TFA pH1 (10 to 90). Temperature is 80 degree Celsius. This condition is accelerated. As a comparison at 90% of relative retention, </a:t>
            </a:r>
            <a:r>
              <a:rPr kumimoji="1" lang="en-US" altLang="ja-JP" b="0" baseline="0" dirty="0" err="1"/>
              <a:t>SunShell</a:t>
            </a:r>
            <a:r>
              <a:rPr kumimoji="1" lang="en-US" altLang="ja-JP" b="0" baseline="0" dirty="0"/>
              <a:t> C18 showed 120 hours, Company S, </a:t>
            </a:r>
            <a:r>
              <a:rPr kumimoji="1" lang="en-US" altLang="ja-JP" b="0" baseline="0" dirty="0" err="1"/>
              <a:t>Ascentis</a:t>
            </a:r>
            <a:r>
              <a:rPr kumimoji="1" lang="en-US" altLang="ja-JP" b="0" baseline="0" dirty="0"/>
              <a:t> Express C18 showed 60 hours, company W, </a:t>
            </a:r>
            <a:r>
              <a:rPr kumimoji="1" lang="en-US" altLang="ja-JP" b="0" baseline="0" dirty="0" err="1"/>
              <a:t>Cortecs</a:t>
            </a:r>
            <a:r>
              <a:rPr kumimoji="1" lang="en-US" altLang="ja-JP" b="0" baseline="0" dirty="0"/>
              <a:t> C18 showed 25 hours and the other C18s showed only 10 hours.</a:t>
            </a:r>
          </a:p>
          <a:p>
            <a:pPr defTabSz="882051">
              <a:defRPr/>
            </a:pPr>
            <a:r>
              <a:rPr kumimoji="1" lang="en-US" altLang="ja-JP" b="0" baseline="0" dirty="0" err="1"/>
              <a:t>SunShell</a:t>
            </a:r>
            <a:r>
              <a:rPr kumimoji="1" lang="en-US" altLang="ja-JP" b="0" baseline="0" dirty="0"/>
              <a:t> C18 showed 10 times more stable than </a:t>
            </a:r>
            <a:r>
              <a:rPr kumimoji="1" lang="en-US" altLang="ja-JP" b="0" baseline="0" dirty="0" err="1"/>
              <a:t>Kinetex</a:t>
            </a:r>
            <a:r>
              <a:rPr kumimoji="1" lang="en-US" altLang="ja-JP" b="0" baseline="0" dirty="0"/>
              <a:t> and </a:t>
            </a:r>
            <a:r>
              <a:rPr kumimoji="1" lang="en-US" altLang="ja-JP" b="0" baseline="0" dirty="0" err="1"/>
              <a:t>PoroShell</a:t>
            </a:r>
            <a:r>
              <a:rPr kumimoji="1" lang="en-US" altLang="ja-JP" b="0" baseline="0" dirty="0"/>
              <a:t> C18.</a:t>
            </a:r>
          </a:p>
          <a:p>
            <a:pPr defTabSz="882051">
              <a:defRPr/>
            </a:pPr>
            <a:r>
              <a:rPr kumimoji="1" lang="en-US" altLang="ja-JP" b="0" baseline="0" dirty="0"/>
              <a:t> </a:t>
            </a:r>
          </a:p>
          <a:p>
            <a:pPr defTabSz="882051">
              <a:defRPr/>
            </a:pPr>
            <a:endParaRPr kumimoji="1" lang="en-US" altLang="ja-JP" b="0" baseline="0" dirty="0">
              <a:solidFill>
                <a:srgbClr val="FF0000"/>
              </a:solidFill>
            </a:endParaRPr>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58</a:t>
            </a:fld>
            <a:endParaRPr kumimoji="1" lang="ja-JP" altLang="en-US"/>
          </a:p>
        </p:txBody>
      </p:sp>
    </p:spTree>
    <p:extLst>
      <p:ext uri="{BB962C8B-B14F-4D97-AF65-F5344CB8AC3E}">
        <p14:creationId xmlns:p14="http://schemas.microsoft.com/office/powerpoint/2010/main" val="2815813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a:t>
            </a:r>
            <a:r>
              <a:rPr kumimoji="1" lang="en-US" altLang="ja-JP" baseline="0" dirty="0"/>
              <a:t> shows stability under basic pH condition. Durable condition is this. Mobile phase is methanol and 20 </a:t>
            </a:r>
            <a:r>
              <a:rPr kumimoji="1" lang="en-US" altLang="ja-JP" baseline="0" dirty="0" err="1"/>
              <a:t>mM</a:t>
            </a:r>
            <a:r>
              <a:rPr kumimoji="1" lang="en-US" altLang="ja-JP" baseline="0" dirty="0"/>
              <a:t> sodium borate and 10mM sodium hydroxide (30 to 21 to 49) pH 10. Temperature is 50 degree Celsius. </a:t>
            </a:r>
            <a:r>
              <a:rPr kumimoji="1" lang="en-US" altLang="ja-JP" dirty="0"/>
              <a:t>Under</a:t>
            </a:r>
            <a:r>
              <a:rPr kumimoji="1" lang="en-US" altLang="ja-JP" baseline="0" dirty="0"/>
              <a:t> basic pH condition, C18 is deteriorated by dissolving silica gel and a void yields in the column so that theoretical plate decreases. Vertical axis is relative theoretical plate.</a:t>
            </a:r>
          </a:p>
          <a:p>
            <a:r>
              <a:rPr kumimoji="1" lang="en-US" altLang="ja-JP" baseline="0" dirty="0" err="1"/>
              <a:t>SunShell</a:t>
            </a:r>
            <a:r>
              <a:rPr kumimoji="1" lang="en-US" altLang="ja-JP" baseline="0" dirty="0"/>
              <a:t> C18 can be used by 5000 mL of elution volume. </a:t>
            </a:r>
            <a:r>
              <a:rPr kumimoji="1" lang="en-US" altLang="ja-JP" baseline="0" dirty="0" err="1"/>
              <a:t>SunShell</a:t>
            </a:r>
            <a:r>
              <a:rPr kumimoji="1" lang="en-US" altLang="ja-JP" baseline="0" dirty="0"/>
              <a:t> C18 is 10 times more stable than </a:t>
            </a:r>
            <a:r>
              <a:rPr kumimoji="1" lang="en-US" altLang="ja-JP" baseline="0" dirty="0" err="1"/>
              <a:t>Kinetex</a:t>
            </a:r>
            <a:r>
              <a:rPr kumimoji="1" lang="en-US" altLang="ja-JP" baseline="0" dirty="0"/>
              <a:t> C18 under basic pH condition as well as acidic pH condition.</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59</a:t>
            </a:fld>
            <a:endParaRPr kumimoji="1" lang="ja-JP" altLang="en-US"/>
          </a:p>
        </p:txBody>
      </p:sp>
    </p:spTree>
    <p:extLst>
      <p:ext uri="{BB962C8B-B14F-4D97-AF65-F5344CB8AC3E}">
        <p14:creationId xmlns:p14="http://schemas.microsoft.com/office/powerpoint/2010/main" val="177583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 explain Sunrise c18-SAC shortly. This is a </a:t>
            </a:r>
            <a:r>
              <a:rPr lang="en-US" altLang="ja-JP" dirty="0" err="1"/>
              <a:t>silanol</a:t>
            </a:r>
            <a:r>
              <a:rPr lang="en-US" altLang="ja-JP" dirty="0"/>
              <a:t> activity controlled C18. And this is not end-capped. These red </a:t>
            </a:r>
            <a:r>
              <a:rPr lang="en-US" altLang="ja-JP" dirty="0" err="1"/>
              <a:t>silanols</a:t>
            </a:r>
            <a:r>
              <a:rPr lang="en-US" altLang="ja-JP" dirty="0"/>
              <a:t> have a high activity because </a:t>
            </a:r>
            <a:r>
              <a:rPr lang="en-US" altLang="ja-JP" dirty="0" err="1"/>
              <a:t>silanol</a:t>
            </a:r>
            <a:r>
              <a:rPr lang="en-US" altLang="ja-JP" dirty="0"/>
              <a:t> near C18 can’t hydrate enough. I changed from </a:t>
            </a:r>
            <a:r>
              <a:rPr lang="en-US" altLang="ja-JP" dirty="0" err="1"/>
              <a:t>silanol</a:t>
            </a:r>
            <a:r>
              <a:rPr lang="en-US" altLang="ja-JP" dirty="0"/>
              <a:t> groups to </a:t>
            </a:r>
            <a:r>
              <a:rPr lang="en-US" altLang="ja-JP" dirty="0" err="1"/>
              <a:t>siloxane</a:t>
            </a:r>
            <a:r>
              <a:rPr lang="en-US" altLang="ja-JP" dirty="0"/>
              <a:t> bonding with heat (like this). These chromatograms are separation of toluene and basic compounds such as amitriptyline. When concentration of salt increases, retention time of basic compounds decrease. This means that a </a:t>
            </a:r>
            <a:r>
              <a:rPr lang="en-US" altLang="ja-JP" dirty="0" err="1"/>
              <a:t>cation</a:t>
            </a:r>
            <a:r>
              <a:rPr lang="en-US" altLang="ja-JP" dirty="0"/>
              <a:t> exchange interaction occurred. However, (blue and hydrated) </a:t>
            </a:r>
            <a:r>
              <a:rPr lang="en-US" altLang="ja-JP" dirty="0" err="1"/>
              <a:t>silanol</a:t>
            </a:r>
            <a:r>
              <a:rPr lang="en-US" altLang="ja-JP" dirty="0"/>
              <a:t> group doesn’t make a basic compounds peak be tailing. (these basic compound peaks are excellent.  </a:t>
            </a:r>
            <a:endParaRPr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6</a:t>
            </a:fld>
            <a:endParaRPr kumimoji="1" lang="ja-JP" altLang="en-US"/>
          </a:p>
        </p:txBody>
      </p:sp>
    </p:spTree>
    <p:extLst>
      <p:ext uri="{BB962C8B-B14F-4D97-AF65-F5344CB8AC3E}">
        <p14:creationId xmlns:p14="http://schemas.microsoft.com/office/powerpoint/2010/main" val="13879738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 summary</a:t>
            </a:r>
            <a:r>
              <a:rPr kumimoji="1" lang="en-US" altLang="ja-JP" baseline="0" dirty="0"/>
              <a:t> of stability. There is a big difference between the experimental result and the value written in the brochure.</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60</a:t>
            </a:fld>
            <a:endParaRPr kumimoji="1" lang="ja-JP" altLang="en-US"/>
          </a:p>
        </p:txBody>
      </p:sp>
    </p:spTree>
    <p:extLst>
      <p:ext uri="{BB962C8B-B14F-4D97-AF65-F5344CB8AC3E}">
        <p14:creationId xmlns:p14="http://schemas.microsoft.com/office/powerpoint/2010/main" val="34142996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 summary of 6 kinds of core shell C18s.</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61</a:t>
            </a:fld>
            <a:endParaRPr kumimoji="1" lang="ja-JP" altLang="en-US"/>
          </a:p>
        </p:txBody>
      </p:sp>
    </p:spTree>
    <p:extLst>
      <p:ext uri="{BB962C8B-B14F-4D97-AF65-F5344CB8AC3E}">
        <p14:creationId xmlns:p14="http://schemas.microsoft.com/office/powerpoint/2010/main" val="4277932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demonstrate</a:t>
            </a:r>
            <a:r>
              <a:rPr kumimoji="1" lang="en-US" altLang="ja-JP" baseline="0" dirty="0"/>
              <a:t> some applications related drags, proteins and the others.</a:t>
            </a:r>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62</a:t>
            </a:fld>
            <a:endParaRPr kumimoji="1" lang="ja-JP" altLang="en-US"/>
          </a:p>
        </p:txBody>
      </p:sp>
    </p:spTree>
    <p:extLst>
      <p:ext uri="{BB962C8B-B14F-4D97-AF65-F5344CB8AC3E}">
        <p14:creationId xmlns:p14="http://schemas.microsoft.com/office/powerpoint/2010/main" val="19717134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separation</a:t>
            </a:r>
            <a:r>
              <a:rPr kumimoji="1" lang="en-US" altLang="ja-JP" baseline="0" dirty="0"/>
              <a:t> of amino acids </a:t>
            </a:r>
            <a:r>
              <a:rPr kumimoji="1" lang="en-US" altLang="ja-JP" baseline="0" dirty="0" err="1"/>
              <a:t>derivatized</a:t>
            </a:r>
            <a:r>
              <a:rPr kumimoji="1" lang="en-US" altLang="ja-JP" baseline="0" dirty="0"/>
              <a:t> with OPA and FMOC using </a:t>
            </a:r>
            <a:r>
              <a:rPr kumimoji="1" lang="en-US" altLang="ja-JP" baseline="0" dirty="0" err="1"/>
              <a:t>SunShell</a:t>
            </a:r>
            <a:r>
              <a:rPr kumimoji="1" lang="en-US" altLang="ja-JP" baseline="0" dirty="0"/>
              <a:t> C18 column. 16 kinds of primary amino acids and one secondary amino acid are perfectly separated.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63</a:t>
            </a:fld>
            <a:endParaRPr kumimoji="1" lang="ja-JP" altLang="en-US"/>
          </a:p>
        </p:txBody>
      </p:sp>
    </p:spTree>
    <p:extLst>
      <p:ext uri="{BB962C8B-B14F-4D97-AF65-F5344CB8AC3E}">
        <p14:creationId xmlns:p14="http://schemas.microsoft.com/office/powerpoint/2010/main" val="1339937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also</a:t>
            </a:r>
            <a:r>
              <a:rPr kumimoji="1" lang="en-US" altLang="ja-JP" baseline="0" dirty="0"/>
              <a:t> separation of amino acids, not </a:t>
            </a:r>
            <a:r>
              <a:rPr kumimoji="1" lang="en-US" altLang="ja-JP" baseline="0" dirty="0" err="1"/>
              <a:t>derivatized</a:t>
            </a:r>
            <a:r>
              <a:rPr kumimoji="1" lang="en-US" altLang="ja-JP" baseline="0" dirty="0"/>
              <a:t> and detected using MS. </a:t>
            </a:r>
            <a:r>
              <a:rPr kumimoji="1" lang="en-US" altLang="ja-JP" baseline="0" dirty="0" err="1"/>
              <a:t>SunShell</a:t>
            </a:r>
            <a:r>
              <a:rPr kumimoji="1" lang="en-US" altLang="ja-JP" baseline="0" dirty="0"/>
              <a:t> RP-AQUA </a:t>
            </a:r>
            <a:r>
              <a:rPr kumimoji="1" lang="en-US" altLang="ja-JP" baseline="0"/>
              <a:t>column was </a:t>
            </a:r>
            <a:r>
              <a:rPr kumimoji="1" lang="en-US" altLang="ja-JP" baseline="0" dirty="0"/>
              <a:t>used.</a:t>
            </a:r>
          </a:p>
          <a:p>
            <a:r>
              <a:rPr kumimoji="1" lang="en-US" altLang="ja-JP" dirty="0"/>
              <a:t>I used </a:t>
            </a:r>
            <a:r>
              <a:rPr kumimoji="1" lang="en-US" altLang="ja-JP" dirty="0" err="1"/>
              <a:t>Hepta-fluoro</a:t>
            </a:r>
            <a:r>
              <a:rPr kumimoji="1" lang="en-US" altLang="ja-JP" baseline="0" dirty="0" err="1"/>
              <a:t>-butylic</a:t>
            </a:r>
            <a:r>
              <a:rPr kumimoji="1" lang="en-US" altLang="ja-JP" baseline="0" dirty="0"/>
              <a:t> acid as an ion-pair reagent and gradient elution. Precise mass was measured and 20 kinds of amino acids was separated.</a:t>
            </a:r>
          </a:p>
          <a:p>
            <a:endParaRPr kumimoji="1" lang="en-US" altLang="ja-JP" baseline="0" dirty="0"/>
          </a:p>
          <a:p>
            <a:r>
              <a:rPr kumimoji="1" lang="en-US" altLang="ja-JP" baseline="0" dirty="0"/>
              <a:t> </a:t>
            </a:r>
          </a:p>
          <a:p>
            <a:endParaRPr kumimoji="1" lang="en-US" altLang="ja-JP" baseline="0" dirty="0"/>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9864C061-D574-4A0F-98AC-8C139E6CAA3D}" type="slidenum">
              <a:rPr kumimoji="1" lang="ja-JP" altLang="en-US" smtClean="0"/>
              <a:t>64</a:t>
            </a:fld>
            <a:endParaRPr kumimoji="1" lang="ja-JP" altLang="en-US"/>
          </a:p>
        </p:txBody>
      </p:sp>
    </p:spTree>
    <p:extLst>
      <p:ext uri="{BB962C8B-B14F-4D97-AF65-F5344CB8AC3E}">
        <p14:creationId xmlns:p14="http://schemas.microsoft.com/office/powerpoint/2010/main" val="448916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separation of organic acids. I compared </a:t>
            </a:r>
            <a:r>
              <a:rPr kumimoji="1" lang="en-US" altLang="ja-JP" dirty="0" err="1"/>
              <a:t>SunShell</a:t>
            </a:r>
            <a:r>
              <a:rPr kumimoji="1" lang="en-US" altLang="ja-JP" dirty="0"/>
              <a:t> RP-AQUA and </a:t>
            </a:r>
            <a:r>
              <a:rPr kumimoji="1" lang="en-US" altLang="ja-JP" dirty="0" err="1"/>
              <a:t>Ascentis</a:t>
            </a:r>
            <a:r>
              <a:rPr kumimoji="1" lang="en-US" altLang="ja-JP" baseline="0" dirty="0"/>
              <a:t> Express C18 AQ (red one). </a:t>
            </a:r>
            <a:r>
              <a:rPr kumimoji="1" lang="en-US" altLang="ja-JP" baseline="0" dirty="0" err="1"/>
              <a:t>SunShell</a:t>
            </a:r>
            <a:r>
              <a:rPr kumimoji="1" lang="en-US" altLang="ja-JP" baseline="0" dirty="0"/>
              <a:t> RP-AQUA showed good peaks while </a:t>
            </a:r>
            <a:r>
              <a:rPr kumimoji="1" lang="en-US" altLang="ja-JP" baseline="0" dirty="0" err="1"/>
              <a:t>Ascentis</a:t>
            </a:r>
            <a:r>
              <a:rPr kumimoji="1" lang="en-US" altLang="ja-JP" baseline="0" dirty="0"/>
              <a:t> Express C18 AQ showed a bad peak for No.1 oxalic acid and No.8 Maleic acid. It is considered that a metal impurity made these two acids broadening.</a:t>
            </a:r>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65</a:t>
            </a:fld>
            <a:endParaRPr kumimoji="1" lang="ja-JP" altLang="en-US"/>
          </a:p>
        </p:txBody>
      </p:sp>
    </p:spTree>
    <p:extLst>
      <p:ext uri="{BB962C8B-B14F-4D97-AF65-F5344CB8AC3E}">
        <p14:creationId xmlns:p14="http://schemas.microsoft.com/office/powerpoint/2010/main" val="32458476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a:t>
            </a:r>
            <a:r>
              <a:rPr kumimoji="1" lang="en-US" altLang="ja-JP" baseline="0" dirty="0"/>
              <a:t> shows </a:t>
            </a:r>
            <a:r>
              <a:rPr kumimoji="1" lang="en-US" altLang="ja-JP" baseline="0" dirty="0" err="1"/>
              <a:t>Azithromicyn</a:t>
            </a:r>
            <a:r>
              <a:rPr kumimoji="1" lang="en-US" altLang="ja-JP" baseline="0" dirty="0"/>
              <a:t> related substances test. This test is checking impurities in Azithromycin as a drag. HPLC conditions is very tough, pH 9 mobile phase and 60 degree Celsius. Number 4 peak is Azithromycin and the concentration is over 98 %. A Certain pharmaceutical company compared Waters X-Bridge C18 and Sunniest C18 for this test. As the result, X-Bridge C18 could work for 30 injections, while Sunniest C18 for 25 injections. The difference between both was a little, although Sunniest C18 is made of just silica gel not hybrid silica particle.</a:t>
            </a: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66</a:t>
            </a:fld>
            <a:endParaRPr lang="ja-JP" altLang="en-US" dirty="0"/>
          </a:p>
        </p:txBody>
      </p:sp>
    </p:spTree>
    <p:extLst>
      <p:ext uri="{BB962C8B-B14F-4D97-AF65-F5344CB8AC3E}">
        <p14:creationId xmlns:p14="http://schemas.microsoft.com/office/powerpoint/2010/main" val="36744377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condition</a:t>
            </a:r>
            <a:r>
              <a:rPr kumimoji="1" lang="en-US" altLang="ja-JP" baseline="0" dirty="0"/>
              <a:t> for azithromycin related substances test. Used columns are Waters </a:t>
            </a:r>
            <a:r>
              <a:rPr kumimoji="1" lang="en-US" altLang="ja-JP" baseline="0" dirty="0" err="1"/>
              <a:t>Xbridge</a:t>
            </a:r>
            <a:r>
              <a:rPr kumimoji="1" lang="en-US" altLang="ja-JP" baseline="0" dirty="0"/>
              <a:t> C18 and </a:t>
            </a:r>
            <a:r>
              <a:rPr kumimoji="1" lang="en-US" altLang="ja-JP" baseline="0" dirty="0" err="1"/>
              <a:t>SunShell</a:t>
            </a:r>
            <a:r>
              <a:rPr kumimoji="1" lang="en-US" altLang="ja-JP" baseline="0" dirty="0"/>
              <a:t> C18. Column dimension is different because of different particle size. Injection volume is also different and in proportional to column volume. Bonding chemistry on </a:t>
            </a:r>
            <a:r>
              <a:rPr kumimoji="1" lang="en-US" altLang="ja-JP" baseline="0" dirty="0" err="1"/>
              <a:t>SunShell</a:t>
            </a:r>
            <a:r>
              <a:rPr kumimoji="1" lang="en-US" altLang="ja-JP" baseline="0" dirty="0"/>
              <a:t> is the same as that on Sunniest, so that Stability is same for both.</a:t>
            </a:r>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67</a:t>
            </a:fld>
            <a:endParaRPr lang="ja-JP" altLang="en-US" dirty="0"/>
          </a:p>
        </p:txBody>
      </p:sp>
    </p:spTree>
    <p:extLst>
      <p:ext uri="{BB962C8B-B14F-4D97-AF65-F5344CB8AC3E}">
        <p14:creationId xmlns:p14="http://schemas.microsoft.com/office/powerpoint/2010/main" val="15543434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 profile of gradient program.</a:t>
            </a:r>
            <a:r>
              <a:rPr kumimoji="1" lang="en-US" altLang="ja-JP" baseline="0" dirty="0"/>
              <a:t> In consideration of column volume and flow rate, gradient time for </a:t>
            </a:r>
            <a:r>
              <a:rPr kumimoji="1" lang="en-US" altLang="ja-JP" baseline="0" dirty="0" err="1"/>
              <a:t>SunShell</a:t>
            </a:r>
            <a:r>
              <a:rPr kumimoji="1" lang="en-US" altLang="ja-JP" baseline="0" dirty="0"/>
              <a:t> was one fifth to compare with </a:t>
            </a:r>
            <a:r>
              <a:rPr kumimoji="1" lang="en-US" altLang="ja-JP" baseline="0" dirty="0" err="1"/>
              <a:t>Xbridge</a:t>
            </a:r>
            <a:r>
              <a:rPr kumimoji="1" lang="en-US" altLang="ja-JP" baseline="0" dirty="0"/>
              <a:t>.</a:t>
            </a: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68</a:t>
            </a:fld>
            <a:endParaRPr lang="ja-JP" altLang="en-US" dirty="0"/>
          </a:p>
        </p:txBody>
      </p:sp>
    </p:spTree>
    <p:extLst>
      <p:ext uri="{BB962C8B-B14F-4D97-AF65-F5344CB8AC3E}">
        <p14:creationId xmlns:p14="http://schemas.microsoft.com/office/powerpoint/2010/main" val="10679820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These are chromatograms for azithromycin related substances teat.  Blank chromatogram, sample chromatogram at 92</a:t>
            </a:r>
            <a:r>
              <a:rPr lang="en-US" baseline="30000" dirty="0"/>
              <a:t>nd</a:t>
            </a:r>
            <a:r>
              <a:rPr lang="en-US" baseline="0" dirty="0"/>
              <a:t> injection. We could confirmed that more than 90 of analysis of azithromycin was achieved on </a:t>
            </a:r>
            <a:r>
              <a:rPr lang="en-US" baseline="0" dirty="0" err="1"/>
              <a:t>SunShell</a:t>
            </a:r>
            <a:r>
              <a:rPr lang="en-US" baseline="0" dirty="0"/>
              <a:t> C18. </a:t>
            </a:r>
            <a:endParaRPr lang="en-US" dirty="0"/>
          </a:p>
        </p:txBody>
      </p:sp>
      <p:sp>
        <p:nvSpPr>
          <p:cNvPr id="4" name="Slide Number Placeholder 3"/>
          <p:cNvSpPr>
            <a:spLocks noGrp="1"/>
          </p:cNvSpPr>
          <p:nvPr>
            <p:ph type="sldNum" sz="quarter" idx="10"/>
          </p:nvPr>
        </p:nvSpPr>
        <p:spPr/>
        <p:txBody>
          <a:bodyPr/>
          <a:lstStyle/>
          <a:p>
            <a:fld id="{636821EB-7022-49D1-9EEA-3E1C2FC9F620}"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slide describes end-capping of Sunniest C18. Hexa-methyl- </a:t>
            </a:r>
            <a:r>
              <a:rPr lang="en-US" altLang="ja-JP" dirty="0" err="1"/>
              <a:t>trisiloxane</a:t>
            </a:r>
            <a:r>
              <a:rPr lang="en-US" altLang="ja-JP" dirty="0"/>
              <a:t> is used as an end-capping reagent. Furthermore tri-methyl-</a:t>
            </a:r>
            <a:r>
              <a:rPr lang="en-US" altLang="ja-JP" dirty="0" err="1"/>
              <a:t>silyl</a:t>
            </a:r>
            <a:r>
              <a:rPr lang="en-US" altLang="ja-JP" dirty="0"/>
              <a:t> end-capping is added.</a:t>
            </a:r>
          </a:p>
          <a:p>
            <a:r>
              <a:rPr lang="en-US" altLang="ja-JP" dirty="0" err="1"/>
              <a:t>SunShell</a:t>
            </a:r>
            <a:r>
              <a:rPr lang="en-US" altLang="ja-JP" dirty="0"/>
              <a:t> is applied the same end-capping. This end-capping leads high stability and s</a:t>
            </a:r>
            <a:r>
              <a:rPr lang="en-US" altLang="ja-JP" baseline="0" dirty="0"/>
              <a:t> a</a:t>
            </a:r>
            <a:r>
              <a:rPr lang="en-US" altLang="ja-JP" dirty="0"/>
              <a:t> long column life.</a:t>
            </a: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7</a:t>
            </a:fld>
            <a:endParaRPr kumimoji="1" lang="ja-JP" altLang="en-US"/>
          </a:p>
        </p:txBody>
      </p:sp>
    </p:spTree>
    <p:extLst>
      <p:ext uri="{BB962C8B-B14F-4D97-AF65-F5344CB8AC3E}">
        <p14:creationId xmlns:p14="http://schemas.microsoft.com/office/powerpoint/2010/main" val="1913103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slide shows separation of Erythromycin </a:t>
            </a:r>
            <a:r>
              <a:rPr kumimoji="1" lang="en-US" altLang="ja-JP" baseline="0" dirty="0" err="1"/>
              <a:t>Estolate</a:t>
            </a:r>
            <a:r>
              <a:rPr kumimoji="1" lang="en-US" altLang="ja-JP" baseline="0" dirty="0"/>
              <a:t>. LC condition is also basic pH 8 and high temperature 65 degree Celsius. This is chromatographic purity test too. I used Sunniest C18 column. Next a few slides shows Sunniest. Bonding chemistry is same for both Sunniest and </a:t>
            </a:r>
            <a:r>
              <a:rPr kumimoji="1" lang="en-US" altLang="ja-JP" baseline="0" dirty="0" err="1"/>
              <a:t>SunShell</a:t>
            </a:r>
            <a:r>
              <a:rPr kumimoji="1" lang="en-US" altLang="ja-JP" baseline="0" dirty="0"/>
              <a:t>, so that I believe that </a:t>
            </a:r>
            <a:r>
              <a:rPr kumimoji="1" lang="en-US" altLang="ja-JP" baseline="0" dirty="0" err="1"/>
              <a:t>SunShell</a:t>
            </a:r>
            <a:r>
              <a:rPr kumimoji="1" lang="en-US" altLang="ja-JP" baseline="0" dirty="0"/>
              <a:t> column can be applied in these applications. </a:t>
            </a:r>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70</a:t>
            </a:fld>
            <a:endParaRPr lang="ja-JP" altLang="en-US" dirty="0"/>
          </a:p>
        </p:txBody>
      </p:sp>
    </p:spTree>
    <p:extLst>
      <p:ext uri="{BB962C8B-B14F-4D97-AF65-F5344CB8AC3E}">
        <p14:creationId xmlns:p14="http://schemas.microsoft.com/office/powerpoint/2010/main" val="34469651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a:t>
            </a:r>
            <a:r>
              <a:rPr kumimoji="1" lang="en-US" altLang="ja-JP" baseline="0" dirty="0"/>
              <a:t> separation of </a:t>
            </a:r>
            <a:r>
              <a:rPr kumimoji="1" lang="en-US" altLang="ja-JP" baseline="0" dirty="0" err="1"/>
              <a:t>antihistamins</a:t>
            </a:r>
            <a:r>
              <a:rPr kumimoji="1" lang="en-US" altLang="ja-JP" baseline="0" dirty="0"/>
              <a:t> using Sunniest C18 column. I compared two mobile phase. One is acetonitrile and phosphate buffer , another is acetonitrile and ammonium acetate.  The latter is used under LC/MS. These basic compounds especially number 3 peak </a:t>
            </a:r>
            <a:r>
              <a:rPr kumimoji="1" lang="en-US" altLang="ja-JP" baseline="0" dirty="0" err="1"/>
              <a:t>Clemastine</a:t>
            </a:r>
            <a:r>
              <a:rPr kumimoji="1" lang="en-US" altLang="ja-JP" baseline="0" dirty="0"/>
              <a:t> often shows a tailing peak. However Sunniest column showed a symmetrical peak.</a:t>
            </a:r>
          </a:p>
          <a:p>
            <a:endParaRPr kumimoji="1" lang="en-US" altLang="ja-JP" baseline="0" dirty="0"/>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71</a:t>
            </a:fld>
            <a:endParaRPr lang="ja-JP" altLang="en-US" dirty="0"/>
          </a:p>
        </p:txBody>
      </p:sp>
    </p:spTree>
    <p:extLst>
      <p:ext uri="{BB962C8B-B14F-4D97-AF65-F5344CB8AC3E}">
        <p14:creationId xmlns:p14="http://schemas.microsoft.com/office/powerpoint/2010/main" val="40854049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separation of analgesics</a:t>
            </a:r>
            <a:r>
              <a:rPr kumimoji="1" lang="en-US" altLang="ja-JP" baseline="0" dirty="0"/>
              <a:t> using Sunniest C18. The upper chromatogram used phosphoric acid and the lower one used formic acid. Under both conditions, all peaks are excellent.</a:t>
            </a:r>
          </a:p>
          <a:p>
            <a:endParaRPr kumimoji="1" lang="en-US" altLang="ja-JP" baseline="0" dirty="0"/>
          </a:p>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72</a:t>
            </a:fld>
            <a:endParaRPr lang="ja-JP" altLang="en-US" dirty="0"/>
          </a:p>
        </p:txBody>
      </p:sp>
    </p:spTree>
    <p:extLst>
      <p:ext uri="{BB962C8B-B14F-4D97-AF65-F5344CB8AC3E}">
        <p14:creationId xmlns:p14="http://schemas.microsoft.com/office/powerpoint/2010/main" val="12649872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separation of </a:t>
            </a:r>
            <a:r>
              <a:rPr kumimoji="1" lang="en-US" altLang="ja-JP" dirty="0" err="1"/>
              <a:t>lumazine</a:t>
            </a:r>
            <a:r>
              <a:rPr kumimoji="1" lang="en-US" altLang="ja-JP" dirty="0"/>
              <a:t> and related substances using Sunniest RP-AQUA column. These</a:t>
            </a:r>
            <a:r>
              <a:rPr kumimoji="1" lang="en-US" altLang="ja-JP" baseline="0" dirty="0"/>
              <a:t> samples are highly polar, so that 100% aqueous solution was used as a mobile phase. Our RP-AQUA phase is C28, long alkyl chain. This long alkyl chain doesn’t include a polar part in stationary phase, so that Sunniest or </a:t>
            </a:r>
            <a:r>
              <a:rPr kumimoji="1" lang="en-US" altLang="ja-JP" baseline="0" dirty="0" err="1"/>
              <a:t>SunShell</a:t>
            </a:r>
            <a:r>
              <a:rPr kumimoji="1" lang="en-US" altLang="ja-JP" baseline="0" dirty="0"/>
              <a:t> RP-AQUA is much stable and has longer column life than the C18 AQ column.</a:t>
            </a:r>
          </a:p>
          <a:p>
            <a:r>
              <a:rPr kumimoji="1" lang="en-US" altLang="ja-JP"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73</a:t>
            </a:fld>
            <a:endParaRPr lang="ja-JP" altLang="en-US" dirty="0"/>
          </a:p>
        </p:txBody>
      </p:sp>
    </p:spTree>
    <p:extLst>
      <p:ext uri="{BB962C8B-B14F-4D97-AF65-F5344CB8AC3E}">
        <p14:creationId xmlns:p14="http://schemas.microsoft.com/office/powerpoint/2010/main" val="30887722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 stability</a:t>
            </a:r>
            <a:r>
              <a:rPr kumimoji="1" lang="en-US" altLang="ja-JP" baseline="0" dirty="0"/>
              <a:t> of aqua type reversed phase columns under acidic and weak basic pH aqueous condition. Sunniest RP-AQUA showed more than 3 times higher stability than aqua type C18.</a:t>
            </a:r>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74</a:t>
            </a:fld>
            <a:endParaRPr lang="ja-JP" altLang="en-US" dirty="0"/>
          </a:p>
        </p:txBody>
      </p:sp>
    </p:spTree>
    <p:extLst>
      <p:ext uri="{BB962C8B-B14F-4D97-AF65-F5344CB8AC3E}">
        <p14:creationId xmlns:p14="http://schemas.microsoft.com/office/powerpoint/2010/main" val="15979065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a:t>
            </a:r>
            <a:r>
              <a:rPr kumimoji="1" lang="en-US" altLang="ja-JP" baseline="0" dirty="0"/>
              <a:t> shows separation of salbutamol </a:t>
            </a:r>
            <a:r>
              <a:rPr kumimoji="1" lang="en-US" altLang="ja-JP" baseline="0" dirty="0" err="1"/>
              <a:t>sulphate</a:t>
            </a:r>
            <a:r>
              <a:rPr kumimoji="1" lang="en-US" altLang="ja-JP" baseline="0" dirty="0"/>
              <a:t> and related substances using Sunniest C8 column. This separation is used gradient elution. This is evaluated by a customer. I feel that </a:t>
            </a:r>
            <a:r>
              <a:rPr kumimoji="1" lang="en-US" altLang="ja-JP" baseline="0" dirty="0" err="1"/>
              <a:t>triethylamine</a:t>
            </a:r>
            <a:r>
              <a:rPr kumimoji="1" lang="en-US" altLang="ja-JP" baseline="0" dirty="0"/>
              <a:t> is not needed because Sunniest has little residual </a:t>
            </a:r>
            <a:r>
              <a:rPr kumimoji="1" lang="en-US" altLang="ja-JP" baseline="0" dirty="0" err="1"/>
              <a:t>silanol</a:t>
            </a:r>
            <a:r>
              <a:rPr kumimoji="1" lang="en-US" altLang="ja-JP" baseline="0" dirty="0"/>
              <a:t> groups.</a:t>
            </a:r>
          </a:p>
          <a:p>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75</a:t>
            </a:fld>
            <a:endParaRPr lang="ja-JP" altLang="en-US" dirty="0"/>
          </a:p>
        </p:txBody>
      </p:sp>
    </p:spTree>
    <p:extLst>
      <p:ext uri="{BB962C8B-B14F-4D97-AF65-F5344CB8AC3E}">
        <p14:creationId xmlns:p14="http://schemas.microsoft.com/office/powerpoint/2010/main" val="6702678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a:t>
            </a:r>
            <a:r>
              <a:rPr kumimoji="1" lang="en-US" altLang="ja-JP" baseline="0" dirty="0"/>
              <a:t>s separation of leuprolide acetate using </a:t>
            </a:r>
            <a:r>
              <a:rPr kumimoji="1" lang="en-US" altLang="ja-JP" baseline="0" dirty="0" err="1"/>
              <a:t>SunShell</a:t>
            </a:r>
            <a:r>
              <a:rPr kumimoji="1" lang="en-US" altLang="ja-JP" baseline="0" dirty="0"/>
              <a:t> C18 column. The peaks except for main big one are impurities. This separation is gradient elution too.</a:t>
            </a:r>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76</a:t>
            </a:fld>
            <a:endParaRPr lang="ja-JP" altLang="en-US" dirty="0"/>
          </a:p>
        </p:txBody>
      </p:sp>
    </p:spTree>
    <p:extLst>
      <p:ext uri="{BB962C8B-B14F-4D97-AF65-F5344CB8AC3E}">
        <p14:creationId xmlns:p14="http://schemas.microsoft.com/office/powerpoint/2010/main" val="21523982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LC/MS</a:t>
            </a:r>
            <a:r>
              <a:rPr kumimoji="1" lang="en-US" altLang="ja-JP" baseline="0" dirty="0"/>
              <a:t> </a:t>
            </a:r>
            <a:r>
              <a:rPr kumimoji="1" lang="en-US" altLang="ja-JP" sz="1200" dirty="0"/>
              <a:t>separation</a:t>
            </a:r>
            <a:r>
              <a:rPr kumimoji="1" lang="en-US" altLang="ja-JP" sz="1200" baseline="0" dirty="0"/>
              <a:t> of </a:t>
            </a:r>
            <a:r>
              <a:rPr kumimoji="1" lang="en-US" altLang="ja-JP" sz="1200" baseline="0" dirty="0" err="1"/>
              <a:t>dansylated</a:t>
            </a:r>
            <a:r>
              <a:rPr kumimoji="1" lang="en-US" altLang="ja-JP" sz="1200" baseline="0" dirty="0"/>
              <a:t> estrogen </a:t>
            </a:r>
            <a:r>
              <a:rPr kumimoji="1" lang="en-US" altLang="ja-JP" baseline="0" dirty="0"/>
              <a:t>hormones using </a:t>
            </a:r>
            <a:r>
              <a:rPr kumimoji="1" lang="en-US" altLang="ja-JP" baseline="0" dirty="0" err="1"/>
              <a:t>SunShell</a:t>
            </a:r>
            <a:r>
              <a:rPr kumimoji="1" lang="en-US" altLang="ja-JP" baseline="0" dirty="0"/>
              <a:t> C18 column. Mobile phase is 0.1 % formic acid solution and acetonitrile. 4 kinds of estrogen hormones were separated.</a:t>
            </a:r>
          </a:p>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77</a:t>
            </a:fld>
            <a:endParaRPr lang="ja-JP" altLang="en-US" dirty="0"/>
          </a:p>
        </p:txBody>
      </p:sp>
    </p:spTree>
    <p:extLst>
      <p:ext uri="{BB962C8B-B14F-4D97-AF65-F5344CB8AC3E}">
        <p14:creationId xmlns:p14="http://schemas.microsoft.com/office/powerpoint/2010/main" val="33084842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a:t>
            </a:r>
            <a:r>
              <a:rPr kumimoji="1" lang="en-US" altLang="ja-JP" baseline="0" dirty="0"/>
              <a:t> separation of </a:t>
            </a:r>
            <a:r>
              <a:rPr kumimoji="1" lang="en-US" altLang="ja-JP" baseline="0" dirty="0" err="1"/>
              <a:t>ethambutol</a:t>
            </a:r>
            <a:r>
              <a:rPr kumimoji="1" lang="en-US" altLang="ja-JP" baseline="0" dirty="0"/>
              <a:t> hydrochloride and impurity </a:t>
            </a:r>
            <a:r>
              <a:rPr kumimoji="1" lang="en-US" altLang="ja-JP" baseline="0" dirty="0" err="1"/>
              <a:t>usong</a:t>
            </a:r>
            <a:r>
              <a:rPr kumimoji="1" lang="en-US" altLang="ja-JP" baseline="0" dirty="0"/>
              <a:t> </a:t>
            </a:r>
            <a:r>
              <a:rPr kumimoji="1" lang="en-US" altLang="ja-JP" baseline="0" dirty="0" err="1"/>
              <a:t>SunShell</a:t>
            </a:r>
            <a:r>
              <a:rPr kumimoji="1" lang="en-US" altLang="ja-JP" baseline="0" dirty="0"/>
              <a:t> C18 column. Methanol and water were used as a mobile phase and gradient separation was achieved.</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78</a:t>
            </a:fld>
            <a:endParaRPr lang="ja-JP" altLang="en-US" dirty="0"/>
          </a:p>
        </p:txBody>
      </p:sp>
    </p:spTree>
    <p:extLst>
      <p:ext uri="{BB962C8B-B14F-4D97-AF65-F5344CB8AC3E}">
        <p14:creationId xmlns:p14="http://schemas.microsoft.com/office/powerpoint/2010/main" val="2024112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slide shows separation of </a:t>
            </a:r>
            <a:r>
              <a:rPr kumimoji="1" lang="en-US" altLang="ja-JP" baseline="0" dirty="0" err="1"/>
              <a:t>arbutin</a:t>
            </a:r>
            <a:r>
              <a:rPr kumimoji="1" lang="en-US" altLang="ja-JP" baseline="0" dirty="0"/>
              <a:t> and related </a:t>
            </a:r>
            <a:r>
              <a:rPr kumimoji="1" lang="en-US" altLang="ja-JP" baseline="0" dirty="0" err="1"/>
              <a:t>substanxes</a:t>
            </a:r>
            <a:r>
              <a:rPr kumimoji="1" lang="en-US" altLang="ja-JP" baseline="0" dirty="0"/>
              <a:t> using </a:t>
            </a:r>
            <a:r>
              <a:rPr kumimoji="1" lang="en-US" altLang="ja-JP" baseline="0" dirty="0" err="1"/>
              <a:t>SunShell</a:t>
            </a:r>
            <a:r>
              <a:rPr kumimoji="1" lang="en-US" altLang="ja-JP" baseline="0" dirty="0"/>
              <a:t> RP-AQUA column. 2 kinds of mobile phases were used. One is formic acid and methanol. Another is phosphoric acid and methanol. Under both conditions almost same separation was achieved.</a:t>
            </a:r>
          </a:p>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79</a:t>
            </a:fld>
            <a:endParaRPr lang="ja-JP" altLang="en-US" dirty="0"/>
          </a:p>
        </p:txBody>
      </p:sp>
    </p:spTree>
    <p:extLst>
      <p:ext uri="{BB962C8B-B14F-4D97-AF65-F5344CB8AC3E}">
        <p14:creationId xmlns:p14="http://schemas.microsoft.com/office/powerpoint/2010/main" val="369881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 scientist of Merck compared the stability of core shell C18 columns </a:t>
            </a:r>
            <a:r>
              <a:rPr lang="en-US" altLang="ja-JP" dirty="0" err="1"/>
              <a:t>Kinetex</a:t>
            </a:r>
            <a:r>
              <a:rPr lang="en-US" altLang="ja-JP" dirty="0"/>
              <a:t> and </a:t>
            </a:r>
            <a:r>
              <a:rPr lang="en-US" altLang="ja-JP" dirty="0" err="1"/>
              <a:t>SunShell</a:t>
            </a:r>
            <a:r>
              <a:rPr lang="en-US" altLang="ja-JP" dirty="0"/>
              <a:t> under ion-pair reversed phase chromatography. The result was that more than 300 injections were achieved on </a:t>
            </a:r>
            <a:r>
              <a:rPr lang="en-US" altLang="ja-JP" dirty="0" err="1"/>
              <a:t>SunShell</a:t>
            </a:r>
            <a:r>
              <a:rPr lang="en-US" altLang="ja-JP" dirty="0"/>
              <a:t> C18, while less than 100 injections on </a:t>
            </a:r>
            <a:r>
              <a:rPr lang="en-US" altLang="ja-JP" dirty="0" err="1"/>
              <a:t>Kinetex</a:t>
            </a:r>
            <a:r>
              <a:rPr lang="en-US" altLang="ja-JP" dirty="0"/>
              <a:t> C18,</a:t>
            </a:r>
          </a:p>
          <a:p>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8</a:t>
            </a:fld>
            <a:endParaRPr kumimoji="1" lang="ja-JP" altLang="en-US"/>
          </a:p>
        </p:txBody>
      </p:sp>
    </p:spTree>
    <p:extLst>
      <p:ext uri="{BB962C8B-B14F-4D97-AF65-F5344CB8AC3E}">
        <p14:creationId xmlns:p14="http://schemas.microsoft.com/office/powerpoint/2010/main" val="7437647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separation</a:t>
            </a:r>
            <a:r>
              <a:rPr kumimoji="1" lang="en-US" altLang="ja-JP" baseline="0" dirty="0"/>
              <a:t> of purine analogue using </a:t>
            </a:r>
            <a:r>
              <a:rPr kumimoji="1" lang="en-US" altLang="ja-JP" baseline="0" dirty="0" err="1"/>
              <a:t>SunShell</a:t>
            </a:r>
            <a:r>
              <a:rPr kumimoji="1" lang="en-US" altLang="ja-JP" baseline="0" dirty="0"/>
              <a:t> RP-AQUA, uric acid, hypoxanthine, xanthine, </a:t>
            </a:r>
            <a:r>
              <a:rPr kumimoji="1" lang="en-US" altLang="ja-JP" baseline="0" dirty="0" err="1"/>
              <a:t>Oxipurinol</a:t>
            </a:r>
            <a:r>
              <a:rPr kumimoji="1" lang="en-US" altLang="ja-JP" baseline="0" dirty="0"/>
              <a:t> and allopurinol. This separation was also used 2 kinds of mobile phase. One is ammonium </a:t>
            </a:r>
            <a:r>
              <a:rPr kumimoji="1" lang="en-US" altLang="ja-JP" baseline="0" dirty="0" err="1"/>
              <a:t>actate</a:t>
            </a:r>
            <a:r>
              <a:rPr kumimoji="1" lang="en-US" altLang="ja-JP" baseline="0" dirty="0"/>
              <a:t> solution. Another is phosphate buffer solution. Almost same separation was achieved under both conditions although elution order of an impurity as a small peak was different.</a:t>
            </a:r>
          </a:p>
          <a:p>
            <a:r>
              <a:rPr kumimoji="1" lang="en-US" altLang="ja-JP" baseline="0" dirty="0"/>
              <a:t> </a:t>
            </a:r>
          </a:p>
        </p:txBody>
      </p:sp>
      <p:sp>
        <p:nvSpPr>
          <p:cNvPr id="4" name="スライド番号プレースホルダー 3"/>
          <p:cNvSpPr>
            <a:spLocks noGrp="1"/>
          </p:cNvSpPr>
          <p:nvPr>
            <p:ph type="sldNum" sz="quarter" idx="10"/>
          </p:nvPr>
        </p:nvSpPr>
        <p:spPr/>
        <p:txBody>
          <a:bodyPr/>
          <a:lstStyle/>
          <a:p>
            <a:fld id="{EC3FF3B5-E671-474D-87F0-2978907099A1}" type="slidenum">
              <a:rPr lang="ja-JP" altLang="en-US" smtClean="0"/>
              <a:pPr/>
              <a:t>80</a:t>
            </a:fld>
            <a:endParaRPr lang="ja-JP" altLang="en-US" dirty="0"/>
          </a:p>
        </p:txBody>
      </p:sp>
    </p:spTree>
    <p:extLst>
      <p:ext uri="{BB962C8B-B14F-4D97-AF65-F5344CB8AC3E}">
        <p14:creationId xmlns:p14="http://schemas.microsoft.com/office/powerpoint/2010/main" val="23824913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From Now on,</a:t>
            </a:r>
            <a:r>
              <a:rPr kumimoji="1" lang="en-US" altLang="ja-JP" baseline="0" dirty="0"/>
              <a:t> I talk about applications of peptides and proteins. Our </a:t>
            </a:r>
            <a:r>
              <a:rPr kumimoji="1" lang="en-US" altLang="ja-JP" baseline="0" dirty="0" err="1"/>
              <a:t>SunShell</a:t>
            </a:r>
            <a:r>
              <a:rPr kumimoji="1" lang="en-US" altLang="ja-JP" baseline="0" dirty="0"/>
              <a:t> phases are listed in the table. Regarding particle size and the thickness of porous layer, all phases except for prototype are same. Pore diameter is 16 nm and 30 nm. HFC18 is a half C18 surface coverage. Especially a half coverage of C18 is good for separation of proteins. High density C18 is too hydrophobic to separate proteins.</a:t>
            </a:r>
          </a:p>
          <a:p>
            <a:r>
              <a:rPr kumimoji="1" lang="en-US" altLang="ja-JP" baseline="0" dirty="0"/>
              <a:t>Regarding Prototype C8 core shell, I talk in the latter slides.</a:t>
            </a:r>
          </a:p>
          <a:p>
            <a:r>
              <a:rPr kumimoji="1" lang="en-US" altLang="ja-JP" baseline="0" dirty="0"/>
              <a:t> </a:t>
            </a:r>
            <a:endParaRPr kumimoji="1" lang="en-US" altLang="ja-JP" dirty="0"/>
          </a:p>
        </p:txBody>
      </p:sp>
      <p:sp>
        <p:nvSpPr>
          <p:cNvPr id="4" name="スライド番号プレースホルダー 3"/>
          <p:cNvSpPr>
            <a:spLocks noGrp="1"/>
          </p:cNvSpPr>
          <p:nvPr>
            <p:ph type="sldNum" sz="quarter" idx="10"/>
          </p:nvPr>
        </p:nvSpPr>
        <p:spPr/>
        <p:txBody>
          <a:bodyPr/>
          <a:lstStyle/>
          <a:p>
            <a:fld id="{7D97257A-4997-4E8C-908C-8341BADA94E0}" type="slidenum">
              <a:rPr kumimoji="1" lang="ja-JP" altLang="en-US" smtClean="0"/>
              <a:pPr/>
              <a:t>81</a:t>
            </a:fld>
            <a:endParaRPr kumimoji="1" lang="ja-JP" altLang="en-US"/>
          </a:p>
        </p:txBody>
      </p:sp>
    </p:spTree>
    <p:extLst>
      <p:ext uri="{BB962C8B-B14F-4D97-AF65-F5344CB8AC3E}">
        <p14:creationId xmlns:p14="http://schemas.microsoft.com/office/powerpoint/2010/main" val="29129198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separation of peptides. I used 2 kinds</a:t>
            </a:r>
            <a:r>
              <a:rPr kumimoji="1" lang="en-US" altLang="ja-JP" baseline="0" dirty="0"/>
              <a:t> of c18 phases. The upper one is </a:t>
            </a:r>
            <a:r>
              <a:rPr kumimoji="1" lang="en-US" altLang="ja-JP" baseline="0" dirty="0" err="1"/>
              <a:t>SunShell</a:t>
            </a:r>
            <a:r>
              <a:rPr kumimoji="1" lang="en-US" altLang="ja-JP" baseline="0" dirty="0"/>
              <a:t> HFC18-16, and the lower one is </a:t>
            </a:r>
            <a:r>
              <a:rPr kumimoji="1" lang="en-US" altLang="ja-JP" baseline="0" dirty="0" err="1"/>
              <a:t>SunShell</a:t>
            </a:r>
            <a:r>
              <a:rPr kumimoji="1" lang="en-US" altLang="ja-JP" baseline="0" dirty="0"/>
              <a:t> C18-WP. The difference of both is C18 ligand density. </a:t>
            </a:r>
            <a:r>
              <a:rPr kumimoji="1" lang="en-US" altLang="ja-JP" dirty="0"/>
              <a:t>Sample</a:t>
            </a:r>
            <a:r>
              <a:rPr kumimoji="1" lang="en-US" altLang="ja-JP" baseline="0" dirty="0"/>
              <a:t> is a </a:t>
            </a:r>
            <a:r>
              <a:rPr kumimoji="1" lang="en-US" altLang="ja-JP" baseline="0" dirty="0" err="1"/>
              <a:t>tryptic</a:t>
            </a:r>
            <a:r>
              <a:rPr kumimoji="1" lang="en-US" altLang="ja-JP" baseline="0" dirty="0"/>
              <a:t> digest of Cytochrome C. The separation showed a slightly different selectivity </a:t>
            </a:r>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82</a:t>
            </a:fld>
            <a:endParaRPr kumimoji="1" lang="ja-JP" altLang="en-US"/>
          </a:p>
        </p:txBody>
      </p:sp>
    </p:spTree>
    <p:extLst>
      <p:ext uri="{BB962C8B-B14F-4D97-AF65-F5344CB8AC3E}">
        <p14:creationId xmlns:p14="http://schemas.microsoft.com/office/powerpoint/2010/main" val="4391200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separation of protein standard</a:t>
            </a:r>
            <a:r>
              <a:rPr kumimoji="1" lang="en-US" altLang="ja-JP" baseline="0" dirty="0"/>
              <a:t> at 80 degree Celsius. </a:t>
            </a:r>
            <a:r>
              <a:rPr kumimoji="1" lang="en-US" altLang="ja-JP" baseline="0" dirty="0" err="1"/>
              <a:t>SunShell</a:t>
            </a:r>
            <a:r>
              <a:rPr kumimoji="1" lang="en-US" altLang="ja-JP" baseline="0" dirty="0"/>
              <a:t> C8 is used up to 80 degree Celsius. BSA and Ovalbumin is not pure, so that we can see many peaks.</a:t>
            </a:r>
          </a:p>
          <a:p>
            <a:endParaRPr kumimoji="1" lang="ja-JP" altLang="en-US" dirty="0"/>
          </a:p>
        </p:txBody>
      </p:sp>
      <p:sp>
        <p:nvSpPr>
          <p:cNvPr id="4" name="スライド番号プレースホルダー 3"/>
          <p:cNvSpPr>
            <a:spLocks noGrp="1"/>
          </p:cNvSpPr>
          <p:nvPr>
            <p:ph type="sldNum" sz="quarter" idx="10"/>
          </p:nvPr>
        </p:nvSpPr>
        <p:spPr/>
        <p:txBody>
          <a:bodyPr/>
          <a:lstStyle/>
          <a:p>
            <a:fld id="{09F56102-2471-4851-B8B4-C9B9714CA173}" type="slidenum">
              <a:rPr kumimoji="1" lang="ja-JP" altLang="en-US" smtClean="0"/>
              <a:t>83</a:t>
            </a:fld>
            <a:endParaRPr kumimoji="1" lang="ja-JP" altLang="en-US" dirty="0"/>
          </a:p>
        </p:txBody>
      </p:sp>
    </p:spTree>
    <p:extLst>
      <p:ext uri="{BB962C8B-B14F-4D97-AF65-F5344CB8AC3E}">
        <p14:creationId xmlns:p14="http://schemas.microsoft.com/office/powerpoint/2010/main" val="33952592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compared</a:t>
            </a:r>
            <a:r>
              <a:rPr kumimoji="1" lang="en-US" altLang="ja-JP" baseline="0" dirty="0"/>
              <a:t> thickness of porous layer and g</a:t>
            </a:r>
            <a:r>
              <a:rPr kumimoji="1" lang="en-US" altLang="ja-JP" dirty="0"/>
              <a:t>radient</a:t>
            </a:r>
            <a:r>
              <a:rPr kumimoji="1" lang="en-US" altLang="ja-JP" baseline="0" dirty="0"/>
              <a:t> time. When 5 minute gradient time like high throughput separation was done, Red chromatogram showed a shaper peak than blue one. In case of high through-put separation of proteins, thin porous layer has an advantage. In case of 60 minute gradient time, reversely blue chromatogram shows shaper peak than red one. Especially separation of BSA indicates much difference. This is a reason why surface area contributes separation  and partition mode works, so that large surface area is an advantage for partition. </a:t>
            </a:r>
          </a:p>
          <a:p>
            <a:endParaRPr kumimoji="1" lang="ja-JP" altLang="en-US" dirty="0"/>
          </a:p>
        </p:txBody>
      </p:sp>
      <p:sp>
        <p:nvSpPr>
          <p:cNvPr id="4" name="スライド番号プレースホルダー 3"/>
          <p:cNvSpPr>
            <a:spLocks noGrp="1"/>
          </p:cNvSpPr>
          <p:nvPr>
            <p:ph type="sldNum" sz="quarter" idx="10"/>
          </p:nvPr>
        </p:nvSpPr>
        <p:spPr/>
        <p:txBody>
          <a:bodyPr/>
          <a:lstStyle/>
          <a:p>
            <a:fld id="{09F56102-2471-4851-B8B4-C9B9714CA173}" type="slidenum">
              <a:rPr kumimoji="1" lang="ja-JP" altLang="en-US" smtClean="0"/>
              <a:t>84</a:t>
            </a:fld>
            <a:endParaRPr kumimoji="1" lang="ja-JP" altLang="en-US" dirty="0"/>
          </a:p>
        </p:txBody>
      </p:sp>
    </p:spTree>
    <p:extLst>
      <p:ext uri="{BB962C8B-B14F-4D97-AF65-F5344CB8AC3E}">
        <p14:creationId xmlns:p14="http://schemas.microsoft.com/office/powerpoint/2010/main" val="33952592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compare</a:t>
            </a:r>
            <a:r>
              <a:rPr kumimoji="1" lang="en-US" altLang="ja-JP" baseline="0" dirty="0"/>
              <a:t> with two kinds of core shell particle. Even if proteins are separated under a gradient mode, partition between stationary phase and mobile phase works. So large surface area has an advantage for separation. </a:t>
            </a:r>
          </a:p>
          <a:p>
            <a:endParaRPr lang="en-US" altLang="ja-JP" dirty="0"/>
          </a:p>
          <a:p>
            <a:endParaRPr kumimoji="1" lang="en-US" altLang="ja-JP" baseline="0" dirty="0"/>
          </a:p>
          <a:p>
            <a:endParaRPr lang="en-US" altLang="ja-JP" dirty="0"/>
          </a:p>
          <a:p>
            <a:r>
              <a:rPr kumimoji="1" lang="en-US" altLang="ja-JP" baseline="0" dirty="0"/>
              <a:t>Thank you for your</a:t>
            </a:r>
            <a:r>
              <a:rPr kumimoji="1" lang="en-US" altLang="ja-JP" dirty="0"/>
              <a:t> attention.</a:t>
            </a:r>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85</a:t>
            </a:fld>
            <a:endParaRPr kumimoji="1" lang="ja-JP" altLang="en-US"/>
          </a:p>
        </p:txBody>
      </p:sp>
    </p:spTree>
    <p:extLst>
      <p:ext uri="{BB962C8B-B14F-4D97-AF65-F5344CB8AC3E}">
        <p14:creationId xmlns:p14="http://schemas.microsoft.com/office/powerpoint/2010/main" val="226325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Next I’d like to talk about Feature of Core Shell Particle and </a:t>
            </a:r>
            <a:r>
              <a:rPr lang="en-US" altLang="ja-JP" dirty="0" err="1"/>
              <a:t>SunShell</a:t>
            </a:r>
            <a:r>
              <a:rPr lang="en-US" altLang="ja-JP" dirty="0"/>
              <a:t> Bonding Technology.</a:t>
            </a:r>
            <a:endParaRPr lang="ja-JP" altLang="en-US" dirty="0"/>
          </a:p>
        </p:txBody>
      </p:sp>
      <p:sp>
        <p:nvSpPr>
          <p:cNvPr id="4" name="スライド番号プレースホルダー 3"/>
          <p:cNvSpPr>
            <a:spLocks noGrp="1"/>
          </p:cNvSpPr>
          <p:nvPr>
            <p:ph type="sldNum" sz="quarter" idx="10"/>
          </p:nvPr>
        </p:nvSpPr>
        <p:spPr/>
        <p:txBody>
          <a:bodyPr/>
          <a:lstStyle/>
          <a:p>
            <a:fld id="{EC3FF3B5-E671-474D-87F0-2978907099A1}" type="slidenum">
              <a:rPr kumimoji="1" lang="ja-JP" altLang="en-US" smtClean="0"/>
              <a:t>9</a:t>
            </a:fld>
            <a:endParaRPr kumimoji="1" lang="ja-JP" altLang="en-US"/>
          </a:p>
        </p:txBody>
      </p:sp>
    </p:spTree>
    <p:extLst>
      <p:ext uri="{BB962C8B-B14F-4D97-AF65-F5344CB8AC3E}">
        <p14:creationId xmlns:p14="http://schemas.microsoft.com/office/powerpoint/2010/main" val="17711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245891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49883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1813947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250825" y="188913"/>
            <a:ext cx="8642350" cy="1079500"/>
          </a:xfrm>
        </p:spPr>
        <p:txBody>
          <a:bodyPr/>
          <a:lstStyle/>
          <a:p>
            <a:r>
              <a:rPr lang="ja-JP" altLang="en-US"/>
              <a:t>マスター タイトルの書式設定</a:t>
            </a:r>
          </a:p>
        </p:txBody>
      </p:sp>
      <p:sp>
        <p:nvSpPr>
          <p:cNvPr id="3" name="コンテンツ プレースホルダ 2"/>
          <p:cNvSpPr>
            <a:spLocks noGrp="1"/>
          </p:cNvSpPr>
          <p:nvPr>
            <p:ph sz="quarter" idx="1"/>
          </p:nvPr>
        </p:nvSpPr>
        <p:spPr>
          <a:xfrm>
            <a:off x="250825" y="1412875"/>
            <a:ext cx="4244975" cy="23352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412875"/>
            <a:ext cx="4244975" cy="23352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250825" y="3900488"/>
            <a:ext cx="4244975" cy="2336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00488"/>
            <a:ext cx="4244975" cy="2336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ftr" sz="quarter" idx="10"/>
          </p:nvPr>
        </p:nvSpPr>
        <p:spPr>
          <a:ln/>
        </p:spPr>
        <p:txBody>
          <a:bodyPr/>
          <a:lstStyle>
            <a:lvl1pPr>
              <a:defRPr/>
            </a:lvl1pPr>
          </a:lstStyle>
          <a:p>
            <a:r>
              <a:rPr lang="en-US" altLang="ja-JP"/>
              <a:t>Pittcon 2009</a:t>
            </a:r>
          </a:p>
        </p:txBody>
      </p:sp>
      <p:sp>
        <p:nvSpPr>
          <p:cNvPr id="8" name="Rectangle 6"/>
          <p:cNvSpPr>
            <a:spLocks noGrp="1" noChangeArrowheads="1"/>
          </p:cNvSpPr>
          <p:nvPr>
            <p:ph type="sldNum" sz="quarter" idx="11"/>
          </p:nvPr>
        </p:nvSpPr>
        <p:spPr>
          <a:ln/>
        </p:spPr>
        <p:txBody>
          <a:bodyPr/>
          <a:lstStyle>
            <a:lvl1pPr>
              <a:defRPr/>
            </a:lvl1pPr>
          </a:lstStyle>
          <a:p>
            <a:fld id="{CE0949A5-7C45-4339-B797-BF1527167276}" type="slidenum">
              <a:rPr lang="en-US" altLang="ja-JP" smtClean="0"/>
              <a:pPr/>
              <a:t>‹#›</a:t>
            </a:fld>
            <a:endParaRPr lang="en-US" altLang="ja-JP"/>
          </a:p>
        </p:txBody>
      </p:sp>
      <p:sp>
        <p:nvSpPr>
          <p:cNvPr id="9" name="Rectangle 9"/>
          <p:cNvSpPr>
            <a:spLocks noGrp="1" noChangeArrowheads="1"/>
          </p:cNvSpPr>
          <p:nvPr>
            <p:ph type="dt" sz="half" idx="12"/>
          </p:nvPr>
        </p:nvSpPr>
        <p:spPr>
          <a:ln/>
        </p:spPr>
        <p:txBody>
          <a:bodyPr/>
          <a:lstStyle>
            <a:lvl1pPr>
              <a:defRPr/>
            </a:lvl1pPr>
          </a:lstStyle>
          <a:p>
            <a:endParaRPr lang="en-US" altLang="ja-JP"/>
          </a:p>
        </p:txBody>
      </p:sp>
    </p:spTree>
    <p:extLst>
      <p:ext uri="{BB962C8B-B14F-4D97-AF65-F5344CB8AC3E}">
        <p14:creationId xmlns:p14="http://schemas.microsoft.com/office/powerpoint/2010/main" val="220387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394287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387347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17902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375356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190961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236783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297437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F0F969-37B7-4CB5-A4C6-E4F860ACB8E0}" type="datetimeFigureOut">
              <a:rPr kumimoji="1" lang="ja-JP" altLang="en-US" smtClean="0"/>
              <a:t>2020/9/24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6B9A3E-F7F9-43FD-BC05-26DFDA1EA3AA}" type="slidenum">
              <a:rPr kumimoji="1" lang="ja-JP" altLang="en-US" smtClean="0"/>
              <a:t>‹#›</a:t>
            </a:fld>
            <a:endParaRPr kumimoji="1" lang="ja-JP" altLang="en-US"/>
          </a:p>
        </p:txBody>
      </p:sp>
    </p:spTree>
    <p:extLst>
      <p:ext uri="{BB962C8B-B14F-4D97-AF65-F5344CB8AC3E}">
        <p14:creationId xmlns:p14="http://schemas.microsoft.com/office/powerpoint/2010/main" val="9663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0F969-37B7-4CB5-A4C6-E4F860ACB8E0}" type="datetimeFigureOut">
              <a:rPr kumimoji="1" lang="ja-JP" altLang="en-US" smtClean="0"/>
              <a:t>2020/9/24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B9A3E-F7F9-43FD-BC05-26DFDA1EA3AA}" type="slidenum">
              <a:rPr kumimoji="1" lang="ja-JP" altLang="en-US" smtClean="0"/>
              <a:t>‹#›</a:t>
            </a:fld>
            <a:endParaRPr kumimoji="1" lang="ja-JP" altLang="en-US"/>
          </a:p>
        </p:txBody>
      </p:sp>
      <p:sp>
        <p:nvSpPr>
          <p:cNvPr id="7" name="Rectangle 11"/>
          <p:cNvSpPr>
            <a:spLocks noChangeArrowheads="1"/>
          </p:cNvSpPr>
          <p:nvPr userDrawn="1"/>
        </p:nvSpPr>
        <p:spPr bwMode="auto">
          <a:xfrm>
            <a:off x="0" y="0"/>
            <a:ext cx="9144000" cy="225425"/>
          </a:xfrm>
          <a:prstGeom prst="rect">
            <a:avLst/>
          </a:prstGeom>
          <a:gradFill rotWithShape="0">
            <a:gsLst>
              <a:gs pos="0">
                <a:schemeClr val="tx2">
                  <a:lumMod val="20000"/>
                  <a:lumOff val="80000"/>
                </a:schemeClr>
              </a:gs>
              <a:gs pos="100000">
                <a:schemeClr val="tx2">
                  <a:lumMod val="75000"/>
                </a:schemeClr>
              </a:gs>
            </a:gsLst>
            <a:lin ang="0" scaled="1"/>
          </a:gradFill>
          <a:ln w="9525">
            <a:noFill/>
            <a:miter lim="800000"/>
            <a:headEnd/>
            <a:tailEnd/>
          </a:ln>
        </p:spPr>
        <p:txBody>
          <a:bodyPr/>
          <a:lstStyle/>
          <a:p>
            <a:pPr>
              <a:defRPr/>
            </a:pPr>
            <a:endParaRPr kumimoji="0" lang="ja-JP" altLang="ja-JP" sz="2400">
              <a:latin typeface="Times New Roman" pitchFamily="18" charset="0"/>
            </a:endParaRPr>
          </a:p>
        </p:txBody>
      </p:sp>
      <p:pic>
        <p:nvPicPr>
          <p:cNvPr id="8" name="Picture 23" descr="ロゴ4白黒反転3"/>
          <p:cNvPicPr>
            <a:picLocks noChangeAspect="1" noChangeArrowheads="1"/>
          </p:cNvPicPr>
          <p:nvPr userDrawn="1"/>
        </p:nvPicPr>
        <p:blipFill>
          <a:blip r:embed="rId14" cstate="print"/>
          <a:srcRect/>
          <a:stretch>
            <a:fillRect/>
          </a:stretch>
        </p:blipFill>
        <p:spPr bwMode="auto">
          <a:xfrm>
            <a:off x="7667625" y="0"/>
            <a:ext cx="1476375" cy="366713"/>
          </a:xfrm>
          <a:prstGeom prst="rect">
            <a:avLst/>
          </a:prstGeom>
          <a:noFill/>
          <a:ln w="9525">
            <a:noFill/>
            <a:miter lim="800000"/>
            <a:headEnd/>
            <a:tailEnd/>
          </a:ln>
        </p:spPr>
      </p:pic>
    </p:spTree>
    <p:extLst>
      <p:ext uri="{BB962C8B-B14F-4D97-AF65-F5344CB8AC3E}">
        <p14:creationId xmlns:p14="http://schemas.microsoft.com/office/powerpoint/2010/main" val="3660452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1B06685-284F-4C20-93D3-4DC5DFE33E39}"/>
              </a:ext>
            </a:extLst>
          </p:cNvPr>
          <p:cNvSpPr>
            <a:spLocks noGrp="1"/>
          </p:cNvSpPr>
          <p:nvPr>
            <p:ph type="ctrTitle"/>
          </p:nvPr>
        </p:nvSpPr>
        <p:spPr/>
        <p:txBody>
          <a:bodyPr/>
          <a:lstStyle/>
          <a:p>
            <a:endParaRPr lang="ja-JP" altLang="en-US"/>
          </a:p>
        </p:txBody>
      </p:sp>
      <p:pic>
        <p:nvPicPr>
          <p:cNvPr id="6" name="図 5">
            <a:extLst>
              <a:ext uri="{FF2B5EF4-FFF2-40B4-BE49-F238E27FC236}">
                <a16:creationId xmlns:a16="http://schemas.microsoft.com/office/drawing/2014/main" id="{52ACBE67-3599-4D1F-AAB8-F2339D5F39DA}"/>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24971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3135F57-CD12-4AE5-B543-16F60080B65D}"/>
              </a:ext>
            </a:extLst>
          </p:cNvPr>
          <p:cNvPicPr>
            <a:picLocks noChangeAspect="1"/>
          </p:cNvPicPr>
          <p:nvPr/>
        </p:nvPicPr>
        <p:blipFill>
          <a:blip r:embed="rId3"/>
          <a:stretch>
            <a:fillRect/>
          </a:stretch>
        </p:blipFill>
        <p:spPr>
          <a:xfrm>
            <a:off x="0" y="1"/>
            <a:ext cx="9144000" cy="6858000"/>
          </a:xfrm>
          <a:prstGeom prst="rect">
            <a:avLst/>
          </a:prstGeom>
        </p:spPr>
      </p:pic>
    </p:spTree>
    <p:extLst>
      <p:ext uri="{BB962C8B-B14F-4D97-AF65-F5344CB8AC3E}">
        <p14:creationId xmlns:p14="http://schemas.microsoft.com/office/powerpoint/2010/main" val="1494312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E3EEB28-64EE-4A9D-8F7B-6252E03662CB}"/>
              </a:ext>
            </a:extLst>
          </p:cNvPr>
          <p:cNvPicPr>
            <a:picLocks noChangeAspect="1"/>
          </p:cNvPicPr>
          <p:nvPr/>
        </p:nvPicPr>
        <p:blipFill>
          <a:blip r:embed="rId3"/>
          <a:stretch>
            <a:fillRect/>
          </a:stretch>
        </p:blipFill>
        <p:spPr>
          <a:xfrm>
            <a:off x="-396" y="-297"/>
            <a:ext cx="9144396" cy="6858297"/>
          </a:xfrm>
          <a:prstGeom prst="rect">
            <a:avLst/>
          </a:prstGeom>
        </p:spPr>
      </p:pic>
    </p:spTree>
    <p:extLst>
      <p:ext uri="{BB962C8B-B14F-4D97-AF65-F5344CB8AC3E}">
        <p14:creationId xmlns:p14="http://schemas.microsoft.com/office/powerpoint/2010/main" val="53554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16DE0D8-A651-4AB4-8F18-234549DAD21F}"/>
              </a:ext>
            </a:extLst>
          </p:cNvPr>
          <p:cNvPicPr>
            <a:picLocks noChangeAspect="1"/>
          </p:cNvPicPr>
          <p:nvPr/>
        </p:nvPicPr>
        <p:blipFill>
          <a:blip r:embed="rId3"/>
          <a:stretch>
            <a:fillRect/>
          </a:stretch>
        </p:blipFill>
        <p:spPr>
          <a:xfrm>
            <a:off x="53392" y="0"/>
            <a:ext cx="9144000" cy="6858000"/>
          </a:xfrm>
          <a:prstGeom prst="rect">
            <a:avLst/>
          </a:prstGeom>
        </p:spPr>
      </p:pic>
    </p:spTree>
    <p:extLst>
      <p:ext uri="{BB962C8B-B14F-4D97-AF65-F5344CB8AC3E}">
        <p14:creationId xmlns:p14="http://schemas.microsoft.com/office/powerpoint/2010/main" val="175468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7A4E396-2BD0-4112-8465-DB4973D40E0C}"/>
              </a:ext>
            </a:extLst>
          </p:cNvPr>
          <p:cNvPicPr>
            <a:picLocks noChangeAspect="1"/>
          </p:cNvPicPr>
          <p:nvPr/>
        </p:nvPicPr>
        <p:blipFill>
          <a:blip r:embed="rId3"/>
          <a:stretch>
            <a:fillRect/>
          </a:stretch>
        </p:blipFill>
        <p:spPr>
          <a:xfrm>
            <a:off x="0" y="0"/>
            <a:ext cx="9144396" cy="6858297"/>
          </a:xfrm>
          <a:prstGeom prst="rect">
            <a:avLst/>
          </a:prstGeom>
        </p:spPr>
      </p:pic>
    </p:spTree>
    <p:extLst>
      <p:ext uri="{BB962C8B-B14F-4D97-AF65-F5344CB8AC3E}">
        <p14:creationId xmlns:p14="http://schemas.microsoft.com/office/powerpoint/2010/main" val="278220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1C3BE9B-90EC-4493-BBE2-CFFBCBED3D10}"/>
              </a:ext>
            </a:extLst>
          </p:cNvPr>
          <p:cNvPicPr>
            <a:picLocks noChangeAspect="1"/>
          </p:cNvPicPr>
          <p:nvPr/>
        </p:nvPicPr>
        <p:blipFill>
          <a:blip r:embed="rId3"/>
          <a:stretch>
            <a:fillRect/>
          </a:stretch>
        </p:blipFill>
        <p:spPr>
          <a:xfrm>
            <a:off x="-396" y="0"/>
            <a:ext cx="9144000" cy="6858000"/>
          </a:xfrm>
          <a:prstGeom prst="rect">
            <a:avLst/>
          </a:prstGeom>
        </p:spPr>
      </p:pic>
    </p:spTree>
    <p:extLst>
      <p:ext uri="{BB962C8B-B14F-4D97-AF65-F5344CB8AC3E}">
        <p14:creationId xmlns:p14="http://schemas.microsoft.com/office/powerpoint/2010/main" val="333039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F0E1BD7-16DF-42EF-B444-72F00237CAC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3852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EA4E991-2FD0-4D39-A348-5309062E01E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1038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51A5BE5-E541-4F3D-83B7-8BD61171C06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0316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3FFF666-1170-4069-B5A5-9F91465C37F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319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E006897-944D-483B-B32A-DB454B36AC6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5944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317CE5-3341-4DAE-BFF7-E8D336103789}"/>
              </a:ext>
            </a:extLst>
          </p:cNvPr>
          <p:cNvPicPr>
            <a:picLocks noChangeAspect="1"/>
          </p:cNvPicPr>
          <p:nvPr/>
        </p:nvPicPr>
        <p:blipFill>
          <a:blip r:embed="rId3"/>
          <a:stretch>
            <a:fillRect/>
          </a:stretch>
        </p:blipFill>
        <p:spPr>
          <a:xfrm>
            <a:off x="-1" y="-2"/>
            <a:ext cx="9144001" cy="6858001"/>
          </a:xfrm>
          <a:prstGeom prst="rect">
            <a:avLst/>
          </a:prstGeom>
        </p:spPr>
      </p:pic>
    </p:spTree>
    <p:extLst>
      <p:ext uri="{BB962C8B-B14F-4D97-AF65-F5344CB8AC3E}">
        <p14:creationId xmlns:p14="http://schemas.microsoft.com/office/powerpoint/2010/main" val="299766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F979B91-801A-422D-8798-AF0A598B5D26}"/>
              </a:ext>
            </a:extLst>
          </p:cNvPr>
          <p:cNvPicPr>
            <a:picLocks noChangeAspect="1"/>
          </p:cNvPicPr>
          <p:nvPr/>
        </p:nvPicPr>
        <p:blipFill>
          <a:blip r:embed="rId3"/>
          <a:stretch>
            <a:fillRect/>
          </a:stretch>
        </p:blipFill>
        <p:spPr>
          <a:xfrm>
            <a:off x="0" y="0"/>
            <a:ext cx="9144396" cy="6858297"/>
          </a:xfrm>
          <a:prstGeom prst="rect">
            <a:avLst/>
          </a:prstGeom>
        </p:spPr>
      </p:pic>
    </p:spTree>
    <p:extLst>
      <p:ext uri="{BB962C8B-B14F-4D97-AF65-F5344CB8AC3E}">
        <p14:creationId xmlns:p14="http://schemas.microsoft.com/office/powerpoint/2010/main" val="25150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図 246">
            <a:extLst>
              <a:ext uri="{FF2B5EF4-FFF2-40B4-BE49-F238E27FC236}">
                <a16:creationId xmlns:a16="http://schemas.microsoft.com/office/drawing/2014/main" id="{9D0BFC5F-CF3F-4F01-A70B-165AD8850E8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761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7DC399-1505-4560-98AB-B056830CC077}"/>
              </a:ext>
            </a:extLst>
          </p:cNvPr>
          <p:cNvPicPr>
            <a:picLocks noChangeAspect="1"/>
          </p:cNvPicPr>
          <p:nvPr/>
        </p:nvPicPr>
        <p:blipFill>
          <a:blip r:embed="rId3"/>
          <a:stretch>
            <a:fillRect/>
          </a:stretch>
        </p:blipFill>
        <p:spPr>
          <a:xfrm>
            <a:off x="-62754" y="71716"/>
            <a:ext cx="9144000" cy="6858000"/>
          </a:xfrm>
          <a:prstGeom prst="rect">
            <a:avLst/>
          </a:prstGeom>
        </p:spPr>
      </p:pic>
    </p:spTree>
    <p:extLst>
      <p:ext uri="{BB962C8B-B14F-4D97-AF65-F5344CB8AC3E}">
        <p14:creationId xmlns:p14="http://schemas.microsoft.com/office/powerpoint/2010/main" val="101685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74CE9A2F-6C7D-4A89-B9D5-D6BF0EF8054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5111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8F1A73D-8B5E-4E7B-A417-C9E703CA8A32}"/>
              </a:ext>
            </a:extLst>
          </p:cNvPr>
          <p:cNvPicPr>
            <a:picLocks noChangeAspect="1"/>
          </p:cNvPicPr>
          <p:nvPr/>
        </p:nvPicPr>
        <p:blipFill>
          <a:blip r:embed="rId3"/>
          <a:stretch>
            <a:fillRect/>
          </a:stretch>
        </p:blipFill>
        <p:spPr>
          <a:xfrm>
            <a:off x="-396" y="-297"/>
            <a:ext cx="9144396" cy="6858297"/>
          </a:xfrm>
          <a:prstGeom prst="rect">
            <a:avLst/>
          </a:prstGeom>
        </p:spPr>
      </p:pic>
    </p:spTree>
    <p:extLst>
      <p:ext uri="{BB962C8B-B14F-4D97-AF65-F5344CB8AC3E}">
        <p14:creationId xmlns:p14="http://schemas.microsoft.com/office/powerpoint/2010/main" val="2905153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96B7F58-B55C-47A9-B7A0-A150E24BD15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8029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647C809-8FDC-4C53-8C37-31795A8D919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9751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4B97454-F872-4F3F-BFBF-D3B3DC511F92}"/>
              </a:ext>
            </a:extLst>
          </p:cNvPr>
          <p:cNvPicPr>
            <a:picLocks noChangeAspect="1"/>
          </p:cNvPicPr>
          <p:nvPr/>
        </p:nvPicPr>
        <p:blipFill>
          <a:blip r:embed="rId3"/>
          <a:stretch>
            <a:fillRect/>
          </a:stretch>
        </p:blipFill>
        <p:spPr>
          <a:xfrm>
            <a:off x="0" y="16062"/>
            <a:ext cx="9144000" cy="6858000"/>
          </a:xfrm>
          <a:prstGeom prst="rect">
            <a:avLst/>
          </a:prstGeom>
        </p:spPr>
      </p:pic>
    </p:spTree>
    <p:extLst>
      <p:ext uri="{BB962C8B-B14F-4D97-AF65-F5344CB8AC3E}">
        <p14:creationId xmlns:p14="http://schemas.microsoft.com/office/powerpoint/2010/main" val="1867538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70BC364-E43E-4ADE-B1CE-AB7809BB416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89542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5D8BC4E-7E97-471F-9909-BC0D078639E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7174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F713D0B-D2CD-4103-AECA-527B1A158D1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64237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9A3371A-F55B-4DF3-B670-3D8F5409C2D4}"/>
              </a:ext>
            </a:extLst>
          </p:cNvPr>
          <p:cNvPicPr>
            <a:picLocks noChangeAspect="1"/>
          </p:cNvPicPr>
          <p:nvPr/>
        </p:nvPicPr>
        <p:blipFill>
          <a:blip r:embed="rId3"/>
          <a:stretch>
            <a:fillRect/>
          </a:stretch>
        </p:blipFill>
        <p:spPr>
          <a:xfrm>
            <a:off x="0" y="-103841"/>
            <a:ext cx="9198784" cy="6899088"/>
          </a:xfrm>
          <a:prstGeom prst="rect">
            <a:avLst/>
          </a:prstGeom>
        </p:spPr>
      </p:pic>
    </p:spTree>
    <p:extLst>
      <p:ext uri="{BB962C8B-B14F-4D97-AF65-F5344CB8AC3E}">
        <p14:creationId xmlns:p14="http://schemas.microsoft.com/office/powerpoint/2010/main" val="3578209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CF702CA-4379-4F0C-A41E-00E88ADBCC96}"/>
              </a:ext>
            </a:extLst>
          </p:cNvPr>
          <p:cNvPicPr>
            <a:picLocks noChangeAspect="1"/>
          </p:cNvPicPr>
          <p:nvPr/>
        </p:nvPicPr>
        <p:blipFill>
          <a:blip r:embed="rId3"/>
          <a:stretch>
            <a:fillRect/>
          </a:stretch>
        </p:blipFill>
        <p:spPr>
          <a:xfrm>
            <a:off x="-1" y="-1"/>
            <a:ext cx="9144001" cy="6858001"/>
          </a:xfrm>
          <a:prstGeom prst="rect">
            <a:avLst/>
          </a:prstGeom>
        </p:spPr>
      </p:pic>
    </p:spTree>
    <p:extLst>
      <p:ext uri="{BB962C8B-B14F-4D97-AF65-F5344CB8AC3E}">
        <p14:creationId xmlns:p14="http://schemas.microsoft.com/office/powerpoint/2010/main" val="3314348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DA6C09-1D1D-4AC7-8166-C67150CF6F2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59917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92AACC1-51A0-4966-8740-C1A14FB880FC}"/>
              </a:ext>
            </a:extLst>
          </p:cNvPr>
          <p:cNvPicPr>
            <a:picLocks noChangeAspect="1"/>
          </p:cNvPicPr>
          <p:nvPr/>
        </p:nvPicPr>
        <p:blipFill>
          <a:blip r:embed="rId3"/>
          <a:stretch>
            <a:fillRect/>
          </a:stretch>
        </p:blipFill>
        <p:spPr>
          <a:xfrm>
            <a:off x="-396" y="0"/>
            <a:ext cx="9144396" cy="6858297"/>
          </a:xfrm>
          <a:prstGeom prst="rect">
            <a:avLst/>
          </a:prstGeom>
        </p:spPr>
      </p:pic>
    </p:spTree>
    <p:extLst>
      <p:ext uri="{BB962C8B-B14F-4D97-AF65-F5344CB8AC3E}">
        <p14:creationId xmlns:p14="http://schemas.microsoft.com/office/powerpoint/2010/main" val="2878646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3E94B66-5EDB-4F5A-B6FF-E35F3F91D553}"/>
              </a:ext>
            </a:extLst>
          </p:cNvPr>
          <p:cNvPicPr>
            <a:picLocks noChangeAspect="1"/>
          </p:cNvPicPr>
          <p:nvPr/>
        </p:nvPicPr>
        <p:blipFill>
          <a:blip r:embed="rId3"/>
          <a:stretch>
            <a:fillRect/>
          </a:stretch>
        </p:blipFill>
        <p:spPr>
          <a:xfrm>
            <a:off x="-396" y="0"/>
            <a:ext cx="9144396" cy="6858297"/>
          </a:xfrm>
          <a:prstGeom prst="rect">
            <a:avLst/>
          </a:prstGeom>
        </p:spPr>
      </p:pic>
    </p:spTree>
    <p:extLst>
      <p:ext uri="{BB962C8B-B14F-4D97-AF65-F5344CB8AC3E}">
        <p14:creationId xmlns:p14="http://schemas.microsoft.com/office/powerpoint/2010/main" val="1608035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45E3771-44A2-4CAB-868C-08A26271F2A1}"/>
              </a:ext>
            </a:extLst>
          </p:cNvPr>
          <p:cNvPicPr>
            <a:picLocks noChangeAspect="1"/>
          </p:cNvPicPr>
          <p:nvPr/>
        </p:nvPicPr>
        <p:blipFill>
          <a:blip r:embed="rId3"/>
          <a:stretch>
            <a:fillRect/>
          </a:stretch>
        </p:blipFill>
        <p:spPr>
          <a:xfrm>
            <a:off x="-1" y="-297"/>
            <a:ext cx="9144397" cy="6858297"/>
          </a:xfrm>
          <a:prstGeom prst="rect">
            <a:avLst/>
          </a:prstGeom>
        </p:spPr>
      </p:pic>
    </p:spTree>
    <p:extLst>
      <p:ext uri="{BB962C8B-B14F-4D97-AF65-F5344CB8AC3E}">
        <p14:creationId xmlns:p14="http://schemas.microsoft.com/office/powerpoint/2010/main" val="2388077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492209495"/>
              </p:ext>
            </p:extLst>
          </p:nvPr>
        </p:nvGraphicFramePr>
        <p:xfrm>
          <a:off x="9540552" y="4185497"/>
          <a:ext cx="50673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図 3">
            <a:extLst>
              <a:ext uri="{FF2B5EF4-FFF2-40B4-BE49-F238E27FC236}">
                <a16:creationId xmlns:a16="http://schemas.microsoft.com/office/drawing/2014/main" id="{BF7C53A7-464C-4333-9E09-AF990E54185E}"/>
              </a:ext>
            </a:extLst>
          </p:cNvPr>
          <p:cNvPicPr>
            <a:picLocks noChangeAspect="1"/>
          </p:cNvPicPr>
          <p:nvPr/>
        </p:nvPicPr>
        <p:blipFill>
          <a:blip r:embed="rId4"/>
          <a:stretch>
            <a:fillRect/>
          </a:stretch>
        </p:blipFill>
        <p:spPr>
          <a:xfrm>
            <a:off x="-396" y="-297"/>
            <a:ext cx="9144396" cy="6858297"/>
          </a:xfrm>
          <a:prstGeom prst="rect">
            <a:avLst/>
          </a:prstGeom>
        </p:spPr>
      </p:pic>
    </p:spTree>
    <p:extLst>
      <p:ext uri="{BB962C8B-B14F-4D97-AF65-F5344CB8AC3E}">
        <p14:creationId xmlns:p14="http://schemas.microsoft.com/office/powerpoint/2010/main" val="1533205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461F8D6-5798-47CD-A7B2-10346863BFD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69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20A7157-D752-4C8A-AEDA-6A2A90A50BD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13292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E6F5C33-79B9-4C61-87DD-761736663B2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672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019764" y="1585552"/>
            <a:ext cx="1980728" cy="4824536"/>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178C056-4D3E-424D-967D-4E0B305F3EFD}"/>
              </a:ext>
            </a:extLst>
          </p:cNvPr>
          <p:cNvPicPr>
            <a:picLocks noChangeAspect="1"/>
          </p:cNvPicPr>
          <p:nvPr/>
        </p:nvPicPr>
        <p:blipFill>
          <a:blip r:embed="rId3"/>
          <a:stretch>
            <a:fillRect/>
          </a:stretch>
        </p:blipFill>
        <p:spPr>
          <a:xfrm>
            <a:off x="0" y="-1"/>
            <a:ext cx="9017994" cy="6763496"/>
          </a:xfrm>
          <a:prstGeom prst="rect">
            <a:avLst/>
          </a:prstGeom>
        </p:spPr>
      </p:pic>
    </p:spTree>
    <p:extLst>
      <p:ext uri="{BB962C8B-B14F-4D97-AF65-F5344CB8AC3E}">
        <p14:creationId xmlns:p14="http://schemas.microsoft.com/office/powerpoint/2010/main" val="1420864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E3190F5-409A-4040-8DC6-2186124C494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839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88A7358-9DA9-4968-B37A-B0B5F2BBE4BD}"/>
              </a:ext>
            </a:extLst>
          </p:cNvPr>
          <p:cNvPicPr>
            <a:picLocks noChangeAspect="1"/>
          </p:cNvPicPr>
          <p:nvPr/>
        </p:nvPicPr>
        <p:blipFill>
          <a:blip r:embed="rId3"/>
          <a:stretch>
            <a:fillRect/>
          </a:stretch>
        </p:blipFill>
        <p:spPr>
          <a:xfrm>
            <a:off x="0" y="-297"/>
            <a:ext cx="9144396" cy="6858297"/>
          </a:xfrm>
          <a:prstGeom prst="rect">
            <a:avLst/>
          </a:prstGeom>
        </p:spPr>
      </p:pic>
    </p:spTree>
    <p:extLst>
      <p:ext uri="{BB962C8B-B14F-4D97-AF65-F5344CB8AC3E}">
        <p14:creationId xmlns:p14="http://schemas.microsoft.com/office/powerpoint/2010/main" val="3647928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F78A0FF-94C4-462E-ACB9-7FACE7A94200}"/>
              </a:ext>
            </a:extLst>
          </p:cNvPr>
          <p:cNvPicPr>
            <a:picLocks noChangeAspect="1"/>
          </p:cNvPicPr>
          <p:nvPr/>
        </p:nvPicPr>
        <p:blipFill>
          <a:blip r:embed="rId3"/>
          <a:stretch>
            <a:fillRect/>
          </a:stretch>
        </p:blipFill>
        <p:spPr>
          <a:xfrm>
            <a:off x="-1" y="-297"/>
            <a:ext cx="9144395" cy="6858297"/>
          </a:xfrm>
          <a:prstGeom prst="rect">
            <a:avLst/>
          </a:prstGeom>
        </p:spPr>
      </p:pic>
    </p:spTree>
    <p:extLst>
      <p:ext uri="{BB962C8B-B14F-4D97-AF65-F5344CB8AC3E}">
        <p14:creationId xmlns:p14="http://schemas.microsoft.com/office/powerpoint/2010/main" val="3640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C700F9C-8637-49C7-9E94-4D9258DF327E}"/>
              </a:ext>
            </a:extLst>
          </p:cNvPr>
          <p:cNvPicPr>
            <a:picLocks noChangeAspect="1"/>
          </p:cNvPicPr>
          <p:nvPr/>
        </p:nvPicPr>
        <p:blipFill>
          <a:blip r:embed="rId3"/>
          <a:stretch>
            <a:fillRect/>
          </a:stretch>
        </p:blipFill>
        <p:spPr>
          <a:xfrm>
            <a:off x="0" y="13447"/>
            <a:ext cx="9144000" cy="6858000"/>
          </a:xfrm>
          <a:prstGeom prst="rect">
            <a:avLst/>
          </a:prstGeom>
        </p:spPr>
      </p:pic>
    </p:spTree>
    <p:extLst>
      <p:ext uri="{BB962C8B-B14F-4D97-AF65-F5344CB8AC3E}">
        <p14:creationId xmlns:p14="http://schemas.microsoft.com/office/powerpoint/2010/main" val="1594964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017CD9A-6D4E-4AEF-BC42-22D0CAA289BD}"/>
              </a:ext>
            </a:extLst>
          </p:cNvPr>
          <p:cNvPicPr>
            <a:picLocks noChangeAspect="1"/>
          </p:cNvPicPr>
          <p:nvPr/>
        </p:nvPicPr>
        <p:blipFill>
          <a:blip r:embed="rId3"/>
          <a:stretch>
            <a:fillRect/>
          </a:stretch>
        </p:blipFill>
        <p:spPr>
          <a:xfrm>
            <a:off x="-396" y="-297"/>
            <a:ext cx="9144396" cy="6858297"/>
          </a:xfrm>
          <a:prstGeom prst="rect">
            <a:avLst/>
          </a:prstGeom>
        </p:spPr>
      </p:pic>
    </p:spTree>
    <p:extLst>
      <p:ext uri="{BB962C8B-B14F-4D97-AF65-F5344CB8AC3E}">
        <p14:creationId xmlns:p14="http://schemas.microsoft.com/office/powerpoint/2010/main" val="414848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032AF6-1470-47D4-8249-FC56ECB36090}"/>
              </a:ext>
            </a:extLst>
          </p:cNvPr>
          <p:cNvPicPr>
            <a:picLocks noChangeAspect="1"/>
          </p:cNvPicPr>
          <p:nvPr/>
        </p:nvPicPr>
        <p:blipFill>
          <a:blip r:embed="rId3"/>
          <a:stretch>
            <a:fillRect/>
          </a:stretch>
        </p:blipFill>
        <p:spPr>
          <a:xfrm>
            <a:off x="-1" y="0"/>
            <a:ext cx="9144001" cy="6858000"/>
          </a:xfrm>
          <a:prstGeom prst="rect">
            <a:avLst/>
          </a:prstGeom>
        </p:spPr>
      </p:pic>
    </p:spTree>
    <p:extLst>
      <p:ext uri="{BB962C8B-B14F-4D97-AF65-F5344CB8AC3E}">
        <p14:creationId xmlns:p14="http://schemas.microsoft.com/office/powerpoint/2010/main" val="2432089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833C59F-3732-4124-A994-2333B0FF91A7}"/>
              </a:ext>
            </a:extLst>
          </p:cNvPr>
          <p:cNvPicPr>
            <a:picLocks noChangeAspect="1"/>
          </p:cNvPicPr>
          <p:nvPr/>
        </p:nvPicPr>
        <p:blipFill>
          <a:blip r:embed="rId3"/>
          <a:stretch>
            <a:fillRect/>
          </a:stretch>
        </p:blipFill>
        <p:spPr>
          <a:xfrm>
            <a:off x="-1" y="-297"/>
            <a:ext cx="9233647" cy="6925235"/>
          </a:xfrm>
          <a:prstGeom prst="rect">
            <a:avLst/>
          </a:prstGeom>
        </p:spPr>
      </p:pic>
    </p:spTree>
    <p:extLst>
      <p:ext uri="{BB962C8B-B14F-4D97-AF65-F5344CB8AC3E}">
        <p14:creationId xmlns:p14="http://schemas.microsoft.com/office/powerpoint/2010/main" val="2629038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39458F-966B-45F2-B06B-83C2F959755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2277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4FD9C56-EA2A-4F43-BCCA-5CC391823B4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89810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CEA4476-0FAD-4567-85E0-6687C43E2F75}"/>
              </a:ext>
            </a:extLst>
          </p:cNvPr>
          <p:cNvPicPr>
            <a:picLocks noChangeAspect="1"/>
          </p:cNvPicPr>
          <p:nvPr/>
        </p:nvPicPr>
        <p:blipFill>
          <a:blip r:embed="rId3"/>
          <a:stretch>
            <a:fillRect/>
          </a:stretch>
        </p:blipFill>
        <p:spPr>
          <a:xfrm>
            <a:off x="-1" y="13446"/>
            <a:ext cx="9126070" cy="6844553"/>
          </a:xfrm>
          <a:prstGeom prst="rect">
            <a:avLst/>
          </a:prstGeom>
        </p:spPr>
      </p:pic>
    </p:spTree>
    <p:extLst>
      <p:ext uri="{BB962C8B-B14F-4D97-AF65-F5344CB8AC3E}">
        <p14:creationId xmlns:p14="http://schemas.microsoft.com/office/powerpoint/2010/main" val="261433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C2CCDC-9B7A-4E1F-8DA1-DB92F09DB2C7}"/>
              </a:ext>
            </a:extLst>
          </p:cNvPr>
          <p:cNvPicPr>
            <a:picLocks noChangeAspect="1"/>
          </p:cNvPicPr>
          <p:nvPr/>
        </p:nvPicPr>
        <p:blipFill>
          <a:blip r:embed="rId3"/>
          <a:stretch>
            <a:fillRect/>
          </a:stretch>
        </p:blipFill>
        <p:spPr>
          <a:xfrm>
            <a:off x="-397" y="49019"/>
            <a:ext cx="9129725" cy="6847294"/>
          </a:xfrm>
          <a:prstGeom prst="rect">
            <a:avLst/>
          </a:prstGeom>
        </p:spPr>
      </p:pic>
    </p:spTree>
    <p:extLst>
      <p:ext uri="{BB962C8B-B14F-4D97-AF65-F5344CB8AC3E}">
        <p14:creationId xmlns:p14="http://schemas.microsoft.com/office/powerpoint/2010/main" val="1137562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C131E45-6D9D-4486-BB38-4B1C4890102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16559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F:\BROTHER\14072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1" y="404664"/>
            <a:ext cx="8803085" cy="63928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a:p>
        </p:txBody>
      </p:sp>
      <p:sp>
        <p:nvSpPr>
          <p:cNvPr id="3" name="円/楕円 2"/>
          <p:cNvSpPr/>
          <p:nvPr/>
        </p:nvSpPr>
        <p:spPr>
          <a:xfrm>
            <a:off x="1403648" y="4509120"/>
            <a:ext cx="4752528"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52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F:\BROTHER\14072502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55" y="1592651"/>
            <a:ext cx="8281286" cy="424847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コネクタ 3"/>
          <p:cNvCxnSpPr/>
          <p:nvPr/>
        </p:nvCxnSpPr>
        <p:spPr>
          <a:xfrm>
            <a:off x="5076056" y="2996952"/>
            <a:ext cx="144016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13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AFB2B0A-B543-45B4-9DED-D4E1014D03D8}"/>
              </a:ext>
            </a:extLst>
          </p:cNvPr>
          <p:cNvPicPr>
            <a:picLocks noChangeAspect="1"/>
          </p:cNvPicPr>
          <p:nvPr/>
        </p:nvPicPr>
        <p:blipFill>
          <a:blip r:embed="rId3"/>
          <a:stretch>
            <a:fillRect/>
          </a:stretch>
        </p:blipFill>
        <p:spPr>
          <a:xfrm>
            <a:off x="-396" y="0"/>
            <a:ext cx="9144000" cy="6858000"/>
          </a:xfrm>
          <a:prstGeom prst="rect">
            <a:avLst/>
          </a:prstGeom>
        </p:spPr>
      </p:pic>
    </p:spTree>
    <p:extLst>
      <p:ext uri="{BB962C8B-B14F-4D97-AF65-F5344CB8AC3E}">
        <p14:creationId xmlns:p14="http://schemas.microsoft.com/office/powerpoint/2010/main" val="3018284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5DDE76-80D1-437F-8C0D-CC10801ED635}"/>
              </a:ext>
            </a:extLst>
          </p:cNvPr>
          <p:cNvPicPr>
            <a:picLocks noChangeAspect="1"/>
          </p:cNvPicPr>
          <p:nvPr/>
        </p:nvPicPr>
        <p:blipFill>
          <a:blip r:embed="rId3"/>
          <a:stretch>
            <a:fillRect/>
          </a:stretch>
        </p:blipFill>
        <p:spPr>
          <a:xfrm>
            <a:off x="-396" y="-297"/>
            <a:ext cx="9144396" cy="6858297"/>
          </a:xfrm>
          <a:prstGeom prst="rect">
            <a:avLst/>
          </a:prstGeom>
        </p:spPr>
      </p:pic>
    </p:spTree>
    <p:extLst>
      <p:ext uri="{BB962C8B-B14F-4D97-AF65-F5344CB8AC3E}">
        <p14:creationId xmlns:p14="http://schemas.microsoft.com/office/powerpoint/2010/main" val="536257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9E75902-B8AE-4574-84EF-689A9176C855}"/>
              </a:ext>
            </a:extLst>
          </p:cNvPr>
          <p:cNvPicPr>
            <a:picLocks noChangeAspect="1"/>
          </p:cNvPicPr>
          <p:nvPr/>
        </p:nvPicPr>
        <p:blipFill>
          <a:blip r:embed="rId3"/>
          <a:stretch>
            <a:fillRect/>
          </a:stretch>
        </p:blipFill>
        <p:spPr>
          <a:xfrm>
            <a:off x="0" y="-297"/>
            <a:ext cx="9144396" cy="6858297"/>
          </a:xfrm>
          <a:prstGeom prst="rect">
            <a:avLst/>
          </a:prstGeom>
        </p:spPr>
      </p:pic>
    </p:spTree>
    <p:extLst>
      <p:ext uri="{BB962C8B-B14F-4D97-AF65-F5344CB8AC3E}">
        <p14:creationId xmlns:p14="http://schemas.microsoft.com/office/powerpoint/2010/main" val="1864762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BD0FE60-47F5-4CFD-9B3B-045EBC1528FD}"/>
              </a:ext>
            </a:extLst>
          </p:cNvPr>
          <p:cNvPicPr>
            <a:picLocks noChangeAspect="1"/>
          </p:cNvPicPr>
          <p:nvPr/>
        </p:nvPicPr>
        <p:blipFill>
          <a:blip r:embed="rId3"/>
          <a:stretch>
            <a:fillRect/>
          </a:stretch>
        </p:blipFill>
        <p:spPr>
          <a:xfrm>
            <a:off x="-396" y="0"/>
            <a:ext cx="9144396" cy="6858297"/>
          </a:xfrm>
          <a:prstGeom prst="rect">
            <a:avLst/>
          </a:prstGeom>
        </p:spPr>
      </p:pic>
    </p:spTree>
    <p:extLst>
      <p:ext uri="{BB962C8B-B14F-4D97-AF65-F5344CB8AC3E}">
        <p14:creationId xmlns:p14="http://schemas.microsoft.com/office/powerpoint/2010/main" val="51288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E43D66A-0304-4528-9CF4-D009B6045B7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08314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1441B17-82FA-4DE8-96BE-9AA6F26682C8}"/>
              </a:ext>
            </a:extLst>
          </p:cNvPr>
          <p:cNvPicPr>
            <a:picLocks noChangeAspect="1"/>
          </p:cNvPicPr>
          <p:nvPr/>
        </p:nvPicPr>
        <p:blipFill>
          <a:blip r:embed="rId3"/>
          <a:stretch>
            <a:fillRect/>
          </a:stretch>
        </p:blipFill>
        <p:spPr>
          <a:xfrm>
            <a:off x="-1" y="0"/>
            <a:ext cx="9144001" cy="6858002"/>
          </a:xfrm>
          <a:prstGeom prst="rect">
            <a:avLst/>
          </a:prstGeom>
        </p:spPr>
      </p:pic>
    </p:spTree>
    <p:extLst>
      <p:ext uri="{BB962C8B-B14F-4D97-AF65-F5344CB8AC3E}">
        <p14:creationId xmlns:p14="http://schemas.microsoft.com/office/powerpoint/2010/main" val="1001310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BCFA774-773D-48AA-A36D-904BB262C75A}"/>
              </a:ext>
            </a:extLst>
          </p:cNvPr>
          <p:cNvPicPr>
            <a:picLocks noChangeAspect="1"/>
          </p:cNvPicPr>
          <p:nvPr/>
        </p:nvPicPr>
        <p:blipFill>
          <a:blip r:embed="rId3"/>
          <a:stretch>
            <a:fillRect/>
          </a:stretch>
        </p:blipFill>
        <p:spPr>
          <a:xfrm>
            <a:off x="0" y="-24156"/>
            <a:ext cx="9176208" cy="6882156"/>
          </a:xfrm>
          <a:prstGeom prst="rect">
            <a:avLst/>
          </a:prstGeom>
        </p:spPr>
      </p:pic>
    </p:spTree>
    <p:extLst>
      <p:ext uri="{BB962C8B-B14F-4D97-AF65-F5344CB8AC3E}">
        <p14:creationId xmlns:p14="http://schemas.microsoft.com/office/powerpoint/2010/main" val="127731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1C0BFC9-11DA-4A07-A2E4-61B0889F744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60756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A7B75DC-BA87-43CB-9D2C-58AC60A41344}"/>
              </a:ext>
            </a:extLst>
          </p:cNvPr>
          <p:cNvPicPr>
            <a:picLocks noChangeAspect="1"/>
          </p:cNvPicPr>
          <p:nvPr/>
        </p:nvPicPr>
        <p:blipFill>
          <a:blip r:embed="rId3"/>
          <a:stretch>
            <a:fillRect/>
          </a:stretch>
        </p:blipFill>
        <p:spPr>
          <a:xfrm>
            <a:off x="35464" y="0"/>
            <a:ext cx="9144000" cy="6858000"/>
          </a:xfrm>
          <a:prstGeom prst="rect">
            <a:avLst/>
          </a:prstGeom>
        </p:spPr>
      </p:pic>
    </p:spTree>
    <p:extLst>
      <p:ext uri="{BB962C8B-B14F-4D97-AF65-F5344CB8AC3E}">
        <p14:creationId xmlns:p14="http://schemas.microsoft.com/office/powerpoint/2010/main" val="2363889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AC9FE12-8732-4934-BDEF-7A74FEA6AAB3}"/>
              </a:ext>
            </a:extLst>
          </p:cNvPr>
          <p:cNvPicPr>
            <a:picLocks noChangeAspect="1"/>
          </p:cNvPicPr>
          <p:nvPr/>
        </p:nvPicPr>
        <p:blipFill>
          <a:blip r:embed="rId3"/>
          <a:stretch>
            <a:fillRect/>
          </a:stretch>
        </p:blipFill>
        <p:spPr>
          <a:xfrm>
            <a:off x="0" y="0"/>
            <a:ext cx="9227670" cy="6920753"/>
          </a:xfrm>
          <a:prstGeom prst="rect">
            <a:avLst/>
          </a:prstGeom>
        </p:spPr>
      </p:pic>
    </p:spTree>
    <p:extLst>
      <p:ext uri="{BB962C8B-B14F-4D97-AF65-F5344CB8AC3E}">
        <p14:creationId xmlns:p14="http://schemas.microsoft.com/office/powerpoint/2010/main" val="157041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007E704-376D-492F-9C33-FE10709E7F7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52331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図 126">
            <a:extLst>
              <a:ext uri="{FF2B5EF4-FFF2-40B4-BE49-F238E27FC236}">
                <a16:creationId xmlns:a16="http://schemas.microsoft.com/office/drawing/2014/main" id="{5EDC69F2-3F6D-48E1-9C2C-C379F2B63DC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07214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982038-D2A2-452F-9B6A-44C69AB2AE0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0374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A5675D0-B43D-42D2-A084-E73B5C52327A}"/>
              </a:ext>
            </a:extLst>
          </p:cNvPr>
          <p:cNvPicPr>
            <a:picLocks noChangeAspect="1"/>
          </p:cNvPicPr>
          <p:nvPr/>
        </p:nvPicPr>
        <p:blipFill>
          <a:blip r:embed="rId3"/>
          <a:stretch>
            <a:fillRect/>
          </a:stretch>
        </p:blipFill>
        <p:spPr>
          <a:xfrm>
            <a:off x="-396" y="0"/>
            <a:ext cx="9144000" cy="6858000"/>
          </a:xfrm>
          <a:prstGeom prst="rect">
            <a:avLst/>
          </a:prstGeom>
        </p:spPr>
      </p:pic>
    </p:spTree>
    <p:extLst>
      <p:ext uri="{BB962C8B-B14F-4D97-AF65-F5344CB8AC3E}">
        <p14:creationId xmlns:p14="http://schemas.microsoft.com/office/powerpoint/2010/main" val="4223940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C5D913F-1C0C-408E-B5F2-46F94D838F1E}"/>
              </a:ext>
            </a:extLst>
          </p:cNvPr>
          <p:cNvPicPr>
            <a:picLocks noChangeAspect="1"/>
          </p:cNvPicPr>
          <p:nvPr/>
        </p:nvPicPr>
        <p:blipFill>
          <a:blip r:embed="rId3"/>
          <a:stretch>
            <a:fillRect/>
          </a:stretch>
        </p:blipFill>
        <p:spPr>
          <a:xfrm>
            <a:off x="0" y="26893"/>
            <a:ext cx="9144000" cy="6858001"/>
          </a:xfrm>
          <a:prstGeom prst="rect">
            <a:avLst/>
          </a:prstGeom>
        </p:spPr>
      </p:pic>
    </p:spTree>
    <p:extLst>
      <p:ext uri="{BB962C8B-B14F-4D97-AF65-F5344CB8AC3E}">
        <p14:creationId xmlns:p14="http://schemas.microsoft.com/office/powerpoint/2010/main" val="1563427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8EDD721-B9F0-4980-B213-FDC1899A87D7}"/>
              </a:ext>
            </a:extLst>
          </p:cNvPr>
          <p:cNvPicPr>
            <a:picLocks noChangeAspect="1"/>
          </p:cNvPicPr>
          <p:nvPr/>
        </p:nvPicPr>
        <p:blipFill>
          <a:blip r:embed="rId3"/>
          <a:stretch>
            <a:fillRect/>
          </a:stretch>
        </p:blipFill>
        <p:spPr>
          <a:xfrm>
            <a:off x="-396" y="-297"/>
            <a:ext cx="9144396" cy="6858297"/>
          </a:xfrm>
          <a:prstGeom prst="rect">
            <a:avLst/>
          </a:prstGeom>
        </p:spPr>
      </p:pic>
    </p:spTree>
    <p:extLst>
      <p:ext uri="{BB962C8B-B14F-4D97-AF65-F5344CB8AC3E}">
        <p14:creationId xmlns:p14="http://schemas.microsoft.com/office/powerpoint/2010/main" val="4259477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0A8F847-98C1-4563-8B2C-C5CF2BD3BC19}"/>
              </a:ext>
            </a:extLst>
          </p:cNvPr>
          <p:cNvPicPr>
            <a:picLocks noChangeAspect="1"/>
          </p:cNvPicPr>
          <p:nvPr/>
        </p:nvPicPr>
        <p:blipFill>
          <a:blip r:embed="rId3"/>
          <a:stretch>
            <a:fillRect/>
          </a:stretch>
        </p:blipFill>
        <p:spPr>
          <a:xfrm>
            <a:off x="-396" y="0"/>
            <a:ext cx="9144000" cy="6858000"/>
          </a:xfrm>
          <a:prstGeom prst="rect">
            <a:avLst/>
          </a:prstGeom>
        </p:spPr>
      </p:pic>
    </p:spTree>
    <p:extLst>
      <p:ext uri="{BB962C8B-B14F-4D97-AF65-F5344CB8AC3E}">
        <p14:creationId xmlns:p14="http://schemas.microsoft.com/office/powerpoint/2010/main" val="533749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54E4CE8-6D09-4A5C-82AE-B869534B3FB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949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EA6AEB3-7388-42F1-9F67-A950E11DD05F}"/>
              </a:ext>
            </a:extLst>
          </p:cNvPr>
          <p:cNvPicPr>
            <a:picLocks noChangeAspect="1"/>
          </p:cNvPicPr>
          <p:nvPr/>
        </p:nvPicPr>
        <p:blipFill>
          <a:blip r:embed="rId3"/>
          <a:stretch>
            <a:fillRect/>
          </a:stretch>
        </p:blipFill>
        <p:spPr>
          <a:xfrm>
            <a:off x="-397" y="0"/>
            <a:ext cx="9012517" cy="6759388"/>
          </a:xfrm>
          <a:prstGeom prst="rect">
            <a:avLst/>
          </a:prstGeom>
        </p:spPr>
      </p:pic>
    </p:spTree>
    <p:extLst>
      <p:ext uri="{BB962C8B-B14F-4D97-AF65-F5344CB8AC3E}">
        <p14:creationId xmlns:p14="http://schemas.microsoft.com/office/powerpoint/2010/main" val="11747169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C5C3194-F76A-48B6-9AF9-3C2A8C61CC5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306891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2EEEC94-2E26-48EF-90A1-642DF674BE3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556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D8E6AA4-D2D8-4543-98F3-F0D0DFCEFBE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30096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85FDDF-FDD4-43E2-AF60-A49369F1863F}"/>
              </a:ext>
            </a:extLst>
          </p:cNvPr>
          <p:cNvPicPr>
            <a:picLocks noChangeAspect="1"/>
          </p:cNvPicPr>
          <p:nvPr/>
        </p:nvPicPr>
        <p:blipFill>
          <a:blip r:embed="rId3"/>
          <a:stretch>
            <a:fillRect/>
          </a:stretch>
        </p:blipFill>
        <p:spPr>
          <a:xfrm>
            <a:off x="-396" y="0"/>
            <a:ext cx="9144000" cy="6858000"/>
          </a:xfrm>
          <a:prstGeom prst="rect">
            <a:avLst/>
          </a:prstGeom>
        </p:spPr>
      </p:pic>
    </p:spTree>
    <p:extLst>
      <p:ext uri="{BB962C8B-B14F-4D97-AF65-F5344CB8AC3E}">
        <p14:creationId xmlns:p14="http://schemas.microsoft.com/office/powerpoint/2010/main" val="1139435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E74C125-8063-41F8-818E-E958420C9C17}"/>
              </a:ext>
            </a:extLst>
          </p:cNvPr>
          <p:cNvPicPr>
            <a:picLocks noChangeAspect="1"/>
          </p:cNvPicPr>
          <p:nvPr/>
        </p:nvPicPr>
        <p:blipFill>
          <a:blip r:embed="rId3"/>
          <a:stretch>
            <a:fillRect/>
          </a:stretch>
        </p:blipFill>
        <p:spPr>
          <a:xfrm>
            <a:off x="-396" y="0"/>
            <a:ext cx="9144000" cy="6858000"/>
          </a:xfrm>
          <a:prstGeom prst="rect">
            <a:avLst/>
          </a:prstGeom>
        </p:spPr>
      </p:pic>
    </p:spTree>
    <p:extLst>
      <p:ext uri="{BB962C8B-B14F-4D97-AF65-F5344CB8AC3E}">
        <p14:creationId xmlns:p14="http://schemas.microsoft.com/office/powerpoint/2010/main" val="6159341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A705B4-8B26-467C-ACB1-161D99349CAB}"/>
              </a:ext>
            </a:extLst>
          </p:cNvPr>
          <p:cNvPicPr>
            <a:picLocks noChangeAspect="1"/>
          </p:cNvPicPr>
          <p:nvPr/>
        </p:nvPicPr>
        <p:blipFill>
          <a:blip r:embed="rId3"/>
          <a:stretch>
            <a:fillRect/>
          </a:stretch>
        </p:blipFill>
        <p:spPr>
          <a:xfrm>
            <a:off x="-396" y="-297"/>
            <a:ext cx="9144396" cy="6858297"/>
          </a:xfrm>
          <a:prstGeom prst="rect">
            <a:avLst/>
          </a:prstGeom>
        </p:spPr>
      </p:pic>
    </p:spTree>
    <p:extLst>
      <p:ext uri="{BB962C8B-B14F-4D97-AF65-F5344CB8AC3E}">
        <p14:creationId xmlns:p14="http://schemas.microsoft.com/office/powerpoint/2010/main" val="16519295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4E84AF9-7C99-448A-8DB4-4B435450599D}"/>
              </a:ext>
            </a:extLst>
          </p:cNvPr>
          <p:cNvPicPr>
            <a:picLocks noChangeAspect="1"/>
          </p:cNvPicPr>
          <p:nvPr/>
        </p:nvPicPr>
        <p:blipFill>
          <a:blip r:embed="rId3"/>
          <a:stretch>
            <a:fillRect/>
          </a:stretch>
        </p:blipFill>
        <p:spPr>
          <a:xfrm>
            <a:off x="0" y="0"/>
            <a:ext cx="9215718" cy="6911789"/>
          </a:xfrm>
          <a:prstGeom prst="rect">
            <a:avLst/>
          </a:prstGeom>
        </p:spPr>
      </p:pic>
    </p:spTree>
    <p:extLst>
      <p:ext uri="{BB962C8B-B14F-4D97-AF65-F5344CB8AC3E}">
        <p14:creationId xmlns:p14="http://schemas.microsoft.com/office/powerpoint/2010/main" val="11241711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D7500BE-DC7C-4BFF-A380-30830DAF0EE6}"/>
              </a:ext>
            </a:extLst>
          </p:cNvPr>
          <p:cNvPicPr>
            <a:picLocks noChangeAspect="1"/>
          </p:cNvPicPr>
          <p:nvPr/>
        </p:nvPicPr>
        <p:blipFill>
          <a:blip r:embed="rId3"/>
          <a:stretch>
            <a:fillRect/>
          </a:stretch>
        </p:blipFill>
        <p:spPr>
          <a:xfrm>
            <a:off x="-1" y="-297"/>
            <a:ext cx="9081247" cy="6810935"/>
          </a:xfrm>
          <a:prstGeom prst="rect">
            <a:avLst/>
          </a:prstGeom>
        </p:spPr>
      </p:pic>
    </p:spTree>
    <p:extLst>
      <p:ext uri="{BB962C8B-B14F-4D97-AF65-F5344CB8AC3E}">
        <p14:creationId xmlns:p14="http://schemas.microsoft.com/office/powerpoint/2010/main" val="34008546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B348EF6-4EEE-4760-A8E7-699C5AB5357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531358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79FF52A-1584-48EC-84BE-3313713E703B}"/>
              </a:ext>
            </a:extLst>
          </p:cNvPr>
          <p:cNvPicPr>
            <a:picLocks noChangeAspect="1"/>
          </p:cNvPicPr>
          <p:nvPr/>
        </p:nvPicPr>
        <p:blipFill>
          <a:blip r:embed="rId3"/>
          <a:stretch>
            <a:fillRect/>
          </a:stretch>
        </p:blipFill>
        <p:spPr>
          <a:xfrm>
            <a:off x="-1" y="0"/>
            <a:ext cx="9144001" cy="6858001"/>
          </a:xfrm>
          <a:prstGeom prst="rect">
            <a:avLst/>
          </a:prstGeom>
        </p:spPr>
      </p:pic>
    </p:spTree>
    <p:extLst>
      <p:ext uri="{BB962C8B-B14F-4D97-AF65-F5344CB8AC3E}">
        <p14:creationId xmlns:p14="http://schemas.microsoft.com/office/powerpoint/2010/main" val="191044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07DE748-8F3D-4587-836A-40C20D5054F7}"/>
              </a:ext>
            </a:extLst>
          </p:cNvPr>
          <p:cNvPicPr>
            <a:picLocks noChangeAspect="1"/>
          </p:cNvPicPr>
          <p:nvPr/>
        </p:nvPicPr>
        <p:blipFill>
          <a:blip r:embed="rId3"/>
          <a:stretch>
            <a:fillRect/>
          </a:stretch>
        </p:blipFill>
        <p:spPr>
          <a:xfrm>
            <a:off x="62753" y="0"/>
            <a:ext cx="9081247" cy="6810936"/>
          </a:xfrm>
          <a:prstGeom prst="rect">
            <a:avLst/>
          </a:prstGeom>
        </p:spPr>
      </p:pic>
    </p:spTree>
    <p:extLst>
      <p:ext uri="{BB962C8B-B14F-4D97-AF65-F5344CB8AC3E}">
        <p14:creationId xmlns:p14="http://schemas.microsoft.com/office/powerpoint/2010/main" val="7180079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601E46-F419-451C-B7C8-C7B8C634E06E}"/>
              </a:ext>
            </a:extLst>
          </p:cNvPr>
          <p:cNvPicPr>
            <a:picLocks noChangeAspect="1"/>
          </p:cNvPicPr>
          <p:nvPr/>
        </p:nvPicPr>
        <p:blipFill>
          <a:blip r:embed="rId3"/>
          <a:stretch>
            <a:fillRect/>
          </a:stretch>
        </p:blipFill>
        <p:spPr>
          <a:xfrm>
            <a:off x="-396" y="0"/>
            <a:ext cx="9144000" cy="6858000"/>
          </a:xfrm>
          <a:prstGeom prst="rect">
            <a:avLst/>
          </a:prstGeom>
        </p:spPr>
      </p:pic>
    </p:spTree>
    <p:extLst>
      <p:ext uri="{BB962C8B-B14F-4D97-AF65-F5344CB8AC3E}">
        <p14:creationId xmlns:p14="http://schemas.microsoft.com/office/powerpoint/2010/main" val="765466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13C8868-84A5-4BFA-A065-30D956F50CE9}"/>
              </a:ext>
            </a:extLst>
          </p:cNvPr>
          <p:cNvPicPr>
            <a:picLocks noChangeAspect="1"/>
          </p:cNvPicPr>
          <p:nvPr/>
        </p:nvPicPr>
        <p:blipFill>
          <a:blip r:embed="rId3"/>
          <a:stretch>
            <a:fillRect/>
          </a:stretch>
        </p:blipFill>
        <p:spPr>
          <a:xfrm>
            <a:off x="0" y="-297"/>
            <a:ext cx="9144396" cy="6858297"/>
          </a:xfrm>
          <a:prstGeom prst="rect">
            <a:avLst/>
          </a:prstGeom>
        </p:spPr>
      </p:pic>
    </p:spTree>
    <p:extLst>
      <p:ext uri="{BB962C8B-B14F-4D97-AF65-F5344CB8AC3E}">
        <p14:creationId xmlns:p14="http://schemas.microsoft.com/office/powerpoint/2010/main" val="1300391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33C07F3-02DF-471E-A542-A81B1FF8E6F3}"/>
              </a:ext>
            </a:extLst>
          </p:cNvPr>
          <p:cNvPicPr>
            <a:picLocks noChangeAspect="1"/>
          </p:cNvPicPr>
          <p:nvPr/>
        </p:nvPicPr>
        <p:blipFill>
          <a:blip r:embed="rId3"/>
          <a:stretch>
            <a:fillRect/>
          </a:stretch>
        </p:blipFill>
        <p:spPr>
          <a:xfrm>
            <a:off x="-396" y="0"/>
            <a:ext cx="9144000" cy="6858000"/>
          </a:xfrm>
          <a:prstGeom prst="rect">
            <a:avLst/>
          </a:prstGeom>
        </p:spPr>
      </p:pic>
    </p:spTree>
    <p:extLst>
      <p:ext uri="{BB962C8B-B14F-4D97-AF65-F5344CB8AC3E}">
        <p14:creationId xmlns:p14="http://schemas.microsoft.com/office/powerpoint/2010/main" val="3107569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004BCE7-B79E-440E-AA84-809075D35D2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75512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E265548-6D58-4E04-8AA6-63D7C13E3BA3}"/>
              </a:ext>
            </a:extLst>
          </p:cNvPr>
          <p:cNvPicPr>
            <a:picLocks noChangeAspect="1"/>
          </p:cNvPicPr>
          <p:nvPr/>
        </p:nvPicPr>
        <p:blipFill>
          <a:blip r:embed="rId3"/>
          <a:stretch>
            <a:fillRect/>
          </a:stretch>
        </p:blipFill>
        <p:spPr>
          <a:xfrm>
            <a:off x="-396" y="-297"/>
            <a:ext cx="9144396" cy="6858297"/>
          </a:xfrm>
          <a:prstGeom prst="rect">
            <a:avLst/>
          </a:prstGeom>
        </p:spPr>
      </p:pic>
    </p:spTree>
    <p:extLst>
      <p:ext uri="{BB962C8B-B14F-4D97-AF65-F5344CB8AC3E}">
        <p14:creationId xmlns:p14="http://schemas.microsoft.com/office/powerpoint/2010/main" val="1887187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1EEA1EB-C332-4D90-98B8-ADD948FF89AD}"/>
              </a:ext>
            </a:extLst>
          </p:cNvPr>
          <p:cNvPicPr>
            <a:picLocks noChangeAspect="1"/>
          </p:cNvPicPr>
          <p:nvPr/>
        </p:nvPicPr>
        <p:blipFill>
          <a:blip r:embed="rId3"/>
          <a:stretch>
            <a:fillRect/>
          </a:stretch>
        </p:blipFill>
        <p:spPr>
          <a:xfrm>
            <a:off x="0" y="-297"/>
            <a:ext cx="9144000" cy="6858000"/>
          </a:xfrm>
          <a:prstGeom prst="rect">
            <a:avLst/>
          </a:prstGeom>
        </p:spPr>
      </p:pic>
    </p:spTree>
    <p:extLst>
      <p:ext uri="{BB962C8B-B14F-4D97-AF65-F5344CB8AC3E}">
        <p14:creationId xmlns:p14="http://schemas.microsoft.com/office/powerpoint/2010/main" val="370729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1F3B722-2495-42DB-A76D-03549AA2FC93}"/>
              </a:ext>
            </a:extLst>
          </p:cNvPr>
          <p:cNvPicPr>
            <a:picLocks noChangeAspect="1"/>
          </p:cNvPicPr>
          <p:nvPr/>
        </p:nvPicPr>
        <p:blipFill>
          <a:blip r:embed="rId3"/>
          <a:stretch>
            <a:fillRect/>
          </a:stretch>
        </p:blipFill>
        <p:spPr>
          <a:xfrm>
            <a:off x="107379" y="0"/>
            <a:ext cx="9036621" cy="6777466"/>
          </a:xfrm>
          <a:prstGeom prst="rect">
            <a:avLst/>
          </a:prstGeom>
        </p:spPr>
      </p:pic>
    </p:spTree>
    <p:extLst>
      <p:ext uri="{BB962C8B-B14F-4D97-AF65-F5344CB8AC3E}">
        <p14:creationId xmlns:p14="http://schemas.microsoft.com/office/powerpoint/2010/main" val="100960769"/>
      </p:ext>
    </p:extLst>
  </p:cSld>
  <p:clrMapOvr>
    <a:masterClrMapping/>
  </p:clrMapOvr>
</p:sld>
</file>

<file path=ppt/theme/theme1.xml><?xml version="1.0" encoding="utf-8"?>
<a:theme xmlns:a="http://schemas.openxmlformats.org/drawingml/2006/main" name="Office ​​テーマ">
  <a:themeElements>
    <a:clrScheme name="ユーザー定義 7">
      <a:dk1>
        <a:sysClr val="windowText" lastClr="000000"/>
      </a:dk1>
      <a:lt1>
        <a:sysClr val="window" lastClr="FFFFFF"/>
      </a:lt1>
      <a:dk2>
        <a:srgbClr val="073E87"/>
      </a:dk2>
      <a:lt2>
        <a:srgbClr val="185728"/>
      </a:lt2>
      <a:accent1>
        <a:srgbClr val="31B6FD"/>
      </a:accent1>
      <a:accent2>
        <a:srgbClr val="31AE50"/>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5013</Words>
  <Application>Microsoft Office PowerPoint</Application>
  <PresentationFormat>画面に合わせる (4:3)</PresentationFormat>
  <Paragraphs>250</Paragraphs>
  <Slides>85</Slides>
  <Notes>85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85</vt:i4>
      </vt:variant>
    </vt:vector>
  </HeadingPairs>
  <TitlesOfParts>
    <vt:vector size="89" baseType="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About ChromaNik Technologies (10 min) 2) Feature of Core Shell Particle and SunShell Bonding technology (30 min) 3) Comparison of Core Shell C18 Columns (Accucore, Ascentis Express, Cortecs, PoroShell and SunShell) (20 min) 4) Applications related Food, Proteins and Other (20min)</dc:title>
  <dc:creator>NAGAE</dc:creator>
  <cp:lastModifiedBy>nagae@chromanik.co.jp</cp:lastModifiedBy>
  <cp:revision>319</cp:revision>
  <cp:lastPrinted>2014-10-31T01:13:59Z</cp:lastPrinted>
  <dcterms:created xsi:type="dcterms:W3CDTF">2014-07-24T01:43:52Z</dcterms:created>
  <dcterms:modified xsi:type="dcterms:W3CDTF">2020-09-25T00:31:30Z</dcterms:modified>
</cp:coreProperties>
</file>